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5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EF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/>
    <p:restoredTop sz="94648"/>
  </p:normalViewPr>
  <p:slideViewPr>
    <p:cSldViewPr snapToGrid="0" snapToObjects="1">
      <p:cViewPr varScale="1">
        <p:scale>
          <a:sx n="86" d="100"/>
          <a:sy n="86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B781A-C5EF-9E4A-9C0F-DEA017CF930E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5005-65BB-F448-86A7-0EF09EB2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5005-65BB-F448-86A7-0EF09EB28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42C2-C496-2D4D-B2F2-2319E4812AB5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6285-C261-1F47-8D59-A89B145F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3.jpg"/><Relationship Id="rId3" Type="http://schemas.openxmlformats.org/officeDocument/2006/relationships/hyperlink" Target="mailto:Sue.ownby@knoxschool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bddd/childdevelopment/positiveparenting/middle2.html" TargetMode="External"/><Relationship Id="rId4" Type="http://schemas.openxmlformats.org/officeDocument/2006/relationships/hyperlink" Target="http://www.cdc.gov/ncbddd/childdevelopment/positiveparenting/adolescence.html" TargetMode="External"/><Relationship Id="rId5" Type="http://schemas.openxmlformats.org/officeDocument/2006/relationships/hyperlink" Target="http://www.rsd.k12.pa.us/Downloads/Development_Chart_for_Booklet.pdf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cdc.gov/ncbddd/childdevelopment/positiveparenting/middl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1270660"/>
            <a:ext cx="10580915" cy="50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8" y="3239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1252330"/>
            <a:ext cx="9986731" cy="508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303524" y="-500177"/>
            <a:ext cx="3643744" cy="859328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Language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to write letters and numbers/ often </a:t>
            </a:r>
            <a:r>
              <a:rPr lang="en-US" dirty="0" smtClean="0"/>
              <a:t>backwards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</a:t>
            </a:r>
            <a:r>
              <a:rPr lang="en-US" dirty="0" smtClean="0"/>
              <a:t>istens </a:t>
            </a:r>
            <a:r>
              <a:rPr lang="en-US" dirty="0"/>
              <a:t>as well as talks at mealtime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</a:t>
            </a:r>
            <a:r>
              <a:rPr lang="en-US" dirty="0" smtClean="0"/>
              <a:t>egins </a:t>
            </a:r>
            <a:r>
              <a:rPr lang="en-US" dirty="0"/>
              <a:t>to enjoy reading as a pastime if he or she has had success in this skill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omplains </a:t>
            </a:r>
            <a:r>
              <a:rPr lang="en-US" dirty="0"/>
              <a:t>of unfair treatment by playmates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78082" y="1285743"/>
            <a:ext cx="4032956" cy="47932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Cognitive Development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/>
          </a:p>
          <a:p>
            <a:pPr lvl="0"/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a difficult time making choices and </a:t>
            </a:r>
            <a:r>
              <a:rPr lang="en-US" dirty="0" smtClean="0"/>
              <a:t>decisions</a:t>
            </a:r>
          </a:p>
          <a:p>
            <a:r>
              <a:rPr lang="en-US" dirty="0"/>
              <a:t>S</a:t>
            </a:r>
            <a:r>
              <a:rPr lang="en-US" dirty="0" smtClean="0"/>
              <a:t>ees </a:t>
            </a:r>
            <a:r>
              <a:rPr lang="en-US" dirty="0"/>
              <a:t>teacher as </a:t>
            </a:r>
            <a:r>
              <a:rPr lang="en-US" dirty="0" smtClean="0"/>
              <a:t>authority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ees </a:t>
            </a:r>
            <a:r>
              <a:rPr lang="en-US" dirty="0"/>
              <a:t>the end result as more important than the "route"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ikes </a:t>
            </a:r>
            <a:r>
              <a:rPr lang="en-US" dirty="0"/>
              <a:t>to know </a:t>
            </a:r>
            <a:r>
              <a:rPr lang="en-US" dirty="0" smtClean="0"/>
              <a:t>rules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02" y="1665905"/>
            <a:ext cx="5041195" cy="4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76026" y="1164590"/>
            <a:ext cx="4223828" cy="501760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Social Emotional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ready to dish out criticism than to receive </a:t>
            </a:r>
            <a:r>
              <a:rPr lang="en-US" sz="2400" dirty="0" smtClean="0"/>
              <a:t>it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ensitive </a:t>
            </a:r>
            <a:r>
              <a:rPr lang="en-US" sz="2400" dirty="0"/>
              <a:t>to reactions of 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</a:t>
            </a:r>
            <a:r>
              <a:rPr lang="en-US" sz="2400" dirty="0" smtClean="0"/>
              <a:t>egins </a:t>
            </a:r>
            <a:r>
              <a:rPr lang="en-US" sz="2400" dirty="0"/>
              <a:t>to show politeness and consideration 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</a:t>
            </a:r>
            <a:r>
              <a:rPr lang="en-US" sz="2400" dirty="0" smtClean="0"/>
              <a:t>egins </a:t>
            </a:r>
            <a:r>
              <a:rPr lang="en-US" sz="2400" dirty="0"/>
              <a:t>to be modest and concerned about "private parts" or sexual </a:t>
            </a:r>
            <a:r>
              <a:rPr lang="en-US" sz="2400" dirty="0" smtClean="0"/>
              <a:t>organs</a:t>
            </a:r>
          </a:p>
          <a:p>
            <a:pPr lvl="0"/>
            <a:r>
              <a:rPr lang="en-US" sz="2400" dirty="0"/>
              <a:t>S</a:t>
            </a:r>
            <a:r>
              <a:rPr lang="en-US" sz="2400" dirty="0" smtClean="0"/>
              <a:t>hows </a:t>
            </a:r>
            <a:r>
              <a:rPr lang="en-US" sz="2400" dirty="0"/>
              <a:t>friendship by possessions, secrets, and time together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6" y="1561478"/>
            <a:ext cx="2953639" cy="197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94" y="1690688"/>
            <a:ext cx="2957883" cy="1975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6" y="4543633"/>
            <a:ext cx="2953639" cy="1975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94" y="4543633"/>
            <a:ext cx="2953639" cy="19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96361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Positive Tips 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534" r="14539" b="-534"/>
          <a:stretch/>
        </p:blipFill>
        <p:spPr>
          <a:xfrm>
            <a:off x="838199" y="3469477"/>
            <a:ext cx="3071813" cy="2888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68" y="3729037"/>
            <a:ext cx="3071813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7" y="1140022"/>
            <a:ext cx="2638425" cy="2638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72828" y="4129087"/>
            <a:ext cx="3718324" cy="2057400"/>
          </a:xfrm>
          <a:prstGeom prst="ellipse">
            <a:avLst/>
          </a:prstGeom>
          <a:solidFill>
            <a:srgbClr val="EB8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your child learn patience by letting others go first or finishing a task before going out to play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44444" y="1370408"/>
            <a:ext cx="3727849" cy="2057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Talk about respecting others and helping people in need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180" y="1370408"/>
            <a:ext cx="3727849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your child develop a sense of responsibility - ask them to help with household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12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7048546" y="1117084"/>
            <a:ext cx="3731658" cy="4878859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Motor skills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Does well at games/sports requiring skill, strength and </a:t>
            </a:r>
            <a:r>
              <a:rPr lang="en-US" dirty="0" smtClean="0"/>
              <a:t>agility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Large and fine motor skills becoming highly coordinated</a:t>
            </a:r>
          </a:p>
          <a:p>
            <a:r>
              <a:rPr lang="en-US" dirty="0"/>
              <a:t>Preparation for </a:t>
            </a:r>
            <a:r>
              <a:rPr lang="en-US" dirty="0" smtClean="0"/>
              <a:t>puberty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1" y="1690688"/>
            <a:ext cx="5103341" cy="3731654"/>
          </a:xfrm>
          <a:prstGeom prst="rect">
            <a:avLst/>
          </a:prstGeom>
          <a:effectLst>
            <a:glow>
              <a:schemeClr val="accent1"/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37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86693" y="1251777"/>
            <a:ext cx="4620833" cy="5498655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Language</a:t>
            </a: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Gives accurate directions to </a:t>
            </a:r>
            <a:r>
              <a:rPr lang="en-US" dirty="0" smtClean="0"/>
              <a:t>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more abstract and specific vocabulary and grammar, complex sentences in writing than in </a:t>
            </a:r>
            <a:r>
              <a:rPr lang="en-US" dirty="0" smtClean="0"/>
              <a:t>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 explain relationships between meanings of multiple-meaning </a:t>
            </a:r>
            <a:r>
              <a:rPr lang="en-US" dirty="0" smtClean="0"/>
              <a:t>words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Understands jokes and riddles based on sound similarities</a:t>
            </a:r>
            <a:endParaRPr lang="en-US" u="sng" dirty="0"/>
          </a:p>
        </p:txBody>
      </p:sp>
      <p:sp>
        <p:nvSpPr>
          <p:cNvPr id="4" name="Oval 3"/>
          <p:cNvSpPr/>
          <p:nvPr/>
        </p:nvSpPr>
        <p:spPr>
          <a:xfrm>
            <a:off x="327990" y="1581664"/>
            <a:ext cx="2594113" cy="23230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60936"/>
            <a:ext cx="1818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"What kind of shows to cows like to watch?"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"</a:t>
            </a:r>
            <a:r>
              <a:rPr lang="en-US" dirty="0" smtClean="0">
                <a:solidFill>
                  <a:schemeClr val="bg1"/>
                </a:solidFill>
              </a:rPr>
              <a:t>Moo-</a:t>
            </a:r>
            <a:r>
              <a:rPr lang="en-US" dirty="0" err="1" smtClean="0">
                <a:solidFill>
                  <a:schemeClr val="bg1"/>
                </a:solidFill>
              </a:rPr>
              <a:t>sicals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072115" y="1581663"/>
            <a:ext cx="2607363" cy="23230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"</a:t>
            </a:r>
            <a:r>
              <a:rPr lang="en-US" dirty="0"/>
              <a:t>Last night I shot an elephant in my pajamas. How he got in my pajamas, I'll never know." - Groucho Marx</a:t>
            </a:r>
            <a:br>
              <a:rPr lang="en-US" dirty="0"/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989" y="4180702"/>
            <a:ext cx="2594113" cy="23230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"You're a couch potato."</a:t>
            </a:r>
          </a:p>
        </p:txBody>
      </p:sp>
      <p:sp>
        <p:nvSpPr>
          <p:cNvPr id="8" name="Oval 7"/>
          <p:cNvSpPr/>
          <p:nvPr/>
        </p:nvSpPr>
        <p:spPr>
          <a:xfrm>
            <a:off x="8932411" y="4180701"/>
            <a:ext cx="2594113" cy="23230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“Its raining cats and dogs out there.”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9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12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043477" y="-214766"/>
            <a:ext cx="2773652" cy="1098794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Cognitive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They begin to think hypothetically, considering a number of possibilities, and are able to think logically</a:t>
            </a:r>
            <a:r>
              <a:rPr lang="en-US" dirty="0" smtClean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They become more goal oriented.</a:t>
            </a:r>
          </a:p>
          <a:p>
            <a:pPr lvl="0"/>
            <a:r>
              <a:rPr lang="en-US" dirty="0"/>
              <a:t>They may enjoy reading a book. They can interpret the context of a paragraph and writes stories.</a:t>
            </a:r>
          </a:p>
          <a:p>
            <a:pPr lvl="0"/>
            <a:r>
              <a:rPr lang="en-US" dirty="0"/>
              <a:t>They may develop special interests that are a source of motivation.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38" y="1322173"/>
            <a:ext cx="3531662" cy="2570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2" y="1322173"/>
            <a:ext cx="4473145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8 to 12 Years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1044784"/>
            <a:ext cx="10856843" cy="5544858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434643" y="-1632609"/>
            <a:ext cx="3783227" cy="105156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Social/ Emotional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 early adolescents are fully capable of perspective taking and understand and consider other's perspectives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They begin to understand facets of the adult world like money and telling time.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resent being told what to do, yet needs constant reminders regarding routine responsibilities</a:t>
            </a:r>
          </a:p>
          <a:p>
            <a:pPr lvl="0"/>
            <a:r>
              <a:rPr lang="en-US" dirty="0"/>
              <a:t>shows a change of interest in the opposite sex</a:t>
            </a:r>
          </a:p>
        </p:txBody>
      </p:sp>
    </p:spTree>
    <p:extLst>
      <p:ext uri="{BB962C8B-B14F-4D97-AF65-F5344CB8AC3E}">
        <p14:creationId xmlns:p14="http://schemas.microsoft.com/office/powerpoint/2010/main" val="20812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48863" cy="127793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Positive Tips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109119" cy="327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11972"/>
          <a:stretch/>
        </p:blipFill>
        <p:spPr>
          <a:xfrm>
            <a:off x="7695406" y="354806"/>
            <a:ext cx="3100388" cy="3278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643313"/>
            <a:ext cx="3443288" cy="26844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9152" y="3771900"/>
            <a:ext cx="3101180" cy="25558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your child develop a personal sense of right and wrong.  Talk specifically about peer pressure and plans to deal with it.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086225" y="1400176"/>
            <a:ext cx="3443288" cy="21288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phases like “You must be proud of yourself” rather than ”I’m proud of you” and encourage positive choices when no one is there to praise their efforts.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695406" y="3771900"/>
            <a:ext cx="3100388" cy="25558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 your child set individual goals and to think about how to develop skills to accomplish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Questions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1805609"/>
            <a:ext cx="4035286" cy="403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947" y="2484424"/>
            <a:ext cx="538700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CONTACT INFORMATION:</a:t>
            </a:r>
          </a:p>
          <a:p>
            <a:endParaRPr lang="en-US" sz="2800" dirty="0"/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Sue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Ownby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Parent Liaison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Knox County Schools</a:t>
            </a:r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Sue.ownby@knoxschools.org</a:t>
            </a: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i="1" smtClean="0">
                <a:solidFill>
                  <a:schemeClr val="accent1">
                    <a:lumMod val="75000"/>
                  </a:schemeClr>
                </a:solidFill>
              </a:rPr>
              <a:t>865-594-8889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57864" y="104771"/>
            <a:ext cx="3976688" cy="721519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Identify Typical Developmental Stages Including: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Gross and Fine Motor Development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Languages Skills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Cognitive Development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Social – Emotional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For youth ages 4 to 12 years 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724020"/>
            <a:ext cx="3517721" cy="39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86" y="365126"/>
            <a:ext cx="10327414" cy="926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39390" y="-375567"/>
            <a:ext cx="4727713" cy="8753719"/>
          </a:xfrm>
        </p:spPr>
        <p:txBody>
          <a:bodyPr>
            <a:normAutofit/>
          </a:bodyPr>
          <a:lstStyle/>
          <a:p>
            <a:r>
              <a:rPr lang="en-US" sz="1500" dirty="0"/>
              <a:t>American Academy of Pediatrics - </a:t>
            </a:r>
            <a:r>
              <a:rPr lang="en-US" sz="1500" dirty="0" err="1" smtClean="0"/>
              <a:t>Healthychildren.org</a:t>
            </a:r>
            <a:r>
              <a:rPr lang="en-US" sz="1500" dirty="0" smtClean="0"/>
              <a:t> Caring </a:t>
            </a:r>
            <a:r>
              <a:rPr lang="en-US" sz="1500" dirty="0"/>
              <a:t>for Your Baby and Young Child: Birth to Age 5 (Copyright © 2009 American Academy of Pediatrics)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  <a:p>
            <a:pPr lvl="0"/>
            <a:r>
              <a:rPr lang="en-US" sz="1500" dirty="0"/>
              <a:t>References &amp; Resources</a:t>
            </a:r>
            <a:r>
              <a:rPr lang="en-US" sz="1500" b="1" dirty="0"/>
              <a:t>: </a:t>
            </a:r>
            <a:r>
              <a:rPr lang="en-US" sz="1500" dirty="0" smtClean="0"/>
              <a:t>Benson</a:t>
            </a:r>
            <a:r>
              <a:rPr lang="en-US" sz="1500" dirty="0"/>
              <a:t>, P. L. (2006). </a:t>
            </a:r>
            <a:r>
              <a:rPr lang="en-US" sz="1500" i="1" dirty="0"/>
              <a:t>All kids are our kids: What communities must do to raise caring and responsible children and adolescents </a:t>
            </a:r>
            <a:r>
              <a:rPr lang="en-US" sz="1500" dirty="0"/>
              <a:t>(2nd ed.). San Francisco: </a:t>
            </a:r>
            <a:r>
              <a:rPr lang="en-US" sz="1500" dirty="0" err="1" smtClean="0"/>
              <a:t>Jossey-Bass.Center</a:t>
            </a:r>
            <a:r>
              <a:rPr lang="en-US" sz="1500" dirty="0" smtClean="0"/>
              <a:t> </a:t>
            </a:r>
            <a:r>
              <a:rPr lang="en-US" sz="1500" dirty="0"/>
              <a:t>for Disease Control and Prevention (2014, June 23). Middle childhood (6-8 years </a:t>
            </a:r>
            <a:r>
              <a:rPr lang="en-US" sz="1500" dirty="0" err="1" smtClean="0"/>
              <a:t>ofage</a:t>
            </a:r>
            <a:r>
              <a:rPr lang="en-US" sz="1500" dirty="0" smtClean="0"/>
              <a:t>).</a:t>
            </a:r>
            <a:r>
              <a:rPr lang="en-US" sz="1500" dirty="0" err="1" smtClean="0"/>
              <a:t>Retrievedfrom</a:t>
            </a:r>
            <a:r>
              <a:rPr lang="en-US" sz="1500" dirty="0"/>
              <a:t> </a:t>
            </a:r>
            <a:r>
              <a:rPr lang="en-US" sz="1500" dirty="0">
                <a:hlinkClick r:id="rId2"/>
              </a:rPr>
              <a:t>http://</a:t>
            </a:r>
            <a:r>
              <a:rPr lang="en-US" sz="1500" dirty="0" smtClean="0">
                <a:hlinkClick r:id="rId2"/>
              </a:rPr>
              <a:t>www.cdc.gov/ncbddd/childdevelopment/positiveparenting/</a:t>
            </a:r>
            <a:r>
              <a:rPr lang="en-US" sz="1500" dirty="0" err="1" smtClean="0">
                <a:hlinkClick r:id="rId2"/>
              </a:rPr>
              <a:t>middle.html</a:t>
            </a:r>
            <a:r>
              <a:rPr lang="en-US" sz="1500" dirty="0" err="1" smtClean="0"/>
              <a:t>Center</a:t>
            </a:r>
            <a:r>
              <a:rPr lang="en-US" sz="1500" dirty="0" smtClean="0"/>
              <a:t> </a:t>
            </a:r>
            <a:r>
              <a:rPr lang="en-US" sz="1500" dirty="0"/>
              <a:t>for Disease Control and Prevention (2014, June 23). Middle childhood (9-11 years of age). Retrieved from </a:t>
            </a: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www.cdc.gov/ncbddd/childdevelopment/positiveparenting/middle2.html</a:t>
            </a:r>
            <a:r>
              <a:rPr lang="en-US" sz="1500" dirty="0" smtClean="0"/>
              <a:t>Center </a:t>
            </a:r>
            <a:r>
              <a:rPr lang="en-US" sz="1500" dirty="0"/>
              <a:t>for Disease Control and Prevention (2014, June 23). </a:t>
            </a:r>
            <a:r>
              <a:rPr lang="en-US" sz="1500" i="1" dirty="0"/>
              <a:t>Young teens (12 -14 years of age).</a:t>
            </a:r>
            <a:r>
              <a:rPr lang="en-US" sz="1500" dirty="0" smtClean="0"/>
              <a:t>Retrieved </a:t>
            </a:r>
            <a:r>
              <a:rPr lang="en-US" sz="1500" dirty="0" err="1" smtClean="0"/>
              <a:t>from</a:t>
            </a:r>
            <a:r>
              <a:rPr lang="en-US" sz="1500" dirty="0" err="1" smtClean="0">
                <a:hlinkClick r:id="rId4"/>
              </a:rPr>
              <a:t>http</a:t>
            </a:r>
            <a:r>
              <a:rPr lang="en-US" sz="1500" dirty="0">
                <a:hlinkClick r:id="rId4"/>
              </a:rPr>
              <a:t>://</a:t>
            </a:r>
            <a:r>
              <a:rPr lang="en-US" sz="1500" dirty="0" smtClean="0">
                <a:hlinkClick r:id="rId4"/>
              </a:rPr>
              <a:t>www.cdc.gov/ncbddd/childdevelopment/positiveparenting/</a:t>
            </a:r>
            <a:r>
              <a:rPr lang="en-US" sz="1500" dirty="0" err="1" smtClean="0">
                <a:hlinkClick r:id="rId4"/>
              </a:rPr>
              <a:t>adolescence.html</a:t>
            </a:r>
            <a:r>
              <a:rPr lang="en-US" sz="1500" dirty="0" err="1" smtClean="0"/>
              <a:t>Institute</a:t>
            </a:r>
            <a:r>
              <a:rPr lang="en-US" sz="1500" dirty="0" smtClean="0"/>
              <a:t> </a:t>
            </a:r>
            <a:r>
              <a:rPr lang="en-US" sz="1500" dirty="0"/>
              <a:t>for Human Services for the Ohio Child Welfare Training Program (2007). </a:t>
            </a:r>
            <a:r>
              <a:rPr lang="en-US" sz="1500" i="1" dirty="0"/>
              <a:t>Developmental milestones chart.</a:t>
            </a:r>
            <a:r>
              <a:rPr lang="en-US" sz="1500" dirty="0"/>
              <a:t> Retrieved </a:t>
            </a:r>
            <a:r>
              <a:rPr lang="en-US" sz="1500" dirty="0" err="1"/>
              <a:t>from</a:t>
            </a:r>
            <a:r>
              <a:rPr lang="en-US" sz="1500" dirty="0" err="1">
                <a:hlinkClick r:id="rId5"/>
              </a:rPr>
              <a:t>http</a:t>
            </a:r>
            <a:r>
              <a:rPr lang="en-US" sz="1500" dirty="0">
                <a:hlinkClick r:id="rId5"/>
              </a:rPr>
              <a:t>://</a:t>
            </a:r>
            <a:r>
              <a:rPr lang="en-US" sz="1500" dirty="0" smtClean="0">
                <a:hlinkClick r:id="rId5"/>
              </a:rPr>
              <a:t>www.rsd.k12.pa.us/Downloads/</a:t>
            </a:r>
            <a:r>
              <a:rPr lang="en-US" sz="1500" dirty="0" err="1" smtClean="0">
                <a:hlinkClick r:id="rId5"/>
              </a:rPr>
              <a:t>Development_Chart_for_Booklet.pdf</a:t>
            </a:r>
            <a:r>
              <a:rPr lang="en-US" sz="1500" dirty="0" err="1" smtClean="0"/>
              <a:t>Leffert</a:t>
            </a:r>
            <a:r>
              <a:rPr lang="en-US" sz="1500" dirty="0"/>
              <a:t>, N., Benson, P., &amp; </a:t>
            </a:r>
            <a:r>
              <a:rPr lang="en-US" sz="1500" dirty="0" err="1"/>
              <a:t>Roehlkepartain</a:t>
            </a:r>
            <a:r>
              <a:rPr lang="en-US" sz="1500" dirty="0"/>
              <a:t>, J. (1997). </a:t>
            </a:r>
            <a:r>
              <a:rPr lang="en-US" sz="1500" i="1" dirty="0"/>
              <a:t>Starting out right: Developmental assets for children.</a:t>
            </a:r>
            <a:r>
              <a:rPr lang="en-US" sz="1500" dirty="0"/>
              <a:t> Minneapolis, MN: The Search Institute</a:t>
            </a:r>
            <a:r>
              <a:rPr lang="en-US" sz="1500" dirty="0" smtClean="0"/>
              <a:t>.</a:t>
            </a:r>
          </a:p>
          <a:p>
            <a:pPr lvl="0"/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Adapted by Anne L. </a:t>
            </a:r>
            <a:r>
              <a:rPr lang="en-US" sz="1400" dirty="0" err="1"/>
              <a:t>Heinsohn</a:t>
            </a:r>
            <a:r>
              <a:rPr lang="en-US" sz="1400" dirty="0"/>
              <a:t>, former associate professor of extension education, from </a:t>
            </a:r>
            <a:r>
              <a:rPr lang="en-US" sz="1400" i="1" dirty="0"/>
              <a:t>Children-How They Grow: Elementary School Children Ages 6 to 8 and 9 to 12</a:t>
            </a:r>
            <a:r>
              <a:rPr lang="en-US" sz="1400" dirty="0"/>
              <a:t>, Bulletins GH 6230 and GH 6231, by Mary McPhail Gray and Terry Foltz, University of Missouri, Columbia </a:t>
            </a:r>
          </a:p>
        </p:txBody>
      </p:sp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4" y="333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6354589" y="1254392"/>
            <a:ext cx="4594166" cy="540426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/>
              <a:t>Movement </a:t>
            </a:r>
            <a:r>
              <a:rPr lang="en-US" sz="3600" u="sng" dirty="0" smtClean="0"/>
              <a:t>(Gross Motor)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sz="3200" dirty="0"/>
              <a:t>Stands on one foot for </a:t>
            </a:r>
            <a:r>
              <a:rPr lang="en-US" sz="3200" dirty="0" smtClean="0"/>
              <a:t>ten     seconds </a:t>
            </a:r>
            <a:r>
              <a:rPr lang="en-US" sz="3200" dirty="0"/>
              <a:t>or </a:t>
            </a:r>
            <a:r>
              <a:rPr lang="en-US" sz="3200" dirty="0" smtClean="0"/>
              <a:t>longer</a:t>
            </a:r>
            <a:endParaRPr lang="en-US" sz="2000" dirty="0"/>
          </a:p>
          <a:p>
            <a:pPr lvl="0"/>
            <a:r>
              <a:rPr lang="en-US" sz="3200" dirty="0" smtClean="0"/>
              <a:t>Hops and somersaults</a:t>
            </a:r>
            <a:endParaRPr lang="en-US" sz="3200" dirty="0"/>
          </a:p>
          <a:p>
            <a:pPr lvl="0"/>
            <a:r>
              <a:rPr lang="en-US" sz="3200" dirty="0" smtClean="0"/>
              <a:t>Swings and climbs</a:t>
            </a:r>
            <a:endParaRPr lang="en-US" sz="3200" dirty="0"/>
          </a:p>
          <a:p>
            <a:pPr lvl="0"/>
            <a:r>
              <a:rPr lang="en-US" sz="3200" dirty="0"/>
              <a:t>May be able to skip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1660355"/>
            <a:ext cx="4991590" cy="45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5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1967016" y="-13962"/>
            <a:ext cx="5086269" cy="79614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Hand and Finger Skills Fine Motor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Copies triangle and other geometric patterns</a:t>
            </a:r>
          </a:p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Draws person with body</a:t>
            </a:r>
          </a:p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Prints some letters</a:t>
            </a:r>
          </a:p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Dresses and undresses without assistance</a:t>
            </a:r>
          </a:p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Usually cares for own toilet needs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185702"/>
            <a:ext cx="2732314" cy="1561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747024"/>
            <a:ext cx="2862943" cy="1918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52" y="4666007"/>
            <a:ext cx="2770848" cy="1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 stones 4 to 6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14161" y="1745911"/>
            <a:ext cx="4187599" cy="41007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u="sng" dirty="0" smtClean="0">
                <a:latin typeface="Arial Rounded MT Bold" charset="0"/>
                <a:ea typeface="Arial Rounded MT Bold" charset="0"/>
                <a:cs typeface="Arial Rounded MT Bold" charset="0"/>
              </a:rPr>
              <a:t>Language</a:t>
            </a:r>
          </a:p>
          <a:p>
            <a:pPr lvl="0"/>
            <a:r>
              <a:rPr lang="en-US" dirty="0"/>
              <a:t>Recalls part of a story</a:t>
            </a:r>
          </a:p>
          <a:p>
            <a:pPr lvl="0"/>
            <a:r>
              <a:rPr lang="en-US" dirty="0"/>
              <a:t>Speaks sentences of more than five words</a:t>
            </a:r>
          </a:p>
          <a:p>
            <a:pPr lvl="0"/>
            <a:r>
              <a:rPr lang="en-US" dirty="0"/>
              <a:t>Uses future tense</a:t>
            </a:r>
          </a:p>
          <a:p>
            <a:pPr lvl="0"/>
            <a:r>
              <a:rPr lang="en-US" dirty="0"/>
              <a:t>Tells longer stories</a:t>
            </a:r>
          </a:p>
          <a:p>
            <a:pPr lvl="0"/>
            <a:r>
              <a:rPr lang="en-US" dirty="0"/>
              <a:t>Says name and address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8" y="1472201"/>
            <a:ext cx="3492500" cy="239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55" y="3956468"/>
            <a:ext cx="3493677" cy="266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8" y="4041451"/>
            <a:ext cx="3493677" cy="2498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32" y="14722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659085" y="-208202"/>
            <a:ext cx="2873829" cy="614031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latin typeface="Arial Rounded MT Bold" charset="0"/>
                <a:ea typeface="Arial Rounded MT Bold" charset="0"/>
                <a:cs typeface="Arial Rounded MT Bold" charset="0"/>
              </a:rPr>
              <a:t>Cognitive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Can count ten or more objects</a:t>
            </a:r>
          </a:p>
          <a:p>
            <a:pPr lvl="0"/>
            <a:r>
              <a:rPr lang="en-US" dirty="0"/>
              <a:t>Correctly names at least four colors</a:t>
            </a:r>
          </a:p>
          <a:p>
            <a:pPr lvl="0"/>
            <a:r>
              <a:rPr lang="en-US" dirty="0"/>
              <a:t>Better understands the concept of time</a:t>
            </a:r>
          </a:p>
          <a:p>
            <a:r>
              <a:rPr lang="en-US" dirty="0"/>
              <a:t>Knows about things used every day </a:t>
            </a:r>
            <a:r>
              <a:rPr lang="en-US" dirty="0" smtClean="0"/>
              <a:t>in             </a:t>
            </a:r>
            <a:r>
              <a:rPr lang="en-US" dirty="0"/>
              <a:t>the home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24" y="4431573"/>
            <a:ext cx="2244468" cy="238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1" y="4431573"/>
            <a:ext cx="3048577" cy="2203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03" y="4431573"/>
            <a:ext cx="3365118" cy="224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99" y="4431573"/>
            <a:ext cx="1943405" cy="22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Milestones:  4 to 5 Year Olds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66259" y="1524332"/>
            <a:ext cx="3859480" cy="4835323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u="sng" dirty="0" smtClean="0">
                <a:latin typeface="Arial Rounded MT Bold" charset="0"/>
                <a:ea typeface="Arial Rounded MT Bold" charset="0"/>
                <a:cs typeface="Arial Rounded MT Bold" charset="0"/>
              </a:rPr>
              <a:t>Social Emotional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dirty="0"/>
              <a:t>Wants to please friends</a:t>
            </a:r>
          </a:p>
          <a:p>
            <a:pPr lvl="0"/>
            <a:r>
              <a:rPr lang="en-US" dirty="0"/>
              <a:t>Wants to be like </a:t>
            </a:r>
            <a:r>
              <a:rPr lang="en-US" dirty="0" smtClean="0"/>
              <a:t>her </a:t>
            </a:r>
            <a:r>
              <a:rPr lang="en-US" dirty="0"/>
              <a:t>friends</a:t>
            </a:r>
          </a:p>
          <a:p>
            <a:pPr lvl="0"/>
            <a:r>
              <a:rPr lang="en-US" dirty="0"/>
              <a:t>More likely to agree to </a:t>
            </a:r>
            <a:r>
              <a:rPr lang="en-US" dirty="0" smtClean="0"/>
              <a:t>rules</a:t>
            </a:r>
            <a:endParaRPr lang="en-US" dirty="0"/>
          </a:p>
          <a:p>
            <a:pPr lvl="0"/>
            <a:r>
              <a:rPr lang="en-US" dirty="0"/>
              <a:t>Shows more </a:t>
            </a:r>
            <a:r>
              <a:rPr lang="en-US" dirty="0" smtClean="0"/>
              <a:t>independence</a:t>
            </a:r>
            <a:endParaRPr lang="en-US" dirty="0"/>
          </a:p>
          <a:p>
            <a:pPr lvl="0"/>
            <a:r>
              <a:rPr lang="en-US" dirty="0"/>
              <a:t>Aware of sexuality</a:t>
            </a:r>
          </a:p>
          <a:p>
            <a:pPr lvl="0"/>
            <a:r>
              <a:rPr lang="en-US" dirty="0"/>
              <a:t>Able to distinguish fantasy from reality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" y="1320667"/>
            <a:ext cx="2634087" cy="175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10" y="1294539"/>
            <a:ext cx="2634087" cy="180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" y="3052597"/>
            <a:ext cx="2680808" cy="177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09" y="4782856"/>
            <a:ext cx="2634087" cy="177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" y="4831391"/>
            <a:ext cx="2627918" cy="1738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92" y="2993112"/>
            <a:ext cx="2631005" cy="17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Positive Tips 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8738"/>
            <a:ext cx="31115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394493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620838"/>
            <a:ext cx="3492500" cy="2324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5788" y="4287044"/>
            <a:ext cx="3114675" cy="17795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your child help with simple chores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8162" y="1620838"/>
            <a:ext cx="3114675" cy="1779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Continue to read to your child and include it in on your daily schedule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9125" y="4287044"/>
            <a:ext cx="3114675" cy="1779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Encourage your child to play with other children and talk about the value of good friends.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11" y="139347"/>
            <a:ext cx="10515600" cy="7524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Developmental Milestones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 6 to 7 Years 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62601" y="935652"/>
            <a:ext cx="2466797" cy="7797803"/>
          </a:xfrm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Motor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Use one hand consistently for fine motor tasks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Interested </a:t>
            </a:r>
            <a:r>
              <a:rPr lang="en-US" dirty="0"/>
              <a:t>in games with rules and but lacks </a:t>
            </a:r>
            <a:r>
              <a:rPr lang="en-US" dirty="0" smtClean="0"/>
              <a:t>skill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 a fork and knife together to cut soft foods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Get dressed by themselves including fasteners 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Enjoys roughhousing, but does not know when to stop; may end up hurt, upset, or exhausted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" y="891820"/>
            <a:ext cx="3354509" cy="2449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14" y="891819"/>
            <a:ext cx="3098113" cy="24496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29" y="903109"/>
            <a:ext cx="386828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807</Words>
  <Application>Microsoft Macintosh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Objectives</vt:lpstr>
      <vt:lpstr>Developmental Milestones:  4 to 5 Year Olds</vt:lpstr>
      <vt:lpstr>Developmental Milestones:  4 to 5 Year Olds</vt:lpstr>
      <vt:lpstr>Developmental Mile stones 4 to 6 year olds</vt:lpstr>
      <vt:lpstr>Developmental Milestones:  4 to 5 Year Olds</vt:lpstr>
      <vt:lpstr>Developmental Milestones:  4 to 5 Year Olds</vt:lpstr>
      <vt:lpstr>Positive Tips </vt:lpstr>
      <vt:lpstr>Developmental Milestones: 6 to 7 Years </vt:lpstr>
      <vt:lpstr>Developmental Milestones: 6 to 7 Years </vt:lpstr>
      <vt:lpstr>Developmental Milestones: 6 to 7 Years </vt:lpstr>
      <vt:lpstr>Developmental Milestones: 6 to 7 Years </vt:lpstr>
      <vt:lpstr>Positive Tips </vt:lpstr>
      <vt:lpstr>Developmental Milestones: 8 to 12 Years </vt:lpstr>
      <vt:lpstr>Developmental Milestones: 8 to 12 Years </vt:lpstr>
      <vt:lpstr>Developmental Milestones: 8 to 12 Years </vt:lpstr>
      <vt:lpstr>Developmental Milestones: 8 to 12 Years </vt:lpstr>
      <vt:lpstr>Positive Tips</vt:lpstr>
      <vt:lpstr>Questions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</cp:revision>
  <dcterms:created xsi:type="dcterms:W3CDTF">2016-10-19T12:47:56Z</dcterms:created>
  <dcterms:modified xsi:type="dcterms:W3CDTF">2017-10-31T13:02:43Z</dcterms:modified>
</cp:coreProperties>
</file>