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7B6"/>
    <a:srgbClr val="2559FE"/>
    <a:srgbClr val="EE93FE"/>
    <a:srgbClr val="FE5CFE"/>
    <a:srgbClr val="C1D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48"/>
    <p:restoredTop sz="94715"/>
  </p:normalViewPr>
  <p:slideViewPr>
    <p:cSldViewPr snapToGrid="0" snapToObjects="1">
      <p:cViewPr varScale="1">
        <p:scale>
          <a:sx n="111" d="100"/>
          <a:sy n="111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6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5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1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4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9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1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8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6795-77E5-E14A-B014-B53937135BE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3309-561A-CD49-AA6B-983C1C8E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3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hyperlink" Target="mailto:Sue.ownby@knoxschools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4" Type="http://schemas.openxmlformats.org/officeDocument/2006/relationships/hyperlink" Target="https://www.nlm.nih.gov/" TargetMode="External"/><Relationship Id="rId5" Type="http://schemas.openxmlformats.org/officeDocument/2006/relationships/hyperlink" Target="https://www.hhs.gov/" TargetMode="External"/><Relationship Id="rId6" Type="http://schemas.openxmlformats.org/officeDocument/2006/relationships/hyperlink" Target="https://www.nih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ncbddd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8" y="34379"/>
            <a:ext cx="11166358" cy="5088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3138" y="5122590"/>
            <a:ext cx="11166358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r="5400000" algn="ctr" rotWithShape="0">
              <a:srgbClr val="000000">
                <a:alpha val="43137"/>
              </a:srgbClr>
            </a:outerShdw>
            <a:softEdge rad="0"/>
          </a:effectLst>
          <a:scene3d>
            <a:camera prst="orthographicFront"/>
            <a:lightRig rig="freezing" dir="t"/>
          </a:scene3d>
          <a:sp3d prstMaterial="matte">
            <a:bevelB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</a:rPr>
              <a:t>Adolescent Developmental Stages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Developmental Stages: 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 </a:t>
            </a: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 </a:t>
            </a: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years</a:t>
            </a: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Positive Tips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2" y="1427452"/>
            <a:ext cx="3377191" cy="17729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55" y="1427452"/>
            <a:ext cx="3506874" cy="1693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63" y="4789885"/>
            <a:ext cx="3311237" cy="1692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6" y="4905375"/>
            <a:ext cx="3311237" cy="170663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81344" y="1615968"/>
            <a:ext cx="3506874" cy="1509712"/>
          </a:xfrm>
          <a:prstGeom prst="ellipse">
            <a:avLst/>
          </a:prstGeom>
          <a:solidFill>
            <a:srgbClr val="4EB7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Encourage them to volunteer and become active in civic activities in the community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313812" y="3309397"/>
            <a:ext cx="3506874" cy="1425142"/>
          </a:xfrm>
          <a:prstGeom prst="ellipse">
            <a:avLst/>
          </a:prstGeom>
          <a:solidFill>
            <a:srgbClr val="4EB7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 interest in activities and encourage involvement in sports, music, theater, and art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313812" y="4977532"/>
            <a:ext cx="3506874" cy="1425142"/>
          </a:xfrm>
          <a:prstGeom prst="ellipse">
            <a:avLst/>
          </a:prstGeom>
          <a:solidFill>
            <a:srgbClr val="4EB7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opportunities for them to use personal judgement and be available for support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5061" y="3315891"/>
            <a:ext cx="3506874" cy="1473994"/>
          </a:xfrm>
          <a:prstGeom prst="ellipse">
            <a:avLst/>
          </a:prstGeom>
          <a:solidFill>
            <a:srgbClr val="4EB7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 good judgement with media such as games, chat rooms, and instant messaging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040655" y="3315891"/>
            <a:ext cx="3506874" cy="1278731"/>
          </a:xfrm>
          <a:prstGeom prst="ellipse">
            <a:avLst/>
          </a:prstGeom>
          <a:solidFill>
            <a:srgbClr val="4EB7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Spend time with your teen doing things that you both enjoy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i="1" dirty="0" smtClean="0">
                <a:solidFill>
                  <a:schemeClr val="accent1"/>
                </a:solidFill>
              </a:rPr>
              <a:t>Questions </a:t>
            </a:r>
            <a:endParaRPr lang="en-US" sz="6600" b="1" i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920836" cy="3920836"/>
          </a:xfrm>
        </p:spPr>
      </p:pic>
      <p:sp>
        <p:nvSpPr>
          <p:cNvPr id="5" name="TextBox 4"/>
          <p:cNvSpPr txBox="1"/>
          <p:nvPr/>
        </p:nvSpPr>
        <p:spPr>
          <a:xfrm>
            <a:off x="5264727" y="1942946"/>
            <a:ext cx="6089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Contact Information:  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Sue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Ownby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Parent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Liaison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Knox County Schools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Sue.ownby@knoxschools.org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1"/>
                </a:solidFill>
              </a:rPr>
              <a:t>References 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source: </a:t>
            </a:r>
          </a:p>
          <a:p>
            <a:pPr lvl="1"/>
            <a:r>
              <a:rPr lang="en-US" dirty="0"/>
              <a:t>Division of Human Development and Disabilities, </a:t>
            </a:r>
            <a:r>
              <a:rPr lang="en-US" dirty="0">
                <a:hlinkClick r:id="rId2"/>
              </a:rPr>
              <a:t>National Center on Birth Defects and Developmental Disabilities,</a:t>
            </a:r>
            <a:r>
              <a:rPr lang="en-US" dirty="0"/>
              <a:t> </a:t>
            </a:r>
            <a:r>
              <a:rPr lang="en-US" u="sng" dirty="0">
                <a:hlinkClick r:id="rId3"/>
              </a:rPr>
              <a:t>Centers for Disease Control and Prevention</a:t>
            </a:r>
            <a:endParaRPr lang="en-US" dirty="0"/>
          </a:p>
          <a:p>
            <a:r>
              <a:rPr lang="en-US" dirty="0" smtClean="0"/>
              <a:t>Stages of Adolescent Development Chart Adapted </a:t>
            </a:r>
            <a:r>
              <a:rPr lang="en-US" dirty="0"/>
              <a:t>from the American Academy of Child and Adolescent’s Facts for Families. © All rights reserved. 2008 </a:t>
            </a:r>
            <a:endParaRPr lang="en-US" dirty="0" smtClean="0"/>
          </a:p>
          <a:p>
            <a:pPr fontAlgn="base"/>
            <a:r>
              <a:rPr lang="en-US" dirty="0" smtClean="0">
                <a:hlinkClick r:id="rId4"/>
              </a:rPr>
              <a:t>U.S</a:t>
            </a:r>
            <a:r>
              <a:rPr lang="en-US" dirty="0">
                <a:hlinkClick r:id="rId4"/>
              </a:rPr>
              <a:t>. National Library of Medicine</a:t>
            </a:r>
            <a:r>
              <a:rPr lang="en-US" dirty="0"/>
              <a:t> 8600 Rockville Pike, Bethesda, MD 20894 </a:t>
            </a:r>
            <a:r>
              <a:rPr lang="en-US" dirty="0">
                <a:hlinkClick r:id="rId5"/>
              </a:rPr>
              <a:t>U.S. Department of Health and Human Services</a:t>
            </a:r>
            <a:r>
              <a:rPr lang="en-US" dirty="0"/>
              <a:t> </a:t>
            </a:r>
            <a:r>
              <a:rPr lang="en-US" dirty="0">
                <a:hlinkClick r:id="rId6"/>
              </a:rPr>
              <a:t>National Institutes of </a:t>
            </a:r>
            <a:r>
              <a:rPr lang="en-US" dirty="0" smtClean="0">
                <a:hlinkClick r:id="rId6"/>
              </a:rPr>
              <a:t>Health</a:t>
            </a:r>
            <a:r>
              <a:rPr lang="en-US" dirty="0"/>
              <a:t> </a:t>
            </a:r>
            <a:r>
              <a:rPr lang="en-US" dirty="0" smtClean="0"/>
              <a:t>Page </a:t>
            </a:r>
            <a:r>
              <a:rPr lang="en-US" dirty="0"/>
              <a:t>last updated: 05 October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Objective</a:t>
            </a:r>
            <a:endParaRPr lang="en-US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766" y="3395310"/>
            <a:ext cx="7120467" cy="3017308"/>
          </a:xfrm>
        </p:spPr>
        <p:txBody>
          <a:bodyPr>
            <a:normAutofit fontScale="925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Identify </a:t>
            </a:r>
            <a:r>
              <a:rPr lang="en-US" dirty="0"/>
              <a:t>Typical Developmental Stages Including: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Physical </a:t>
            </a:r>
            <a:r>
              <a:rPr lang="en-US" sz="2800" dirty="0"/>
              <a:t>Development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Thinking and Learning</a:t>
            </a:r>
            <a:endParaRPr lang="en-US" sz="28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Social </a:t>
            </a:r>
            <a:r>
              <a:rPr lang="en-US" sz="2800" dirty="0"/>
              <a:t>– Emotional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For youth ages </a:t>
            </a:r>
            <a:r>
              <a:rPr lang="en-US" dirty="0" smtClean="0"/>
              <a:t>12 </a:t>
            </a:r>
            <a:r>
              <a:rPr lang="en-US" dirty="0"/>
              <a:t>to </a:t>
            </a:r>
            <a:r>
              <a:rPr lang="en-US" dirty="0" smtClean="0"/>
              <a:t>18 </a:t>
            </a:r>
            <a:r>
              <a:rPr lang="en-US" dirty="0"/>
              <a:t>years </a:t>
            </a:r>
            <a:r>
              <a:rPr lang="en-US" dirty="0" smtClean="0"/>
              <a:t>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67" y="1294342"/>
            <a:ext cx="42545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94342"/>
            <a:ext cx="3285067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67" y="1294342"/>
            <a:ext cx="2976033" cy="1905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42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43" y="138545"/>
            <a:ext cx="11166357" cy="11240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00B0F0"/>
                </a:solidFill>
              </a:rPr>
              <a:t>Developmental Stages: 12 - 14 years </a:t>
            </a:r>
            <a:br>
              <a:rPr lang="en-US" b="1" i="1" dirty="0" smtClean="0">
                <a:solidFill>
                  <a:srgbClr val="00B0F0"/>
                </a:solidFill>
              </a:rPr>
            </a:br>
            <a:r>
              <a:rPr lang="en-US" b="1" i="1" dirty="0" smtClean="0">
                <a:solidFill>
                  <a:srgbClr val="00B0F0"/>
                </a:solidFill>
              </a:rPr>
              <a:t>Physical Development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5044" y="1174043"/>
            <a:ext cx="3075709" cy="230344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 of body hair, increase in perspiration, and oil in hair and skin</a:t>
            </a:r>
          </a:p>
        </p:txBody>
      </p:sp>
      <p:sp>
        <p:nvSpPr>
          <p:cNvPr id="13" name="Oval 12"/>
          <p:cNvSpPr/>
          <p:nvPr/>
        </p:nvSpPr>
        <p:spPr>
          <a:xfrm>
            <a:off x="8485690" y="4601562"/>
            <a:ext cx="3075709" cy="19334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Deepening of </a:t>
            </a:r>
            <a:r>
              <a:rPr lang="en-US" dirty="0" smtClean="0">
                <a:solidFill>
                  <a:schemeClr val="tx2"/>
                </a:solidFill>
              </a:rPr>
              <a:t>voice and growth spurts  </a:t>
            </a:r>
            <a:r>
              <a:rPr lang="en-US" dirty="0">
                <a:solidFill>
                  <a:schemeClr val="tx2"/>
                </a:solidFill>
              </a:rPr>
              <a:t>(boys)</a:t>
            </a:r>
          </a:p>
        </p:txBody>
      </p:sp>
      <p:sp>
        <p:nvSpPr>
          <p:cNvPr id="14" name="Oval 13"/>
          <p:cNvSpPr/>
          <p:nvPr/>
        </p:nvSpPr>
        <p:spPr>
          <a:xfrm>
            <a:off x="395043" y="4251547"/>
            <a:ext cx="3075709" cy="2233970"/>
          </a:xfrm>
          <a:prstGeom prst="ellipse">
            <a:avLst/>
          </a:prstGeom>
          <a:solidFill>
            <a:srgbClr val="C1D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Girls tend to be </a:t>
            </a:r>
            <a:r>
              <a:rPr lang="en-US" dirty="0" smtClean="0">
                <a:solidFill>
                  <a:schemeClr val="tx2"/>
                </a:solidFill>
              </a:rPr>
              <a:t>taller and weigh more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85688" y="1262616"/>
            <a:ext cx="3075709" cy="22148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Tremendous Physical growth: gain in height and weight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05" y="1156802"/>
            <a:ext cx="4033631" cy="53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315"/>
            <a:ext cx="10515600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00B0F0"/>
                </a:solidFill>
              </a:rPr>
              <a:t>Developmental Stages: 12 - 14 </a:t>
            </a:r>
            <a:r>
              <a:rPr lang="en-US" b="1" i="1" dirty="0" smtClean="0">
                <a:solidFill>
                  <a:srgbClr val="00B0F0"/>
                </a:solidFill>
              </a:rPr>
              <a:t>years</a:t>
            </a:r>
            <a:br>
              <a:rPr lang="en-US" b="1" i="1" dirty="0" smtClean="0">
                <a:solidFill>
                  <a:srgbClr val="00B0F0"/>
                </a:solidFill>
              </a:rPr>
            </a:br>
            <a:r>
              <a:rPr lang="en-US" b="1" i="1" dirty="0" smtClean="0">
                <a:solidFill>
                  <a:srgbClr val="00B0F0"/>
                </a:solidFill>
              </a:rPr>
              <a:t>Thinking and Learning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39020" cy="20223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3713018"/>
            <a:ext cx="3022600" cy="26924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9"/>
          <a:stretch/>
        </p:blipFill>
        <p:spPr>
          <a:xfrm>
            <a:off x="8314780" y="1690688"/>
            <a:ext cx="3039020" cy="1925348"/>
          </a:xfrm>
          <a:prstGeom prst="rect">
            <a:avLst/>
          </a:prstGeom>
        </p:spPr>
      </p:pic>
      <p:sp>
        <p:nvSpPr>
          <p:cNvPr id="8" name="Diamond 7"/>
          <p:cNvSpPr/>
          <p:nvPr/>
        </p:nvSpPr>
        <p:spPr>
          <a:xfrm>
            <a:off x="4584700" y="1592998"/>
            <a:ext cx="3022600" cy="1925348"/>
          </a:xfrm>
          <a:prstGeom prst="diamon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5550" y="2330196"/>
            <a:ext cx="21209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Developing ability for complex thought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838200" y="3713018"/>
            <a:ext cx="3207328" cy="2590799"/>
          </a:xfrm>
          <a:prstGeom prst="diamond">
            <a:avLst/>
          </a:prstGeom>
          <a:solidFill>
            <a:srgbClr val="EE93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Developing </a:t>
            </a:r>
            <a:r>
              <a:rPr lang="en-US" smtClean="0"/>
              <a:t>a sense </a:t>
            </a:r>
            <a:r>
              <a:rPr lang="en-US" dirty="0" smtClean="0"/>
              <a:t>of right </a:t>
            </a:r>
            <a:r>
              <a:rPr lang="en-US" smtClean="0"/>
              <a:t>and wrong</a:t>
            </a:r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8314781" y="3853846"/>
            <a:ext cx="3039020" cy="2449971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able to talk about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00B0F0"/>
                </a:solidFill>
              </a:rPr>
              <a:t>Developmental Stages: 12 - 14 </a:t>
            </a:r>
            <a:r>
              <a:rPr lang="en-US" b="1" i="1" dirty="0" smtClean="0">
                <a:solidFill>
                  <a:srgbClr val="00B0F0"/>
                </a:solidFill>
              </a:rPr>
              <a:t>years</a:t>
            </a:r>
            <a:br>
              <a:rPr lang="en-US" b="1" i="1" dirty="0" smtClean="0">
                <a:solidFill>
                  <a:srgbClr val="00B0F0"/>
                </a:solidFill>
              </a:rPr>
            </a:br>
            <a:r>
              <a:rPr lang="en-US" b="1" i="1" dirty="0" smtClean="0">
                <a:solidFill>
                  <a:srgbClr val="00B0F0"/>
                </a:solidFill>
              </a:rPr>
              <a:t>Social-Emotional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3836989"/>
            <a:ext cx="2514599" cy="25145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" y="4027488"/>
            <a:ext cx="34925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1749" y="1983417"/>
            <a:ext cx="4508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ore </a:t>
            </a:r>
            <a:r>
              <a:rPr lang="en-US" sz="2400" dirty="0"/>
              <a:t>concern about body </a:t>
            </a:r>
            <a:r>
              <a:rPr lang="en-US" sz="2400" dirty="0" smtClean="0"/>
              <a:t>image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B</a:t>
            </a:r>
            <a:r>
              <a:rPr lang="en-US" sz="2400" dirty="0" smtClean="0"/>
              <a:t>ack </a:t>
            </a:r>
            <a:r>
              <a:rPr lang="en-US" sz="2400" dirty="0"/>
              <a:t>and forth between high expectations and lack of </a:t>
            </a:r>
            <a:r>
              <a:rPr lang="en-US" sz="2400" dirty="0" smtClean="0"/>
              <a:t>confidence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Experience more </a:t>
            </a:r>
            <a:r>
              <a:rPr lang="en-US" sz="2400" dirty="0" smtClean="0"/>
              <a:t>moodiness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Realize that parents are not perfect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Returns to childish behaviors when stressed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1690688"/>
            <a:ext cx="3911600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" y="1690688"/>
            <a:ext cx="349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Developmental Stages: 12 - 14 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years</a:t>
            </a:r>
            <a:b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Positive Tips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124200" cy="18509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40" y="3174310"/>
            <a:ext cx="2531918" cy="1737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23" y="1690688"/>
            <a:ext cx="3188277" cy="1850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73541"/>
            <a:ext cx="3124199" cy="1722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673541"/>
            <a:ext cx="3124200" cy="172216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38200" y="3592440"/>
            <a:ext cx="3124199" cy="103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 honest and direct when taking about sensitive subjects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533900" y="1690688"/>
            <a:ext cx="3124199" cy="103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Meet and get to know your teen’s friends and schedule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533900" y="5365377"/>
            <a:ext cx="3124199" cy="103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Respect your teen’s opinion taking </a:t>
            </a:r>
            <a:r>
              <a:rPr lang="en-US" smtClean="0"/>
              <a:t>into account </a:t>
            </a:r>
            <a:r>
              <a:rPr lang="en-US" dirty="0" smtClean="0"/>
              <a:t>thoughts </a:t>
            </a:r>
            <a:r>
              <a:rPr lang="en-US" smtClean="0"/>
              <a:t>and feelings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8245186" y="3592440"/>
            <a:ext cx="3124199" cy="103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conflicts, be clear about expectations, but allow input on how to reach those goals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663"/>
            <a:ext cx="10515600" cy="1338149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rgbClr val="00B0F0"/>
                </a:solidFill>
              </a:rPr>
              <a:t>Developmental Stages: </a:t>
            </a:r>
            <a:r>
              <a:rPr lang="en-US" sz="3600" b="1" i="1" dirty="0" smtClean="0">
                <a:solidFill>
                  <a:srgbClr val="00B0F0"/>
                </a:solidFill>
              </a:rPr>
              <a:t>15 </a:t>
            </a:r>
            <a:r>
              <a:rPr lang="en-US" sz="3600" b="1" i="1" dirty="0">
                <a:solidFill>
                  <a:srgbClr val="00B0F0"/>
                </a:solidFill>
              </a:rPr>
              <a:t>- </a:t>
            </a:r>
            <a:r>
              <a:rPr lang="en-US" sz="3600" b="1" i="1" dirty="0" smtClean="0">
                <a:solidFill>
                  <a:srgbClr val="00B0F0"/>
                </a:solidFill>
              </a:rPr>
              <a:t>18 </a:t>
            </a:r>
            <a:r>
              <a:rPr lang="en-US" sz="3600" b="1" i="1" dirty="0">
                <a:solidFill>
                  <a:srgbClr val="00B0F0"/>
                </a:solidFill>
              </a:rPr>
              <a:t>years</a:t>
            </a:r>
            <a:br>
              <a:rPr lang="en-US" sz="3600" b="1" i="1" dirty="0">
                <a:solidFill>
                  <a:srgbClr val="00B0F0"/>
                </a:solidFill>
              </a:rPr>
            </a:br>
            <a:r>
              <a:rPr lang="en-US" sz="3600" b="1" i="1" dirty="0" smtClean="0">
                <a:solidFill>
                  <a:srgbClr val="00B0F0"/>
                </a:solidFill>
              </a:rPr>
              <a:t>Physical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61" y="1451364"/>
            <a:ext cx="10515600" cy="479574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scene3d>
              <a:camera prst="perspectiveHeroicExtremeLeftFacing"/>
              <a:lightRig rig="threePt" dir="t"/>
            </a:scene3d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438" y="4607093"/>
            <a:ext cx="3377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girls are physically </a:t>
            </a:r>
            <a:r>
              <a:rPr lang="en-US" smtClean="0"/>
              <a:t>mature </a:t>
            </a:r>
          </a:p>
          <a:p>
            <a:r>
              <a:rPr lang="en-US" dirty="0" smtClean="0"/>
              <a:t>and will have completed puberty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2541" y="4525764"/>
            <a:ext cx="354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boys will continue to physically mature during this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" y="3087314"/>
            <a:ext cx="3377781" cy="1523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71" y="3035217"/>
            <a:ext cx="3350445" cy="15238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810829" y="1149049"/>
            <a:ext cx="2024270" cy="158385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Rapid physical changes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745779" y="2104157"/>
            <a:ext cx="1934132" cy="1585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Awkward in appearance and physical coordination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58819" y="1147412"/>
            <a:ext cx="1934132" cy="15854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Often Anxious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797195" y="4310992"/>
            <a:ext cx="1934132" cy="158549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Sleeping patterns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131146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B0F0"/>
                </a:solidFill>
              </a:rPr>
              <a:t>Developmental </a:t>
            </a:r>
            <a:r>
              <a:rPr lang="en-US" b="1" i="1" dirty="0">
                <a:solidFill>
                  <a:srgbClr val="00B0F0"/>
                </a:solidFill>
              </a:rPr>
              <a:t>Stages: 15 - 18 </a:t>
            </a:r>
            <a:r>
              <a:rPr lang="en-US" b="1" i="1" dirty="0" smtClean="0">
                <a:solidFill>
                  <a:srgbClr val="00B0F0"/>
                </a:solidFill>
              </a:rPr>
              <a:t>years</a:t>
            </a:r>
            <a:br>
              <a:rPr lang="en-US" b="1" i="1" dirty="0" smtClean="0">
                <a:solidFill>
                  <a:srgbClr val="00B0F0"/>
                </a:solidFill>
              </a:rPr>
            </a:br>
            <a:r>
              <a:rPr lang="en-US" b="1" i="1" dirty="0" smtClean="0">
                <a:solidFill>
                  <a:srgbClr val="00B0F0"/>
                </a:solidFill>
              </a:rPr>
              <a:t>Thinking and Learning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4127322"/>
            <a:ext cx="3492500" cy="232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4129087"/>
            <a:ext cx="3492500" cy="23241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29088"/>
            <a:ext cx="3492500" cy="2324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835236" y="1598846"/>
            <a:ext cx="2784764" cy="127461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3727" y="2063778"/>
            <a:ext cx="288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Further development of: </a:t>
            </a:r>
            <a:endParaRPr lang="en-US" sz="2000" b="1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154366" y="2463888"/>
            <a:ext cx="1680871" cy="53487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405581" y="2965304"/>
            <a:ext cx="2313710" cy="96184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88420" y="3256751"/>
            <a:ext cx="184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Moral Reasoning </a:t>
            </a:r>
            <a:endParaRPr lang="en-US" b="1" dirty="0"/>
          </a:p>
        </p:txBody>
      </p:sp>
      <p:cxnSp>
        <p:nvCxnSpPr>
          <p:cNvPr id="21" name="Straight Connector 20"/>
          <p:cNvCxnSpPr>
            <a:stCxn id="12" idx="4"/>
            <a:endCxn id="25" idx="0"/>
          </p:cNvCxnSpPr>
          <p:nvPr/>
        </p:nvCxnSpPr>
        <p:spPr>
          <a:xfrm>
            <a:off x="6227618" y="2873464"/>
            <a:ext cx="0" cy="30138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070763" y="3174847"/>
            <a:ext cx="2313710" cy="81210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52580" y="3427435"/>
            <a:ext cx="215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Skills for goal setting</a:t>
            </a:r>
            <a:endParaRPr lang="en-US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620000" y="2447159"/>
            <a:ext cx="1729361" cy="51814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538461" y="2982035"/>
            <a:ext cx="2313710" cy="92279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797058" y="3275496"/>
            <a:ext cx="179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Abstract thought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9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00B0F0"/>
                </a:solidFill>
              </a:rPr>
              <a:t>Developmental Stages: 15 - 18 </a:t>
            </a:r>
            <a:r>
              <a:rPr lang="en-US" b="1" i="1" dirty="0" smtClean="0">
                <a:solidFill>
                  <a:srgbClr val="00B0F0"/>
                </a:solidFill>
              </a:rPr>
              <a:t>years</a:t>
            </a:r>
            <a:br>
              <a:rPr lang="en-US" b="1" i="1" dirty="0" smtClean="0">
                <a:solidFill>
                  <a:srgbClr val="00B0F0"/>
                </a:solidFill>
              </a:rPr>
            </a:br>
            <a:r>
              <a:rPr lang="en-US" b="1" i="1" dirty="0" smtClean="0">
                <a:solidFill>
                  <a:srgbClr val="00B0F0"/>
                </a:solidFill>
              </a:rPr>
              <a:t>Social-Emotional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01091"/>
            <a:ext cx="3836487" cy="17041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05" y="1795625"/>
            <a:ext cx="3664595" cy="1704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87" y="1795625"/>
            <a:ext cx="3014518" cy="1709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0145" y="3962400"/>
            <a:ext cx="9379526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Less conflict with parents and less time is spent with them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Developing the skills for caring, sharing and developing intimate relationships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Continued challenges with sadness and depression (Can develop into risky behaviors)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7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374</Words>
  <Application>Microsoft Macintosh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PowerPoint Presentation</vt:lpstr>
      <vt:lpstr>Objective</vt:lpstr>
      <vt:lpstr>Developmental Stages: 12 - 14 years  Physical Development</vt:lpstr>
      <vt:lpstr>Developmental Stages: 12 - 14 years Thinking and Learning</vt:lpstr>
      <vt:lpstr>Developmental Stages: 12 - 14 years Social-Emotional </vt:lpstr>
      <vt:lpstr>Developmental Stages: 12 - 14 years Positive Tips </vt:lpstr>
      <vt:lpstr>Developmental Stages: 15 - 18 years Physical </vt:lpstr>
      <vt:lpstr>Developmental Stages: 15 - 18 years Thinking and Learning </vt:lpstr>
      <vt:lpstr>Developmental Stages: 15 - 18 years Social-Emotional </vt:lpstr>
      <vt:lpstr>Developmental Stages: 14 - 18 years Positive Tips </vt:lpstr>
      <vt:lpstr>Questions 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61</cp:revision>
  <dcterms:created xsi:type="dcterms:W3CDTF">2016-10-25T18:12:12Z</dcterms:created>
  <dcterms:modified xsi:type="dcterms:W3CDTF">2016-11-02T14:57:07Z</dcterms:modified>
</cp:coreProperties>
</file>