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 strictFirstAndLastChars="0" saveSubsetFonts="1">
  <p:sldMasterIdLst>
    <p:sldMasterId id="2147483888" r:id="rId4"/>
  </p:sldMasterIdLst>
  <p:notesMasterIdLst>
    <p:notesMasterId r:id="rId30"/>
  </p:notesMasterIdLst>
  <p:handoutMasterIdLst>
    <p:handoutMasterId r:id="rId31"/>
  </p:handoutMasterIdLst>
  <p:sldIdLst>
    <p:sldId id="324" r:id="rId5"/>
    <p:sldId id="342" r:id="rId6"/>
    <p:sldId id="358" r:id="rId7"/>
    <p:sldId id="269" r:id="rId8"/>
    <p:sldId id="311" r:id="rId9"/>
    <p:sldId id="350" r:id="rId10"/>
    <p:sldId id="322" r:id="rId11"/>
    <p:sldId id="335" r:id="rId12"/>
    <p:sldId id="355" r:id="rId13"/>
    <p:sldId id="351" r:id="rId14"/>
    <p:sldId id="285" r:id="rId15"/>
    <p:sldId id="295" r:id="rId16"/>
    <p:sldId id="270" r:id="rId17"/>
    <p:sldId id="359" r:id="rId18"/>
    <p:sldId id="334" r:id="rId19"/>
    <p:sldId id="293" r:id="rId20"/>
    <p:sldId id="298" r:id="rId21"/>
    <p:sldId id="297" r:id="rId22"/>
    <p:sldId id="314" r:id="rId23"/>
    <p:sldId id="356" r:id="rId24"/>
    <p:sldId id="354" r:id="rId25"/>
    <p:sldId id="329" r:id="rId26"/>
    <p:sldId id="330" r:id="rId27"/>
    <p:sldId id="352" r:id="rId28"/>
    <p:sldId id="357" r:id="rId29"/>
  </p:sldIdLst>
  <p:sldSz cx="9144000" cy="6858000" type="screen4x3"/>
  <p:notesSz cx="7010400" cy="9296400"/>
  <p:defaultTextStyle>
    <a:defPPr>
      <a:defRPr lang="en-US"/>
    </a:defPPr>
    <a:lvl1pPr algn="l" rtl="0" fontAlgn="base">
      <a:spcBef>
        <a:spcPct val="0"/>
      </a:spcBef>
      <a:spcAft>
        <a:spcPct val="0"/>
      </a:spcAft>
      <a:defRPr sz="1200" kern="1200">
        <a:solidFill>
          <a:srgbClr val="000000"/>
        </a:solidFill>
        <a:latin typeface="Times New Roman" charset="0"/>
        <a:ea typeface="+mn-ea"/>
        <a:cs typeface="+mn-cs"/>
      </a:defRPr>
    </a:lvl1pPr>
    <a:lvl2pPr marL="457200" algn="l" rtl="0" fontAlgn="base">
      <a:spcBef>
        <a:spcPct val="0"/>
      </a:spcBef>
      <a:spcAft>
        <a:spcPct val="0"/>
      </a:spcAft>
      <a:defRPr sz="1200" kern="1200">
        <a:solidFill>
          <a:srgbClr val="000000"/>
        </a:solidFill>
        <a:latin typeface="Times New Roman" charset="0"/>
        <a:ea typeface="+mn-ea"/>
        <a:cs typeface="+mn-cs"/>
      </a:defRPr>
    </a:lvl2pPr>
    <a:lvl3pPr marL="914400" algn="l" rtl="0" fontAlgn="base">
      <a:spcBef>
        <a:spcPct val="0"/>
      </a:spcBef>
      <a:spcAft>
        <a:spcPct val="0"/>
      </a:spcAft>
      <a:defRPr sz="1200" kern="1200">
        <a:solidFill>
          <a:srgbClr val="000000"/>
        </a:solidFill>
        <a:latin typeface="Times New Roman" charset="0"/>
        <a:ea typeface="+mn-ea"/>
        <a:cs typeface="+mn-cs"/>
      </a:defRPr>
    </a:lvl3pPr>
    <a:lvl4pPr marL="1371600" algn="l" rtl="0" fontAlgn="base">
      <a:spcBef>
        <a:spcPct val="0"/>
      </a:spcBef>
      <a:spcAft>
        <a:spcPct val="0"/>
      </a:spcAft>
      <a:defRPr sz="1200" kern="1200">
        <a:solidFill>
          <a:srgbClr val="000000"/>
        </a:solidFill>
        <a:latin typeface="Times New Roman" charset="0"/>
        <a:ea typeface="+mn-ea"/>
        <a:cs typeface="+mn-cs"/>
      </a:defRPr>
    </a:lvl4pPr>
    <a:lvl5pPr marL="1828800" algn="l" rtl="0" fontAlgn="base">
      <a:spcBef>
        <a:spcPct val="0"/>
      </a:spcBef>
      <a:spcAft>
        <a:spcPct val="0"/>
      </a:spcAft>
      <a:defRPr sz="1200" kern="1200">
        <a:solidFill>
          <a:srgbClr val="000000"/>
        </a:solidFill>
        <a:latin typeface="Times New Roman" charset="0"/>
        <a:ea typeface="+mn-ea"/>
        <a:cs typeface="+mn-cs"/>
      </a:defRPr>
    </a:lvl5pPr>
    <a:lvl6pPr marL="2286000" algn="l" defTabSz="914400" rtl="0" eaLnBrk="1" latinLnBrk="0" hangingPunct="1">
      <a:defRPr sz="1200" kern="1200">
        <a:solidFill>
          <a:srgbClr val="000000"/>
        </a:solidFill>
        <a:latin typeface="Times New Roman" charset="0"/>
        <a:ea typeface="+mn-ea"/>
        <a:cs typeface="+mn-cs"/>
      </a:defRPr>
    </a:lvl6pPr>
    <a:lvl7pPr marL="2743200" algn="l" defTabSz="914400" rtl="0" eaLnBrk="1" latinLnBrk="0" hangingPunct="1">
      <a:defRPr sz="1200" kern="1200">
        <a:solidFill>
          <a:srgbClr val="000000"/>
        </a:solidFill>
        <a:latin typeface="Times New Roman" charset="0"/>
        <a:ea typeface="+mn-ea"/>
        <a:cs typeface="+mn-cs"/>
      </a:defRPr>
    </a:lvl7pPr>
    <a:lvl8pPr marL="3200400" algn="l" defTabSz="914400" rtl="0" eaLnBrk="1" latinLnBrk="0" hangingPunct="1">
      <a:defRPr sz="1200" kern="1200">
        <a:solidFill>
          <a:srgbClr val="000000"/>
        </a:solidFill>
        <a:latin typeface="Times New Roman" charset="0"/>
        <a:ea typeface="+mn-ea"/>
        <a:cs typeface="+mn-cs"/>
      </a:defRPr>
    </a:lvl8pPr>
    <a:lvl9pPr marL="3657600" algn="l" defTabSz="914400" rtl="0" eaLnBrk="1" latinLnBrk="0" hangingPunct="1">
      <a:defRPr sz="1200" kern="1200">
        <a:solidFill>
          <a:srgbClr val="000000"/>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24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787"/>
    <p:restoredTop sz="90985" autoAdjust="0"/>
  </p:normalViewPr>
  <p:slideViewPr>
    <p:cSldViewPr>
      <p:cViewPr>
        <p:scale>
          <a:sx n="76" d="100"/>
          <a:sy n="76" d="100"/>
        </p:scale>
        <p:origin x="-1152"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7A53A99A-C9C9-44D5-86E5-D7BB3847154D}" type="datetimeFigureOut">
              <a:rPr lang="en-US"/>
              <a:pPr>
                <a:defRPr/>
              </a:pPr>
              <a:t>10/3/2014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FC036A56-1DFC-4AB1-8407-89B3D40E0865}" type="slidenum">
              <a:rPr lang="en-US"/>
              <a:pPr>
                <a:defRPr/>
              </a:pPr>
              <a:t>‹#›</a:t>
            </a:fld>
            <a:endParaRPr lang="en-US"/>
          </a:p>
        </p:txBody>
      </p:sp>
    </p:spTree>
    <p:extLst>
      <p:ext uri="{BB962C8B-B14F-4D97-AF65-F5344CB8AC3E}">
        <p14:creationId xmlns:p14="http://schemas.microsoft.com/office/powerpoint/2010/main" val="6498290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0D703376-F214-4F80-862A-26C0260A76B1}" type="datetimeFigureOut">
              <a:rPr lang="en-US"/>
              <a:pPr>
                <a:defRPr/>
              </a:pPr>
              <a:t>10/3/2014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21D8D1FF-F9E8-46D3-B00D-21B5B04BEA15}" type="slidenum">
              <a:rPr lang="en-US"/>
              <a:pPr>
                <a:defRPr/>
              </a:pPr>
              <a:t>‹#›</a:t>
            </a:fld>
            <a:endParaRPr lang="en-US"/>
          </a:p>
        </p:txBody>
      </p:sp>
    </p:spTree>
    <p:extLst>
      <p:ext uri="{BB962C8B-B14F-4D97-AF65-F5344CB8AC3E}">
        <p14:creationId xmlns:p14="http://schemas.microsoft.com/office/powerpoint/2010/main" val="24956505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EBC121-1952-476C-AE1E-F994553001C6}" type="slidenum">
              <a:rPr lang="en-US" smtClean="0"/>
              <a:pPr/>
              <a:t>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845144-7CED-4472-8113-0CCC92479B66}" type="slidenum">
              <a:rPr lang="en-US" smtClean="0"/>
              <a:pPr/>
              <a:t>7</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1D8D1FF-F9E8-46D3-B00D-21B5B04BEA15}" type="slidenum">
              <a:rPr lang="en-US" smtClean="0"/>
              <a:pPr>
                <a:defRPr/>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5EFCEA74-BD6F-4382-97BF-EE0E76FF9A6E}" type="datetimeFigureOut">
              <a:rPr lang="en-US"/>
              <a:pPr>
                <a:defRPr/>
              </a:pPr>
              <a:t>10/3/2014</a:t>
            </a:fld>
            <a:endParaRPr lang="en-US"/>
          </a:p>
        </p:txBody>
      </p:sp>
      <p:sp>
        <p:nvSpPr>
          <p:cNvPr id="16" name="Footer Placeholder 16"/>
          <p:cNvSpPr>
            <a:spLocks noGrp="1"/>
          </p:cNvSpPr>
          <p:nvPr>
            <p:ph type="ftr" sz="quarter" idx="11"/>
          </p:nvPr>
        </p:nvSpPr>
        <p:spPr/>
        <p:txBody>
          <a:bodyPr/>
          <a:lstStyle>
            <a:lvl1pPr algn="l">
              <a:defRPr sz="1200">
                <a:solidFill>
                  <a:srgbClr val="FFFFFF"/>
                </a:solidFill>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1CC77A82-AA2D-4CDA-81A5-C712FDC5A13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2931C3-68C9-4323-977E-75F2D238604D}" type="datetimeFigureOut">
              <a:rPr lang="en-US"/>
              <a:pPr>
                <a:defRPr/>
              </a:pPr>
              <a:t>10/3/2014</a:t>
            </a:fld>
            <a:endParaRPr lang="en-US"/>
          </a:p>
        </p:txBody>
      </p:sp>
      <p:sp>
        <p:nvSpPr>
          <p:cNvPr id="5" name="Footer Placeholder 4"/>
          <p:cNvSpPr>
            <a:spLocks noGrp="1"/>
          </p:cNvSpPr>
          <p:nvPr>
            <p:ph type="ftr" sz="quarter" idx="11"/>
          </p:nvPr>
        </p:nvSpPr>
        <p:spPr/>
        <p:txBody>
          <a:bodyPr/>
          <a:lstStyle>
            <a:lvl1pPr algn="l">
              <a:defRPr sz="1200">
                <a:solidFill>
                  <a:srgbClr val="FFFFFF"/>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2C1490-7600-47D0-8E07-AB8A1DC06C6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602700D3-D9AA-406F-8DD5-31CDCB7F2646}"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fld id="{664AD3AC-5A8E-45BC-B65C-B62CE3C878BF}" type="datetimeFigureOut">
              <a:rPr lang="en-US"/>
              <a:pPr>
                <a:defRPr/>
              </a:pPr>
              <a:t>10/3/2014</a:t>
            </a:fld>
            <a:endParaRPr lang="en-US"/>
          </a:p>
        </p:txBody>
      </p:sp>
      <p:sp>
        <p:nvSpPr>
          <p:cNvPr id="15" name="Footer Placeholder 4"/>
          <p:cNvSpPr>
            <a:spLocks noGrp="1"/>
          </p:cNvSpPr>
          <p:nvPr>
            <p:ph type="ftr" sz="quarter" idx="12"/>
          </p:nvPr>
        </p:nvSpPr>
        <p:spPr/>
        <p:txBody>
          <a:bodyPr/>
          <a:lstStyle>
            <a:lvl1pPr algn="l">
              <a:defRPr sz="1200">
                <a:solidFill>
                  <a:srgbClr val="FFFFFF"/>
                </a:solidFill>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DE3204B-8365-4FC3-B45B-FB3B2E3B7C65}" type="datetimeFigureOut">
              <a:rPr lang="en-US"/>
              <a:pPr>
                <a:defRPr/>
              </a:pPr>
              <a:t>10/3/2014</a:t>
            </a:fld>
            <a:endParaRPr lang="en-US"/>
          </a:p>
        </p:txBody>
      </p:sp>
      <p:sp>
        <p:nvSpPr>
          <p:cNvPr id="5" name="Footer Placeholder 4"/>
          <p:cNvSpPr>
            <a:spLocks noGrp="1"/>
          </p:cNvSpPr>
          <p:nvPr>
            <p:ph type="ftr" sz="quarter" idx="11"/>
          </p:nvPr>
        </p:nvSpPr>
        <p:spPr/>
        <p:txBody>
          <a:bodyPr/>
          <a:lstStyle>
            <a:lvl1pPr algn="l">
              <a:defRPr sz="1200">
                <a:solidFill>
                  <a:srgbClr val="FFFFFF"/>
                </a:solidFill>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72A9C0A8-8214-4591-901F-1ED4F21BACB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lgn="l">
              <a:defRPr sz="1200">
                <a:solidFill>
                  <a:srgbClr val="FFFFFF"/>
                </a:solidFill>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E79FFA45-C397-4B28-8E88-2CDB7DF19BD2}" type="datetimeFigureOut">
              <a:rPr lang="en-US"/>
              <a:pPr>
                <a:defRPr/>
              </a:pPr>
              <a:t>10/3/2014</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8286B1EA-E1DB-45E2-A230-E260D6DCE01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E80A4BE3-6D7A-466F-A0B9-05482157D9A1}" type="datetimeFigureOut">
              <a:rPr lang="en-US"/>
              <a:pPr>
                <a:defRPr/>
              </a:pPr>
              <a:t>10/3/2014</a:t>
            </a:fld>
            <a:endParaRPr lang="en-US"/>
          </a:p>
        </p:txBody>
      </p:sp>
      <p:sp>
        <p:nvSpPr>
          <p:cNvPr id="7" name="Footer Placeholder 5"/>
          <p:cNvSpPr>
            <a:spLocks noGrp="1"/>
          </p:cNvSpPr>
          <p:nvPr>
            <p:ph type="ftr" sz="quarter" idx="11"/>
          </p:nvPr>
        </p:nvSpPr>
        <p:spPr/>
        <p:txBody>
          <a:bodyPr/>
          <a:lstStyle>
            <a:lvl1pPr algn="l">
              <a:defRPr sz="1200">
                <a:solidFill>
                  <a:srgbClr val="FFFFFF"/>
                </a:solidFill>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6169C446-561E-462D-9C41-BC1B59EE275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70C05602-D809-4828-9BC0-BD274CC01497}" type="datetimeFigureOut">
              <a:rPr lang="en-US"/>
              <a:pPr>
                <a:defRPr/>
              </a:pPr>
              <a:t>10/3/2014</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lgn="l">
              <a:defRPr sz="1200">
                <a:solidFill>
                  <a:srgbClr val="FFFFFF"/>
                </a:solidFill>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F022611-1710-48F4-89C3-D45D52CE24F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A7E27AB9-9AC0-4CB1-957F-741FFFD078F1}" type="datetimeFigureOut">
              <a:rPr lang="en-US"/>
              <a:pPr>
                <a:defRPr/>
              </a:pPr>
              <a:t>10/3/2014</a:t>
            </a:fld>
            <a:endParaRPr lang="en-US"/>
          </a:p>
        </p:txBody>
      </p:sp>
      <p:sp>
        <p:nvSpPr>
          <p:cNvPr id="4" name="Footer Placeholder 3"/>
          <p:cNvSpPr>
            <a:spLocks noGrp="1"/>
          </p:cNvSpPr>
          <p:nvPr>
            <p:ph type="ftr" sz="quarter" idx="11"/>
          </p:nvPr>
        </p:nvSpPr>
        <p:spPr/>
        <p:txBody>
          <a:bodyPr/>
          <a:lstStyle>
            <a:lvl1pPr algn="l">
              <a:defRPr sz="1200">
                <a:solidFill>
                  <a:srgbClr val="FFFFFF"/>
                </a:solidFill>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11C0977B-DBE6-45D9-AC32-D9860B2812E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fld id="{914A9493-BA43-4AC6-A2A3-85F14AB85007}" type="datetimeFigureOut">
              <a:rPr lang="en-US"/>
              <a:pPr>
                <a:defRPr/>
              </a:pPr>
              <a:t>10/3/2014</a:t>
            </a:fld>
            <a:endParaRPr lang="en-US"/>
          </a:p>
        </p:txBody>
      </p:sp>
      <p:sp>
        <p:nvSpPr>
          <p:cNvPr id="9" name="Footer Placeholder 2"/>
          <p:cNvSpPr>
            <a:spLocks noGrp="1"/>
          </p:cNvSpPr>
          <p:nvPr>
            <p:ph type="ftr" sz="quarter" idx="11"/>
          </p:nvPr>
        </p:nvSpPr>
        <p:spPr/>
        <p:txBody>
          <a:bodyPr/>
          <a:lstStyle>
            <a:lvl1pPr algn="l">
              <a:defRPr sz="1200">
                <a:solidFill>
                  <a:srgbClr val="FFFFFF"/>
                </a:solidFill>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A9816519-F7DC-4D60-B5D3-7D159467520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D15A203F-FBA6-4244-82C0-5DDF8BF5B859}"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fld id="{C3B93472-DA7B-4068-85A0-01BDD50B6BA2}" type="datetimeFigureOut">
              <a:rPr lang="en-US"/>
              <a:pPr>
                <a:defRPr/>
              </a:pPr>
              <a:t>10/3/2014</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lgn="l">
              <a:defRPr sz="1200">
                <a:solidFill>
                  <a:srgbClr val="FFFFFF"/>
                </a:solidFill>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1A997141-7C35-4574-BE2F-B80D572997B5}"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D8906EDA-526A-4E96-B59E-A9D4EC7F4D6B}" type="datetimeFigureOut">
              <a:rPr lang="en-US"/>
              <a:pPr>
                <a:defRPr/>
              </a:pPr>
              <a:t>10/3/2014</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lgn="l">
              <a:defRPr sz="1200">
                <a:solidFill>
                  <a:srgbClr val="FFFFFF"/>
                </a:solidFill>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a:defRPr/>
            </a:pPr>
            <a:fld id="{E438DA65-640B-4B1B-8304-6F10300A9E25}" type="datetimeFigureOut">
              <a:rPr lang="en-US"/>
              <a:pPr>
                <a:defRPr/>
              </a:pPr>
              <a:t>10/3/2014</a:t>
            </a:fld>
            <a:endParaRPr lang="en-US" sz="1000">
              <a:solidFill>
                <a:schemeClr val="tx2">
                  <a:shade val="50000"/>
                </a:schemeClr>
              </a:solidFill>
            </a:endParaRP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ctr" eaLnBrk="1" latinLnBrk="0" hangingPunct="1">
              <a:defRPr kumimoji="0" sz="1000">
                <a:solidFill>
                  <a:schemeClr val="tx2">
                    <a:shade val="50000"/>
                  </a:schemeClr>
                </a:solidFill>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F194F3DC-F7E3-4E65-AD73-53FC0AC1A8A0}" type="slidenum">
              <a:rPr lang="en-US"/>
              <a:pPr>
                <a:defRPr/>
              </a:pPr>
              <a:t>‹#›</a:t>
            </a:fld>
            <a:endParaRPr lang="en-US" sz="1000" dirty="0">
              <a:solidFill>
                <a:schemeClr val="tx2">
                  <a:shade val="50000"/>
                </a:schemeClr>
              </a:solidFill>
            </a:endParaRPr>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4109" r:id="rId1"/>
    <p:sldLayoutId id="2147484110" r:id="rId2"/>
    <p:sldLayoutId id="2147484111" r:id="rId3"/>
    <p:sldLayoutId id="2147484112" r:id="rId4"/>
    <p:sldLayoutId id="2147484113" r:id="rId5"/>
    <p:sldLayoutId id="2147484114" r:id="rId6"/>
    <p:sldLayoutId id="2147484115" r:id="rId7"/>
    <p:sldLayoutId id="2147484116" r:id="rId8"/>
    <p:sldLayoutId id="2147484117" r:id="rId9"/>
    <p:sldLayoutId id="2147484118" r:id="rId10"/>
    <p:sldLayoutId id="2147484119" r:id="rId11"/>
  </p:sldLayoutIdLst>
  <p:txStyles>
    <p:titleStyle>
      <a:lvl1pPr algn="ctr" rtl="0" eaLnBrk="0" fontAlgn="base" hangingPunct="0">
        <a:spcBef>
          <a:spcPct val="0"/>
        </a:spcBef>
        <a:spcAft>
          <a:spcPct val="0"/>
        </a:spcAft>
        <a:defRPr sz="3300" kern="1200">
          <a:solidFill>
            <a:srgbClr val="B9C06B"/>
          </a:solidFill>
          <a:latin typeface="+mj-lt"/>
          <a:ea typeface="+mj-ea"/>
          <a:cs typeface="+mj-cs"/>
        </a:defRPr>
      </a:lvl1pPr>
      <a:lvl2pPr algn="ctr" rtl="0" eaLnBrk="0" fontAlgn="base" hangingPunct="0">
        <a:spcBef>
          <a:spcPct val="0"/>
        </a:spcBef>
        <a:spcAft>
          <a:spcPct val="0"/>
        </a:spcAft>
        <a:defRPr sz="3300">
          <a:solidFill>
            <a:srgbClr val="B9C06B"/>
          </a:solidFill>
          <a:latin typeface="Calibri" pitchFamily="34" charset="0"/>
        </a:defRPr>
      </a:lvl2pPr>
      <a:lvl3pPr algn="ctr" rtl="0" eaLnBrk="0" fontAlgn="base" hangingPunct="0">
        <a:spcBef>
          <a:spcPct val="0"/>
        </a:spcBef>
        <a:spcAft>
          <a:spcPct val="0"/>
        </a:spcAft>
        <a:defRPr sz="3300">
          <a:solidFill>
            <a:srgbClr val="B9C06B"/>
          </a:solidFill>
          <a:latin typeface="Calibri" pitchFamily="34" charset="0"/>
        </a:defRPr>
      </a:lvl3pPr>
      <a:lvl4pPr algn="ctr" rtl="0" eaLnBrk="0" fontAlgn="base" hangingPunct="0">
        <a:spcBef>
          <a:spcPct val="0"/>
        </a:spcBef>
        <a:spcAft>
          <a:spcPct val="0"/>
        </a:spcAft>
        <a:defRPr sz="3300">
          <a:solidFill>
            <a:srgbClr val="B9C06B"/>
          </a:solidFill>
          <a:latin typeface="Calibri" pitchFamily="34" charset="0"/>
        </a:defRPr>
      </a:lvl4pPr>
      <a:lvl5pPr algn="ctr" rtl="0" eaLnBrk="0" fontAlgn="base" hangingPunct="0">
        <a:spcBef>
          <a:spcPct val="0"/>
        </a:spcBef>
        <a:spcAft>
          <a:spcPct val="0"/>
        </a:spcAft>
        <a:defRPr sz="3300">
          <a:solidFill>
            <a:srgbClr val="B9C06B"/>
          </a:solidFill>
          <a:latin typeface="Calibri" pitchFamily="34" charset="0"/>
        </a:defRPr>
      </a:lvl5pPr>
      <a:lvl6pPr marL="457200" algn="ctr" rtl="0" fontAlgn="base">
        <a:spcBef>
          <a:spcPct val="0"/>
        </a:spcBef>
        <a:spcAft>
          <a:spcPct val="0"/>
        </a:spcAft>
        <a:defRPr sz="3300">
          <a:solidFill>
            <a:srgbClr val="B9C06B"/>
          </a:solidFill>
          <a:latin typeface="Calibri" pitchFamily="34" charset="0"/>
        </a:defRPr>
      </a:lvl6pPr>
      <a:lvl7pPr marL="914400" algn="ctr" rtl="0" fontAlgn="base">
        <a:spcBef>
          <a:spcPct val="0"/>
        </a:spcBef>
        <a:spcAft>
          <a:spcPct val="0"/>
        </a:spcAft>
        <a:defRPr sz="3300">
          <a:solidFill>
            <a:srgbClr val="B9C06B"/>
          </a:solidFill>
          <a:latin typeface="Calibri" pitchFamily="34" charset="0"/>
        </a:defRPr>
      </a:lvl7pPr>
      <a:lvl8pPr marL="1371600" algn="ctr" rtl="0" fontAlgn="base">
        <a:spcBef>
          <a:spcPct val="0"/>
        </a:spcBef>
        <a:spcAft>
          <a:spcPct val="0"/>
        </a:spcAft>
        <a:defRPr sz="3300">
          <a:solidFill>
            <a:srgbClr val="B9C06B"/>
          </a:solidFill>
          <a:latin typeface="Calibri" pitchFamily="34" charset="0"/>
        </a:defRPr>
      </a:lvl8pPr>
      <a:lvl9pPr marL="1828800" algn="ctr" rtl="0" fontAlgn="base">
        <a:spcBef>
          <a:spcPct val="0"/>
        </a:spcBef>
        <a:spcAft>
          <a:spcPct val="0"/>
        </a:spcAft>
        <a:defRPr sz="3300">
          <a:solidFill>
            <a:srgbClr val="B9C06B"/>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D2DA7A"/>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FADA7A"/>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B88472"/>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ommonapp.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bwxQ6J9_fLY" TargetMode="External"/><Relationship Id="rId2" Type="http://schemas.openxmlformats.org/officeDocument/2006/relationships/hyperlink" Target="https://www.youtube.com/watch?v=9Sk2rsiB1W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youtube.com/watch?v=w6gEMGuPzxg"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228600" y="3124200"/>
            <a:ext cx="8763000" cy="2667000"/>
          </a:xfrm>
        </p:spPr>
        <p:txBody>
          <a:bodyPr>
            <a:normAutofit fontScale="85000" lnSpcReduction="20000"/>
          </a:bodyPr>
          <a:lstStyle/>
          <a:p>
            <a:pPr eaLnBrk="1" fontAlgn="auto" hangingPunct="1">
              <a:spcAft>
                <a:spcPts val="0"/>
              </a:spcAft>
              <a:buFont typeface="Wingdings 2"/>
              <a:buNone/>
              <a:defRPr/>
            </a:pPr>
            <a:r>
              <a:rPr lang="en-US" sz="5100" dirty="0" smtClean="0"/>
              <a:t>Gearing up for the College application season!</a:t>
            </a:r>
          </a:p>
          <a:p>
            <a:pPr eaLnBrk="1" fontAlgn="auto" hangingPunct="1">
              <a:spcAft>
                <a:spcPts val="0"/>
              </a:spcAft>
              <a:buFont typeface="Wingdings 2"/>
              <a:buNone/>
              <a:defRPr/>
            </a:pPr>
            <a:r>
              <a:rPr lang="en-US" sz="5100" cap="none" dirty="0" smtClean="0"/>
              <a:t>Knoxville Catholic High School</a:t>
            </a:r>
          </a:p>
          <a:p>
            <a:pPr eaLnBrk="1" fontAlgn="auto" hangingPunct="1">
              <a:spcAft>
                <a:spcPts val="0"/>
              </a:spcAft>
              <a:buFont typeface="Wingdings 2"/>
              <a:buNone/>
              <a:defRPr/>
            </a:pPr>
            <a:r>
              <a:rPr lang="en-US" sz="5100" cap="none" dirty="0" smtClean="0"/>
              <a:t>College Counselors - 2014</a:t>
            </a:r>
            <a:endParaRPr lang="en-US" sz="2400" cap="none" dirty="0" smtClean="0"/>
          </a:p>
        </p:txBody>
      </p:sp>
      <p:sp>
        <p:nvSpPr>
          <p:cNvPr id="13315" name="Rectangle 1"/>
          <p:cNvSpPr>
            <a:spLocks noGrp="1" noChangeArrowheads="1"/>
          </p:cNvSpPr>
          <p:nvPr>
            <p:ph type="ctrTitle"/>
          </p:nvPr>
        </p:nvSpPr>
        <p:spPr>
          <a:xfrm>
            <a:off x="152400" y="228600"/>
            <a:ext cx="8839200" cy="1981200"/>
          </a:xfrm>
        </p:spPr>
        <p:txBody>
          <a:bodyPr/>
          <a:lstStyle/>
          <a:p>
            <a:pPr eaLnBrk="1" hangingPunct="1">
              <a:spcAft>
                <a:spcPts val="13"/>
              </a:spcAft>
            </a:pPr>
            <a:r>
              <a:rPr lang="en-US" sz="6000" dirty="0" smtClean="0">
                <a:ea typeface="Calibri" pitchFamily="34" charset="0"/>
                <a:cs typeface="Calibri" pitchFamily="34" charset="0"/>
              </a:rPr>
              <a:t>The Art of Personal Writing </a:t>
            </a:r>
            <a:br>
              <a:rPr lang="en-US" sz="6000" dirty="0" smtClean="0">
                <a:ea typeface="Calibri" pitchFamily="34" charset="0"/>
                <a:cs typeface="Calibri" pitchFamily="34" charset="0"/>
              </a:rPr>
            </a:br>
            <a:r>
              <a:rPr lang="en-US" sz="3200" dirty="0" smtClean="0">
                <a:ea typeface="Calibri" pitchFamily="34" charset="0"/>
                <a:cs typeface="Calibri" pitchFamily="34" charset="0"/>
              </a:rPr>
              <a:t>(The College Essay)</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Application (</a:t>
            </a:r>
            <a:r>
              <a:rPr lang="en-US" dirty="0" smtClean="0">
                <a:hlinkClick r:id="rId2"/>
              </a:rPr>
              <a:t>www.commonapp.org</a:t>
            </a:r>
            <a:r>
              <a:rPr lang="en-US" dirty="0" smtClean="0"/>
              <a:t>) </a:t>
            </a:r>
            <a:endParaRPr lang="en-US" dirty="0"/>
          </a:p>
        </p:txBody>
      </p:sp>
      <p:sp>
        <p:nvSpPr>
          <p:cNvPr id="3" name="Content Placeholder 2"/>
          <p:cNvSpPr>
            <a:spLocks noGrp="1"/>
          </p:cNvSpPr>
          <p:nvPr>
            <p:ph sz="quarter" idx="1"/>
          </p:nvPr>
        </p:nvSpPr>
        <p:spPr>
          <a:xfrm>
            <a:off x="301752" y="1527048"/>
            <a:ext cx="8503920" cy="4873752"/>
          </a:xfrm>
        </p:spPr>
        <p:txBody>
          <a:bodyPr/>
          <a:lstStyle/>
          <a:p>
            <a:r>
              <a:rPr lang="en-US" sz="2000" dirty="0" smtClean="0"/>
              <a:t>The essay demonstrates your ability to write clearly and concisely on a selected topic and helps you distinguish yourself in your own voice. What do you want the readers of your application to know about you apart from courses, grades, and test scores? Choose the option that best helps you answer that question and write an essay of no more than 650 words, using the prompt to inspire and structure your response. </a:t>
            </a:r>
          </a:p>
          <a:p>
            <a:endParaRPr lang="en-US" sz="2000" dirty="0" smtClean="0"/>
          </a:p>
          <a:p>
            <a:r>
              <a:rPr lang="en-US" sz="2000" dirty="0" smtClean="0"/>
              <a:t>Remember: 650 words is your </a:t>
            </a:r>
            <a:r>
              <a:rPr lang="en-US" sz="2000" b="1" u="sng" dirty="0" smtClean="0"/>
              <a:t>limit</a:t>
            </a:r>
            <a:r>
              <a:rPr lang="en-US" sz="2000" dirty="0" smtClean="0"/>
              <a:t>, </a:t>
            </a:r>
            <a:r>
              <a:rPr lang="en-US" sz="2000" b="1" u="sng" dirty="0" smtClean="0">
                <a:solidFill>
                  <a:srgbClr val="FF0000"/>
                </a:solidFill>
              </a:rPr>
              <a:t>not your goal. </a:t>
            </a:r>
            <a:r>
              <a:rPr lang="en-US" sz="2000" dirty="0" smtClean="0"/>
              <a:t>Use the full range if you need it, but don't feel obligated to do so. (The application won't accept a response shorter than 250 words.)</a:t>
            </a:r>
          </a:p>
          <a:p>
            <a:pPr marL="644525" lvl="1" indent="-279400" eaLnBrk="1" hangingPunct="1">
              <a:lnSpc>
                <a:spcPts val="4000"/>
              </a:lnSpc>
              <a:spcBef>
                <a:spcPct val="0"/>
              </a:spcBef>
              <a:tabLst>
                <a:tab pos="407988" algn="l"/>
                <a:tab pos="1322388" algn="l"/>
                <a:tab pos="2236788" algn="l"/>
                <a:tab pos="3151188" algn="l"/>
                <a:tab pos="4065588" algn="l"/>
                <a:tab pos="4979988" algn="l"/>
                <a:tab pos="5894388" algn="l"/>
                <a:tab pos="6808788" algn="l"/>
                <a:tab pos="7723188" algn="l"/>
              </a:tabLst>
            </a:pPr>
            <a:r>
              <a:rPr lang="en-US" dirty="0" smtClean="0">
                <a:solidFill>
                  <a:schemeClr val="tx1"/>
                </a:solidFill>
              </a:rPr>
              <a:t>Long Essay (250 word minimum, 650 word maximum)</a:t>
            </a:r>
          </a:p>
          <a:p>
            <a:pPr marL="644525" lvl="1" indent="-279400" eaLnBrk="1" hangingPunct="1">
              <a:lnSpc>
                <a:spcPts val="4000"/>
              </a:lnSpc>
              <a:spcBef>
                <a:spcPct val="0"/>
              </a:spcBef>
              <a:tabLst>
                <a:tab pos="407988" algn="l"/>
                <a:tab pos="1322388" algn="l"/>
                <a:tab pos="2236788" algn="l"/>
                <a:tab pos="3151188" algn="l"/>
                <a:tab pos="4065588" algn="l"/>
                <a:tab pos="4979988" algn="l"/>
                <a:tab pos="5894388" algn="l"/>
                <a:tab pos="6808788" algn="l"/>
                <a:tab pos="7723188" algn="l"/>
              </a:tabLst>
            </a:pPr>
            <a:r>
              <a:rPr lang="en-US" u="sng" dirty="0" smtClean="0">
                <a:solidFill>
                  <a:schemeClr val="tx1"/>
                </a:solidFill>
              </a:rPr>
              <a:t>Supplements</a:t>
            </a:r>
            <a:r>
              <a:rPr lang="en-US" dirty="0" smtClean="0">
                <a:solidFill>
                  <a:schemeClr val="tx1"/>
                </a:solidFill>
              </a:rPr>
              <a:t> – “Why College X?”, various other school specific questions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Grp="1" noChangeArrowheads="1"/>
          </p:cNvSpPr>
          <p:nvPr>
            <p:ph type="title"/>
          </p:nvPr>
        </p:nvSpPr>
        <p:spPr>
          <a:xfrm>
            <a:off x="304800" y="304800"/>
            <a:ext cx="8534400" cy="758825"/>
          </a:xfrm>
        </p:spPr>
        <p:txBody>
          <a:bodyPr/>
          <a:lstStyle/>
          <a:p>
            <a:pPr algn="l" eaLnBrk="1" hangingPunct="1">
              <a:spcAft>
                <a:spcPts val="13"/>
              </a:spcAft>
            </a:pPr>
            <a:r>
              <a:rPr lang="en-US" sz="4800" dirty="0" err="1" smtClean="0">
                <a:solidFill>
                  <a:srgbClr val="B9C06B"/>
                </a:solidFill>
                <a:ea typeface="Calibri" pitchFamily="34" charset="0"/>
                <a:cs typeface="Calibri" pitchFamily="34" charset="0"/>
              </a:rPr>
              <a:t>Ummm</a:t>
            </a:r>
            <a:r>
              <a:rPr lang="en-US" sz="4800" dirty="0" smtClean="0">
                <a:solidFill>
                  <a:srgbClr val="B9C06B"/>
                </a:solidFill>
                <a:ea typeface="Calibri" pitchFamily="34" charset="0"/>
                <a:cs typeface="Calibri" pitchFamily="34" charset="0"/>
              </a:rPr>
              <a:t>….. What do I write???</a:t>
            </a:r>
          </a:p>
        </p:txBody>
      </p:sp>
      <p:sp>
        <p:nvSpPr>
          <p:cNvPr id="36867" name="Rectangle 2"/>
          <p:cNvSpPr>
            <a:spLocks noGrp="1" noChangeArrowheads="1"/>
          </p:cNvSpPr>
          <p:nvPr>
            <p:ph sz="quarter" idx="1"/>
          </p:nvPr>
        </p:nvSpPr>
        <p:spPr>
          <a:xfrm>
            <a:off x="304800" y="1524000"/>
            <a:ext cx="8504238" cy="4876800"/>
          </a:xfrm>
        </p:spPr>
        <p:txBody>
          <a:bodyPr/>
          <a:lstStyle/>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2400" dirty="0" smtClean="0">
                <a:ea typeface="Calibri" pitchFamily="34" charset="0"/>
                <a:cs typeface="Calibri" pitchFamily="34" charset="0"/>
              </a:rPr>
              <a:t>Have you selected a topic that describes something of personal importance in your life?  Can use VIVID PERSONAL EXPERIENCES as supporting details?</a:t>
            </a: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endParaRPr lang="en-US" sz="2400" dirty="0" smtClean="0">
              <a:ea typeface="Calibri" pitchFamily="34" charset="0"/>
              <a:cs typeface="Calibri" pitchFamily="34" charset="0"/>
            </a:endParaRP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2400" dirty="0" smtClean="0"/>
              <a:t>Will your topic only repeat information available elsewhere on your application?  DO NOT mention your GPA or your test scores.</a:t>
            </a: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endParaRPr lang="en-US" sz="2400" dirty="0" smtClean="0"/>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2400" dirty="0" smtClean="0">
                <a:ea typeface="Calibri" pitchFamily="34" charset="0"/>
                <a:cs typeface="Calibri" pitchFamily="34" charset="0"/>
              </a:rPr>
              <a:t>Can you offer SUPPORTING PARAGRAPHS to your essay topic?  If you cannot easily think of supporting paragraphs with concrete examples, you should probably choose a different topic.</a:t>
            </a: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endParaRPr lang="en-US" sz="2400" dirty="0" smtClean="0">
              <a:ea typeface="Calibri" pitchFamily="34" charset="0"/>
              <a:cs typeface="Calibri" pitchFamily="34" charset="0"/>
            </a:endParaRP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2400" dirty="0" smtClean="0"/>
              <a:t>Can you keep the reader’s interest from the first word?</a:t>
            </a: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endParaRPr lang="en-US" sz="2400" dirty="0" smtClean="0">
              <a:ea typeface="Calibri" pitchFamily="34" charset="0"/>
              <a:cs typeface="Calibri" pitchFamily="34" charset="0"/>
            </a:endParaRP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endParaRPr lang="en-US" sz="2200" dirty="0" smtClean="0">
              <a:ea typeface="Calibri" pitchFamily="34" charset="0"/>
              <a:cs typeface="Calibri" pitchFamily="34" charset="0"/>
            </a:endParaRP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endParaRPr lang="en-US" sz="2200" dirty="0" smtClean="0">
              <a:ea typeface="Calibri" pitchFamily="34" charset="0"/>
              <a:cs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1"/>
          <p:cNvSpPr>
            <a:spLocks noGrp="1" noChangeArrowheads="1"/>
          </p:cNvSpPr>
          <p:nvPr>
            <p:ph type="title"/>
          </p:nvPr>
        </p:nvSpPr>
        <p:spPr/>
        <p:txBody>
          <a:bodyPr/>
          <a:lstStyle/>
          <a:p>
            <a:pPr algn="l" eaLnBrk="1" hangingPunct="1">
              <a:tabLst>
                <a:tab pos="407988" algn="l"/>
                <a:tab pos="1322388" algn="l"/>
                <a:tab pos="2236788" algn="l"/>
                <a:tab pos="3151188" algn="l"/>
                <a:tab pos="4065588" algn="l"/>
                <a:tab pos="4979988" algn="l"/>
                <a:tab pos="5894388" algn="l"/>
                <a:tab pos="6808788" algn="l"/>
                <a:tab pos="7723188" algn="l"/>
              </a:tabLst>
            </a:pPr>
            <a:r>
              <a:rPr lang="en-US" sz="4800" smtClean="0">
                <a:solidFill>
                  <a:srgbClr val="B9C06B"/>
                </a:solidFill>
                <a:ea typeface="Calibri" pitchFamily="34" charset="0"/>
                <a:cs typeface="Calibri" pitchFamily="34" charset="0"/>
              </a:rPr>
              <a:t>Let’s Think Introductions</a:t>
            </a:r>
          </a:p>
        </p:txBody>
      </p:sp>
      <p:sp>
        <p:nvSpPr>
          <p:cNvPr id="44034" name="Rectangle 2"/>
          <p:cNvSpPr>
            <a:spLocks noGrp="1" noChangeArrowheads="1"/>
          </p:cNvSpPr>
          <p:nvPr>
            <p:ph sz="quarter" idx="1"/>
          </p:nvPr>
        </p:nvSpPr>
        <p:spPr>
          <a:xfrm>
            <a:off x="301625" y="1527175"/>
            <a:ext cx="8504238" cy="4572000"/>
          </a:xfrm>
        </p:spPr>
        <p:txBody>
          <a:bodyPr/>
          <a:lstStyle/>
          <a:p>
            <a:pPr marL="369888" indent="-279400" eaLnBrk="1" hangingPunct="1">
              <a:spcAft>
                <a:spcPts val="1000"/>
              </a:spcAft>
              <a:tabLst>
                <a:tab pos="407988" algn="l"/>
                <a:tab pos="1322388" algn="l"/>
                <a:tab pos="2236788" algn="l"/>
                <a:tab pos="3151188" algn="l"/>
                <a:tab pos="4065588" algn="l"/>
                <a:tab pos="4979988" algn="l"/>
                <a:tab pos="5894388" algn="l"/>
                <a:tab pos="6808788" algn="l"/>
                <a:tab pos="7723188" algn="l"/>
              </a:tabLst>
            </a:pPr>
            <a:r>
              <a:rPr lang="en-US" sz="4000" dirty="0" smtClean="0">
                <a:ea typeface="Calibri" pitchFamily="34" charset="0"/>
                <a:cs typeface="Calibri" pitchFamily="34" charset="0"/>
              </a:rPr>
              <a:t>Begin with a brief anecdote</a:t>
            </a:r>
          </a:p>
          <a:p>
            <a:pPr marL="369888" indent="-279400" eaLnBrk="1" hangingPunct="1">
              <a:spcAft>
                <a:spcPts val="1000"/>
              </a:spcAft>
              <a:tabLst>
                <a:tab pos="407988" algn="l"/>
                <a:tab pos="1322388" algn="l"/>
                <a:tab pos="2236788" algn="l"/>
                <a:tab pos="3151188" algn="l"/>
                <a:tab pos="4065588" algn="l"/>
                <a:tab pos="4979988" algn="l"/>
                <a:tab pos="5894388" algn="l"/>
                <a:tab pos="6808788" algn="l"/>
                <a:tab pos="7723188" algn="l"/>
              </a:tabLst>
            </a:pPr>
            <a:r>
              <a:rPr lang="en-US" sz="4000" dirty="0" smtClean="0">
                <a:ea typeface="Calibri" pitchFamily="34" charset="0"/>
                <a:cs typeface="Calibri" pitchFamily="34" charset="0"/>
              </a:rPr>
              <a:t>Create a vivid sense of place</a:t>
            </a:r>
          </a:p>
          <a:p>
            <a:pPr marL="369888" indent="-279400" eaLnBrk="1" hangingPunct="1">
              <a:spcAft>
                <a:spcPts val="1000"/>
              </a:spcAft>
              <a:tabLst>
                <a:tab pos="407988" algn="l"/>
                <a:tab pos="1322388" algn="l"/>
                <a:tab pos="2236788" algn="l"/>
                <a:tab pos="3151188" algn="l"/>
                <a:tab pos="4065588" algn="l"/>
                <a:tab pos="4979988" algn="l"/>
                <a:tab pos="5894388" algn="l"/>
                <a:tab pos="6808788" algn="l"/>
                <a:tab pos="7723188" algn="l"/>
              </a:tabLst>
            </a:pPr>
            <a:r>
              <a:rPr lang="en-US" sz="4000" dirty="0" smtClean="0">
                <a:ea typeface="Calibri" pitchFamily="34" charset="0"/>
                <a:cs typeface="Calibri" pitchFamily="34" charset="0"/>
              </a:rPr>
              <a:t>Present a startling statistic</a:t>
            </a:r>
          </a:p>
          <a:p>
            <a:pPr marL="369888" indent="-279400" eaLnBrk="1" hangingPunct="1">
              <a:spcAft>
                <a:spcPts val="1000"/>
              </a:spcAft>
              <a:tabLst>
                <a:tab pos="407988" algn="l"/>
                <a:tab pos="1322388" algn="l"/>
                <a:tab pos="2236788" algn="l"/>
                <a:tab pos="3151188" algn="l"/>
                <a:tab pos="4065588" algn="l"/>
                <a:tab pos="4979988" algn="l"/>
                <a:tab pos="5894388" algn="l"/>
                <a:tab pos="6808788" algn="l"/>
                <a:tab pos="7723188" algn="l"/>
              </a:tabLst>
            </a:pPr>
            <a:r>
              <a:rPr lang="en-US" sz="4000" dirty="0" smtClean="0">
                <a:ea typeface="Calibri" pitchFamily="34" charset="0"/>
                <a:cs typeface="Calibri" pitchFamily="34" charset="0"/>
              </a:rPr>
              <a:t>Begin with a meaningful quote</a:t>
            </a:r>
          </a:p>
          <a:p>
            <a:pPr marL="369888" indent="-279400" eaLnBrk="1" hangingPunct="1">
              <a:spcAft>
                <a:spcPts val="1000"/>
              </a:spcAft>
              <a:tabLst>
                <a:tab pos="407988" algn="l"/>
                <a:tab pos="1322388" algn="l"/>
                <a:tab pos="2236788" algn="l"/>
                <a:tab pos="3151188" algn="l"/>
                <a:tab pos="4065588" algn="l"/>
                <a:tab pos="4979988" algn="l"/>
                <a:tab pos="5894388" algn="l"/>
                <a:tab pos="6808788" algn="l"/>
                <a:tab pos="7723188" algn="l"/>
              </a:tabLst>
            </a:pPr>
            <a:r>
              <a:rPr lang="en-US" sz="4000" dirty="0" smtClean="0">
                <a:ea typeface="Calibri" pitchFamily="34" charset="0"/>
                <a:cs typeface="Calibri" pitchFamily="34" charset="0"/>
              </a:rPr>
              <a:t>Ask a question</a:t>
            </a: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1"/>
          <p:cNvSpPr>
            <a:spLocks noGrp="1" noChangeArrowheads="1"/>
          </p:cNvSpPr>
          <p:nvPr>
            <p:ph type="title"/>
          </p:nvPr>
        </p:nvSpPr>
        <p:spPr>
          <a:xfrm>
            <a:off x="304800" y="304800"/>
            <a:ext cx="8610600" cy="914400"/>
          </a:xfrm>
        </p:spPr>
        <p:txBody>
          <a:bodyPr/>
          <a:lstStyle/>
          <a:p>
            <a:pPr algn="l" eaLnBrk="1" hangingPunct="1">
              <a:tabLst>
                <a:tab pos="407988" algn="l"/>
                <a:tab pos="1322388" algn="l"/>
                <a:tab pos="2236788" algn="l"/>
                <a:tab pos="3151188" algn="l"/>
                <a:tab pos="4065588" algn="l"/>
                <a:tab pos="4979988" algn="l"/>
                <a:tab pos="5894388" algn="l"/>
                <a:tab pos="6808788" algn="l"/>
                <a:tab pos="7723188" algn="l"/>
              </a:tabLst>
            </a:pPr>
            <a:r>
              <a:rPr lang="en-US" sz="5400" dirty="0" smtClean="0">
                <a:solidFill>
                  <a:srgbClr val="B9C06B"/>
                </a:solidFill>
                <a:ea typeface="Calibri" pitchFamily="34" charset="0"/>
                <a:cs typeface="Calibri" pitchFamily="34" charset="0"/>
              </a:rPr>
              <a:t>Some Do’s –</a:t>
            </a:r>
          </a:p>
        </p:txBody>
      </p:sp>
      <p:sp>
        <p:nvSpPr>
          <p:cNvPr id="18434" name="Rectangle 2"/>
          <p:cNvSpPr>
            <a:spLocks noGrp="1" noChangeArrowheads="1"/>
          </p:cNvSpPr>
          <p:nvPr>
            <p:ph sz="quarter" idx="1"/>
          </p:nvPr>
        </p:nvSpPr>
        <p:spPr>
          <a:xfrm>
            <a:off x="301625" y="1527175"/>
            <a:ext cx="8504238" cy="4572000"/>
          </a:xfrm>
        </p:spPr>
        <p:txBody>
          <a:bodyPr>
            <a:normAutofit fontScale="92500" lnSpcReduction="10000"/>
          </a:bodyPr>
          <a:lstStyle/>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Think small</a:t>
            </a:r>
          </a:p>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Write what you know</a:t>
            </a:r>
          </a:p>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Get passionate</a:t>
            </a:r>
          </a:p>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Describe yourself</a:t>
            </a:r>
          </a:p>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Be willing to take risks</a:t>
            </a:r>
          </a:p>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Show, don’t tell</a:t>
            </a:r>
          </a:p>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Get real</a:t>
            </a: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819400"/>
            <a:ext cx="6400800" cy="3276600"/>
          </a:xfrm>
        </p:spPr>
        <p:txBody>
          <a:bodyPr/>
          <a:lstStyle/>
          <a:p>
            <a:r>
              <a:rPr lang="en-US" sz="5000" dirty="0" smtClean="0"/>
              <a:t>You just have to write about </a:t>
            </a:r>
            <a:r>
              <a:rPr lang="en-US" sz="6000" dirty="0" smtClean="0">
                <a:solidFill>
                  <a:srgbClr val="00B050"/>
                </a:solidFill>
              </a:rPr>
              <a:t>you</a:t>
            </a:r>
            <a:r>
              <a:rPr lang="en-US" sz="5000" dirty="0" smtClean="0"/>
              <a:t> in a unique way….</a:t>
            </a:r>
            <a:endParaRPr lang="en-US" sz="5000" dirty="0"/>
          </a:p>
        </p:txBody>
      </p:sp>
      <p:sp>
        <p:nvSpPr>
          <p:cNvPr id="4" name="Title 3"/>
          <p:cNvSpPr>
            <a:spLocks noGrp="1"/>
          </p:cNvSpPr>
          <p:nvPr>
            <p:ph type="ctrTitle"/>
          </p:nvPr>
        </p:nvSpPr>
        <p:spPr/>
        <p:txBody>
          <a:bodyPr/>
          <a:lstStyle/>
          <a:p>
            <a:r>
              <a:rPr lang="en-US" sz="5000" b="1" dirty="0" smtClean="0"/>
              <a:t>You don’t have to write about something unique…</a:t>
            </a:r>
            <a:r>
              <a:rPr lang="en-US"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a:xfrm>
            <a:off x="304800" y="304800"/>
            <a:ext cx="8610600" cy="914400"/>
          </a:xfrm>
        </p:spPr>
        <p:txBody>
          <a:bodyPr/>
          <a:lstStyle/>
          <a:p>
            <a:pPr algn="l" eaLnBrk="1" hangingPunct="1">
              <a:tabLst>
                <a:tab pos="407988" algn="l"/>
                <a:tab pos="1322388" algn="l"/>
                <a:tab pos="2236788" algn="l"/>
                <a:tab pos="3151188" algn="l"/>
                <a:tab pos="4065588" algn="l"/>
                <a:tab pos="4979988" algn="l"/>
                <a:tab pos="5894388" algn="l"/>
                <a:tab pos="6808788" algn="l"/>
                <a:tab pos="7723188" algn="l"/>
              </a:tabLst>
            </a:pPr>
            <a:r>
              <a:rPr lang="en-US" sz="5400" smtClean="0">
                <a:solidFill>
                  <a:srgbClr val="B9C06B"/>
                </a:solidFill>
                <a:ea typeface="Calibri" pitchFamily="34" charset="0"/>
                <a:cs typeface="Calibri" pitchFamily="34" charset="0"/>
              </a:rPr>
              <a:t>Some Don’ts –</a:t>
            </a:r>
          </a:p>
        </p:txBody>
      </p:sp>
      <p:sp>
        <p:nvSpPr>
          <p:cNvPr id="18434" name="Rectangle 2"/>
          <p:cNvSpPr>
            <a:spLocks noGrp="1" noChangeArrowheads="1"/>
          </p:cNvSpPr>
          <p:nvPr>
            <p:ph sz="quarter" idx="1"/>
          </p:nvPr>
        </p:nvSpPr>
        <p:spPr>
          <a:xfrm>
            <a:off x="301625" y="1527175"/>
            <a:ext cx="8504238" cy="4873626"/>
          </a:xfrm>
        </p:spPr>
        <p:txBody>
          <a:bodyPr/>
          <a:lstStyle/>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3600" dirty="0" smtClean="0">
                <a:ea typeface="Calibri" pitchFamily="34" charset="0"/>
                <a:cs typeface="Calibri" pitchFamily="34" charset="0"/>
              </a:rPr>
              <a:t>“My name is… I go to </a:t>
            </a:r>
            <a:r>
              <a:rPr lang="en-US" sz="3600" dirty="0" smtClean="0">
                <a:ea typeface="Calibri" pitchFamily="34" charset="0"/>
                <a:cs typeface="Calibri" pitchFamily="34" charset="0"/>
              </a:rPr>
              <a:t>Carter….I’m going to write about… </a:t>
            </a:r>
            <a:r>
              <a:rPr lang="en-US" sz="3600" dirty="0" smtClean="0">
                <a:ea typeface="Calibri" pitchFamily="34" charset="0"/>
                <a:cs typeface="Calibri" pitchFamily="34" charset="0"/>
              </a:rPr>
              <a:t>“</a:t>
            </a: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3600" dirty="0" smtClean="0">
                <a:ea typeface="Calibri" pitchFamily="34" charset="0"/>
                <a:cs typeface="Calibri" pitchFamily="34" charset="0"/>
              </a:rPr>
              <a:t>Be </a:t>
            </a:r>
            <a:r>
              <a:rPr lang="en-US" sz="3600" dirty="0" smtClean="0">
                <a:ea typeface="Calibri" pitchFamily="34" charset="0"/>
                <a:cs typeface="Calibri" pitchFamily="34" charset="0"/>
              </a:rPr>
              <a:t>foolish</a:t>
            </a: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3600" dirty="0" smtClean="0">
                <a:ea typeface="Calibri" pitchFamily="34" charset="0"/>
                <a:cs typeface="Calibri" pitchFamily="34" charset="0"/>
              </a:rPr>
              <a:t>Be vague</a:t>
            </a: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3600" dirty="0" smtClean="0">
                <a:ea typeface="Calibri" pitchFamily="34" charset="0"/>
                <a:cs typeface="Calibri" pitchFamily="34" charset="0"/>
              </a:rPr>
              <a:t>Write a travelogue</a:t>
            </a: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3600" dirty="0" smtClean="0">
                <a:ea typeface="Calibri" pitchFamily="34" charset="0"/>
                <a:cs typeface="Calibri" pitchFamily="34" charset="0"/>
              </a:rPr>
              <a:t>Let your parents take over</a:t>
            </a: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3600" dirty="0" smtClean="0">
                <a:ea typeface="Calibri" pitchFamily="34" charset="0"/>
                <a:cs typeface="Calibri" pitchFamily="34" charset="0"/>
              </a:rPr>
              <a:t>Obsess about how to impress</a:t>
            </a:r>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p:txBody>
          <a:bodyPr/>
          <a:lstStyle/>
          <a:p>
            <a:pPr algn="l" eaLnBrk="1" hangingPunct="1">
              <a:spcAft>
                <a:spcPts val="13"/>
              </a:spcAft>
            </a:pPr>
            <a:r>
              <a:rPr lang="en-US" sz="4800" smtClean="0">
                <a:solidFill>
                  <a:srgbClr val="B9C06B"/>
                </a:solidFill>
                <a:ea typeface="Calibri" pitchFamily="34" charset="0"/>
                <a:cs typeface="Calibri" pitchFamily="34" charset="0"/>
              </a:rPr>
              <a:t>Writing the Essay</a:t>
            </a:r>
          </a:p>
        </p:txBody>
      </p:sp>
      <p:sp>
        <p:nvSpPr>
          <p:cNvPr id="41986" name="Rectangle 2"/>
          <p:cNvSpPr>
            <a:spLocks noGrp="1" noChangeArrowheads="1"/>
          </p:cNvSpPr>
          <p:nvPr>
            <p:ph sz="quarter" idx="1"/>
          </p:nvPr>
        </p:nvSpPr>
        <p:spPr>
          <a:xfrm>
            <a:off x="301625" y="1527174"/>
            <a:ext cx="8504238" cy="4797425"/>
          </a:xfrm>
        </p:spPr>
        <p:txBody>
          <a:bodyPr>
            <a:normAutofit lnSpcReduction="10000"/>
          </a:bodyPr>
          <a:lstStyle/>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First Draft to Final Draft – Takes Time!</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Answer the Question</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Be Original</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Be Yourself</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Don’t </a:t>
            </a:r>
            <a:r>
              <a:rPr lang="en-US" sz="4000" dirty="0" err="1" smtClean="0">
                <a:cs typeface="Calibri" pitchFamily="34" charset="0"/>
              </a:rPr>
              <a:t>Thesaurize</a:t>
            </a:r>
            <a:r>
              <a:rPr lang="en-US" sz="4000" dirty="0" smtClean="0">
                <a:cs typeface="Calibri" pitchFamily="34" charset="0"/>
              </a:rPr>
              <a:t> Your Essay</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Use Imagery and Clear, Vivid Prose</a:t>
            </a: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1"/>
          <p:cNvSpPr>
            <a:spLocks noGrp="1" noChangeArrowheads="1"/>
          </p:cNvSpPr>
          <p:nvPr>
            <p:ph type="title"/>
          </p:nvPr>
        </p:nvSpPr>
        <p:spPr>
          <a:xfrm>
            <a:off x="304800" y="304800"/>
            <a:ext cx="8534400" cy="758825"/>
          </a:xfrm>
        </p:spPr>
        <p:txBody>
          <a:bodyPr/>
          <a:lstStyle/>
          <a:p>
            <a:pPr algn="l" eaLnBrk="1" hangingPunct="1">
              <a:tabLst>
                <a:tab pos="407988" algn="l"/>
                <a:tab pos="1322388" algn="l"/>
                <a:tab pos="2236788" algn="l"/>
                <a:tab pos="3151188" algn="l"/>
                <a:tab pos="4065588" algn="l"/>
                <a:tab pos="4979988" algn="l"/>
                <a:tab pos="5894388" algn="l"/>
                <a:tab pos="6808788" algn="l"/>
                <a:tab pos="7723188" algn="l"/>
              </a:tabLst>
            </a:pPr>
            <a:r>
              <a:rPr lang="en-US" sz="4800" smtClean="0">
                <a:solidFill>
                  <a:srgbClr val="B9C06B"/>
                </a:solidFill>
                <a:ea typeface="Calibri" pitchFamily="34" charset="0"/>
                <a:cs typeface="Calibri" pitchFamily="34" charset="0"/>
              </a:rPr>
              <a:t>Writing the Essay</a:t>
            </a:r>
          </a:p>
        </p:txBody>
      </p:sp>
      <p:sp>
        <p:nvSpPr>
          <p:cNvPr id="47106" name="Rectangle 2"/>
          <p:cNvSpPr>
            <a:spLocks noGrp="1" noChangeArrowheads="1"/>
          </p:cNvSpPr>
          <p:nvPr>
            <p:ph sz="quarter" idx="1"/>
          </p:nvPr>
        </p:nvSpPr>
        <p:spPr>
          <a:xfrm>
            <a:off x="381000" y="1600200"/>
            <a:ext cx="8610600" cy="4876800"/>
          </a:xfrm>
        </p:spPr>
        <p:txBody>
          <a:bodyPr>
            <a:normAutofit lnSpcReduction="10000"/>
          </a:bodyPr>
          <a:lstStyle/>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Remember – this is a process</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Spend the most time on the Intro</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Use transition</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Conclusions are critical</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Give your draft to others</a:t>
            </a:r>
          </a:p>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Revise, revise, revise</a:t>
            </a: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1"/>
          <p:cNvSpPr>
            <a:spLocks noGrp="1" noChangeArrowheads="1"/>
          </p:cNvSpPr>
          <p:nvPr>
            <p:ph type="title"/>
          </p:nvPr>
        </p:nvSpPr>
        <p:spPr>
          <a:xfrm>
            <a:off x="228600" y="304800"/>
            <a:ext cx="8763000" cy="800100"/>
          </a:xfrm>
        </p:spPr>
        <p:txBody>
          <a:bodyPr>
            <a:normAutofit fontScale="90000"/>
          </a:bodyPr>
          <a:lstStyle/>
          <a:p>
            <a:pPr algn="l" eaLnBrk="1" fontAlgn="auto" hangingPunct="1">
              <a:spcAft>
                <a:spcPts val="0"/>
              </a:spcAft>
              <a:tabLst>
                <a:tab pos="407988" algn="l"/>
                <a:tab pos="1322388" algn="l"/>
                <a:tab pos="2236788" algn="l"/>
                <a:tab pos="3151188" algn="l"/>
                <a:tab pos="4065588" algn="l"/>
                <a:tab pos="4979988" algn="l"/>
                <a:tab pos="5894388" algn="l"/>
                <a:tab pos="6808788" algn="l"/>
                <a:tab pos="7723188" algn="l"/>
              </a:tabLst>
              <a:defRPr/>
            </a:pPr>
            <a:r>
              <a:rPr lang="en-US" sz="4800" dirty="0" smtClean="0">
                <a:cs typeface="Calibri" pitchFamily="34" charset="0"/>
              </a:rPr>
              <a:t>Let’s Think Conclusions</a:t>
            </a:r>
          </a:p>
        </p:txBody>
      </p:sp>
      <p:sp>
        <p:nvSpPr>
          <p:cNvPr id="46082" name="Rectangle 2"/>
          <p:cNvSpPr>
            <a:spLocks noGrp="1" noChangeArrowheads="1"/>
          </p:cNvSpPr>
          <p:nvPr>
            <p:ph sz="quarter" idx="1"/>
          </p:nvPr>
        </p:nvSpPr>
        <p:spPr>
          <a:xfrm>
            <a:off x="152400" y="1651000"/>
            <a:ext cx="8001000" cy="4495800"/>
          </a:xfrm>
        </p:spPr>
        <p:txBody>
          <a:bodyPr>
            <a:normAutofit/>
          </a:bodyPr>
          <a:lstStyle/>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Do you answer their question?</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Synthesize rather than summarize</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Make it memorable</a:t>
            </a:r>
          </a:p>
          <a:p>
            <a:pPr marL="369888" indent="-279400" eaLnBrk="1" fontAlgn="auto" hangingPunct="1">
              <a:spcAft>
                <a:spcPts val="1000"/>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Convey all the information you wanted to convey</a:t>
            </a:r>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4"/>
          <p:cNvSpPr>
            <a:spLocks noGrp="1"/>
          </p:cNvSpPr>
          <p:nvPr>
            <p:ph type="title"/>
          </p:nvPr>
        </p:nvSpPr>
        <p:spPr>
          <a:xfrm>
            <a:off x="304800" y="152400"/>
            <a:ext cx="8534400" cy="990600"/>
          </a:xfrm>
        </p:spPr>
        <p:txBody>
          <a:bodyPr/>
          <a:lstStyle/>
          <a:p>
            <a:pPr algn="l" eaLnBrk="1" hangingPunct="1"/>
            <a:r>
              <a:rPr lang="en-US" sz="5400" smtClean="0">
                <a:solidFill>
                  <a:srgbClr val="B9C06B"/>
                </a:solidFill>
                <a:ea typeface="Calibri" pitchFamily="34" charset="0"/>
                <a:cs typeface="Calibri" pitchFamily="34" charset="0"/>
              </a:rPr>
              <a:t>Preparing to Write</a:t>
            </a:r>
          </a:p>
        </p:txBody>
      </p:sp>
      <p:sp>
        <p:nvSpPr>
          <p:cNvPr id="30723" name="Content Placeholder 5"/>
          <p:cNvSpPr>
            <a:spLocks noGrp="1"/>
          </p:cNvSpPr>
          <p:nvPr>
            <p:ph sz="quarter" idx="1"/>
          </p:nvPr>
        </p:nvSpPr>
        <p:spPr>
          <a:xfrm>
            <a:off x="152400" y="1524000"/>
            <a:ext cx="8763000" cy="4724400"/>
          </a:xfrm>
        </p:spPr>
        <p:txBody>
          <a:bodyPr/>
          <a:lstStyle/>
          <a:p>
            <a:pPr indent="0" algn="ctr" eaLnBrk="1" hangingPunct="1">
              <a:buFont typeface="Wingdings 2" pitchFamily="18" charset="2"/>
              <a:buNone/>
            </a:pPr>
            <a:r>
              <a:rPr lang="en-US" b="1" i="1" u="sng" dirty="0" smtClean="0">
                <a:solidFill>
                  <a:srgbClr val="0724F9"/>
                </a:solidFill>
                <a:ea typeface="Calibri" pitchFamily="34" charset="0"/>
                <a:cs typeface="Calibri" pitchFamily="34" charset="0"/>
              </a:rPr>
              <a:t>Getting ready to write takes longer than the                   actual writing process!</a:t>
            </a:r>
          </a:p>
          <a:p>
            <a:pPr indent="0" eaLnBrk="1" hangingPunct="1">
              <a:buFont typeface="Wingdings 2" pitchFamily="18" charset="2"/>
              <a:buNone/>
            </a:pPr>
            <a:r>
              <a:rPr lang="en-US" sz="2800" b="1" i="1" u="sng" dirty="0" smtClean="0">
                <a:ea typeface="Calibri" pitchFamily="34" charset="0"/>
                <a:cs typeface="Calibri" pitchFamily="34" charset="0"/>
              </a:rPr>
              <a:t>Students should</a:t>
            </a:r>
          </a:p>
          <a:p>
            <a:pPr indent="0" eaLnBrk="1" hangingPunct="1">
              <a:buFontTx/>
              <a:buChar char="•"/>
            </a:pPr>
            <a:r>
              <a:rPr lang="en-US" sz="2800" dirty="0" smtClean="0">
                <a:ea typeface="Calibri" pitchFamily="34" charset="0"/>
                <a:cs typeface="Calibri" pitchFamily="34" charset="0"/>
              </a:rPr>
              <a:t>Collect a list of all the essays that you will need to write.</a:t>
            </a:r>
          </a:p>
          <a:p>
            <a:pPr indent="0" eaLnBrk="1" hangingPunct="1">
              <a:buFontTx/>
              <a:buChar char="•"/>
            </a:pPr>
            <a:r>
              <a:rPr lang="en-US" sz="2800" dirty="0" smtClean="0">
                <a:ea typeface="Calibri" pitchFamily="34" charset="0"/>
                <a:cs typeface="Calibri" pitchFamily="34" charset="0"/>
              </a:rPr>
              <a:t>Look for how they overlap, allowing them to write fewer, yet very effective essays.</a:t>
            </a:r>
          </a:p>
          <a:p>
            <a:pPr indent="0" eaLnBrk="1" hangingPunct="1">
              <a:buFontTx/>
              <a:buChar char="•"/>
            </a:pPr>
            <a:r>
              <a:rPr lang="en-US" sz="2800" dirty="0" smtClean="0">
                <a:ea typeface="Calibri" pitchFamily="34" charset="0"/>
                <a:cs typeface="Calibri" pitchFamily="34" charset="0"/>
              </a:rPr>
              <a:t>Develop a resume.</a:t>
            </a:r>
          </a:p>
          <a:p>
            <a:pPr indent="0" eaLnBrk="1" hangingPunct="1">
              <a:buFontTx/>
              <a:buChar char="•"/>
            </a:pPr>
            <a:r>
              <a:rPr lang="en-US" sz="2800" dirty="0" smtClean="0">
                <a:ea typeface="Calibri" pitchFamily="34" charset="0"/>
                <a:cs typeface="Calibri" pitchFamily="34" charset="0"/>
              </a:rPr>
              <a:t>Create a list of everything else (not GPA, Classes, Activities or Test Scores) that you want the colleges to know about you.</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825"/>
          </a:xfrm>
        </p:spPr>
        <p:txBody>
          <a:bodyPr/>
          <a:lstStyle/>
          <a:p>
            <a:pPr algn="l">
              <a:defRPr/>
            </a:pPr>
            <a:r>
              <a:rPr lang="en-US" sz="4800" b="1" dirty="0" smtClean="0"/>
              <a:t>Why is the essay important?</a:t>
            </a:r>
            <a:endParaRPr lang="en-US" sz="4800" b="1" dirty="0"/>
          </a:p>
        </p:txBody>
      </p:sp>
      <p:sp>
        <p:nvSpPr>
          <p:cNvPr id="16387" name="Content Placeholder 2"/>
          <p:cNvSpPr>
            <a:spLocks noGrp="1"/>
          </p:cNvSpPr>
          <p:nvPr>
            <p:ph sz="quarter" idx="1"/>
          </p:nvPr>
        </p:nvSpPr>
        <p:spPr>
          <a:xfrm>
            <a:off x="301625" y="1527174"/>
            <a:ext cx="8689975" cy="4949825"/>
          </a:xfrm>
        </p:spPr>
        <p:txBody>
          <a:bodyPr/>
          <a:lstStyle/>
          <a:p>
            <a:r>
              <a:rPr lang="en-US" sz="5000" dirty="0" smtClean="0"/>
              <a:t>Admissions Process</a:t>
            </a:r>
          </a:p>
          <a:p>
            <a:pPr lvl="1"/>
            <a:r>
              <a:rPr lang="en-US" sz="4000" dirty="0" smtClean="0"/>
              <a:t>The Importance of the Essay </a:t>
            </a:r>
            <a:r>
              <a:rPr lang="en-US" sz="4000" dirty="0" smtClean="0">
                <a:sym typeface="Wingdings" pitchFamily="2" charset="2"/>
                <a:hlinkClick r:id="rId2"/>
              </a:rPr>
              <a:t></a:t>
            </a:r>
            <a:endParaRPr lang="en-US" sz="4000" dirty="0" smtClean="0">
              <a:sym typeface="Wingdings" pitchFamily="2" charset="2"/>
            </a:endParaRPr>
          </a:p>
          <a:p>
            <a:pPr lvl="1"/>
            <a:endParaRPr lang="en-US" sz="4000" dirty="0" smtClean="0"/>
          </a:p>
          <a:p>
            <a:pPr lvl="1"/>
            <a:r>
              <a:rPr lang="en-US" sz="4000" dirty="0" smtClean="0"/>
              <a:t>How Colleges Believe Essays Help (or Hurt) Applicants </a:t>
            </a:r>
            <a:r>
              <a:rPr lang="en-US" sz="4000" dirty="0" smtClean="0">
                <a:sym typeface="Wingdings" pitchFamily="2" charset="2"/>
                <a:hlinkClick r:id="rId3"/>
              </a:rPr>
              <a:t></a:t>
            </a:r>
            <a:endParaRPr lang="en-US" sz="4000" dirty="0" smtClean="0"/>
          </a:p>
          <a:p>
            <a:endParaRPr lang="en-US" sz="3600" dirty="0" smtClean="0"/>
          </a:p>
          <a:p>
            <a:pPr lvl="1">
              <a:buFont typeface="Wingdings" pitchFamily="2" charset="2"/>
              <a:buNone/>
            </a:pPr>
            <a:endParaRPr lang="en-US" dirty="0" smtClean="0">
              <a:solidFill>
                <a:schemeClr val="tx1"/>
              </a:solidFill>
            </a:endParaRPr>
          </a:p>
          <a:p>
            <a:pPr lvl="1"/>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10 things I want a college to know about me: </a:t>
            </a:r>
            <a:endParaRPr lang="en-US" dirty="0"/>
          </a:p>
        </p:txBody>
      </p:sp>
      <p:graphicFrame>
        <p:nvGraphicFramePr>
          <p:cNvPr id="5" name="Content Placeholder 4"/>
          <p:cNvGraphicFramePr>
            <a:graphicFrameLocks noGrp="1"/>
          </p:cNvGraphicFramePr>
          <p:nvPr>
            <p:ph sz="quarter" idx="1"/>
          </p:nvPr>
        </p:nvGraphicFramePr>
        <p:xfrm>
          <a:off x="301625" y="1527172"/>
          <a:ext cx="8504238" cy="4873627"/>
        </p:xfrm>
        <a:graphic>
          <a:graphicData uri="http://schemas.openxmlformats.org/drawingml/2006/table">
            <a:tbl>
              <a:tblPr firstRow="1" bandRow="1">
                <a:tableStyleId>{5C22544A-7EE6-4342-B048-85BDC9FD1C3A}</a:tableStyleId>
              </a:tblPr>
              <a:tblGrid>
                <a:gridCol w="4252119"/>
                <a:gridCol w="4252119"/>
              </a:tblGrid>
              <a:tr h="443057">
                <a:tc>
                  <a:txBody>
                    <a:bodyPr/>
                    <a:lstStyle/>
                    <a:p>
                      <a:r>
                        <a:rPr lang="en-US" dirty="0" smtClean="0"/>
                        <a:t>Things</a:t>
                      </a:r>
                      <a:r>
                        <a:rPr lang="en-US" baseline="0" dirty="0" smtClean="0"/>
                        <a:t> to know about me</a:t>
                      </a:r>
                      <a:endParaRPr lang="en-US" dirty="0"/>
                    </a:p>
                  </a:txBody>
                  <a:tcPr/>
                </a:tc>
                <a:tc>
                  <a:txBody>
                    <a:bodyPr/>
                    <a:lstStyle/>
                    <a:p>
                      <a:r>
                        <a:rPr lang="en-US" dirty="0" smtClean="0"/>
                        <a:t>Where will they find this information?</a:t>
                      </a:r>
                      <a:endParaRPr lang="en-US" dirty="0"/>
                    </a:p>
                  </a:txBody>
                  <a:tcPr/>
                </a:tc>
              </a:tr>
              <a:tr h="443057">
                <a:tc>
                  <a:txBody>
                    <a:bodyPr/>
                    <a:lstStyle/>
                    <a:p>
                      <a:r>
                        <a:rPr lang="en-US" dirty="0" smtClean="0"/>
                        <a:t>1. </a:t>
                      </a:r>
                      <a:endParaRPr lang="en-US" dirty="0"/>
                    </a:p>
                  </a:txBody>
                  <a:tcPr/>
                </a:tc>
                <a:tc>
                  <a:txBody>
                    <a:bodyPr/>
                    <a:lstStyle/>
                    <a:p>
                      <a:endParaRPr lang="en-US" dirty="0"/>
                    </a:p>
                  </a:txBody>
                  <a:tcPr/>
                </a:tc>
              </a:tr>
              <a:tr h="443057">
                <a:tc>
                  <a:txBody>
                    <a:bodyPr/>
                    <a:lstStyle/>
                    <a:p>
                      <a:r>
                        <a:rPr lang="en-US" dirty="0" smtClean="0"/>
                        <a:t>2. </a:t>
                      </a:r>
                      <a:endParaRPr lang="en-US" dirty="0"/>
                    </a:p>
                  </a:txBody>
                  <a:tcPr/>
                </a:tc>
                <a:tc>
                  <a:txBody>
                    <a:bodyPr/>
                    <a:lstStyle/>
                    <a:p>
                      <a:endParaRPr lang="en-US"/>
                    </a:p>
                  </a:txBody>
                  <a:tcPr/>
                </a:tc>
              </a:tr>
              <a:tr h="443057">
                <a:tc>
                  <a:txBody>
                    <a:bodyPr/>
                    <a:lstStyle/>
                    <a:p>
                      <a:r>
                        <a:rPr lang="en-US" dirty="0" smtClean="0"/>
                        <a:t>3. </a:t>
                      </a:r>
                      <a:endParaRPr lang="en-US" dirty="0"/>
                    </a:p>
                  </a:txBody>
                  <a:tcPr/>
                </a:tc>
                <a:tc>
                  <a:txBody>
                    <a:bodyPr/>
                    <a:lstStyle/>
                    <a:p>
                      <a:endParaRPr lang="en-US"/>
                    </a:p>
                  </a:txBody>
                  <a:tcPr/>
                </a:tc>
              </a:tr>
              <a:tr h="443057">
                <a:tc>
                  <a:txBody>
                    <a:bodyPr/>
                    <a:lstStyle/>
                    <a:p>
                      <a:r>
                        <a:rPr lang="en-US" dirty="0" smtClean="0"/>
                        <a:t>4. </a:t>
                      </a:r>
                      <a:endParaRPr lang="en-US" dirty="0"/>
                    </a:p>
                  </a:txBody>
                  <a:tcPr/>
                </a:tc>
                <a:tc>
                  <a:txBody>
                    <a:bodyPr/>
                    <a:lstStyle/>
                    <a:p>
                      <a:endParaRPr lang="en-US"/>
                    </a:p>
                  </a:txBody>
                  <a:tcPr/>
                </a:tc>
              </a:tr>
              <a:tr h="443057">
                <a:tc>
                  <a:txBody>
                    <a:bodyPr/>
                    <a:lstStyle/>
                    <a:p>
                      <a:r>
                        <a:rPr lang="en-US" dirty="0" smtClean="0"/>
                        <a:t>5. </a:t>
                      </a:r>
                      <a:endParaRPr lang="en-US" dirty="0"/>
                    </a:p>
                  </a:txBody>
                  <a:tcPr/>
                </a:tc>
                <a:tc>
                  <a:txBody>
                    <a:bodyPr/>
                    <a:lstStyle/>
                    <a:p>
                      <a:endParaRPr lang="en-US"/>
                    </a:p>
                  </a:txBody>
                  <a:tcPr/>
                </a:tc>
              </a:tr>
              <a:tr h="443057">
                <a:tc>
                  <a:txBody>
                    <a:bodyPr/>
                    <a:lstStyle/>
                    <a:p>
                      <a:r>
                        <a:rPr lang="en-US" dirty="0" smtClean="0"/>
                        <a:t>6. </a:t>
                      </a:r>
                      <a:endParaRPr lang="en-US" dirty="0"/>
                    </a:p>
                  </a:txBody>
                  <a:tcPr/>
                </a:tc>
                <a:tc>
                  <a:txBody>
                    <a:bodyPr/>
                    <a:lstStyle/>
                    <a:p>
                      <a:endParaRPr lang="en-US" dirty="0"/>
                    </a:p>
                  </a:txBody>
                  <a:tcPr/>
                </a:tc>
              </a:tr>
              <a:tr h="443057">
                <a:tc>
                  <a:txBody>
                    <a:bodyPr/>
                    <a:lstStyle/>
                    <a:p>
                      <a:r>
                        <a:rPr lang="en-US" dirty="0" smtClean="0"/>
                        <a:t>7.</a:t>
                      </a:r>
                      <a:r>
                        <a:rPr lang="en-US" baseline="0" dirty="0" smtClean="0"/>
                        <a:t> </a:t>
                      </a:r>
                      <a:endParaRPr lang="en-US" dirty="0"/>
                    </a:p>
                  </a:txBody>
                  <a:tcPr/>
                </a:tc>
                <a:tc>
                  <a:txBody>
                    <a:bodyPr/>
                    <a:lstStyle/>
                    <a:p>
                      <a:endParaRPr lang="en-US"/>
                    </a:p>
                  </a:txBody>
                  <a:tcPr/>
                </a:tc>
              </a:tr>
              <a:tr h="443057">
                <a:tc>
                  <a:txBody>
                    <a:bodyPr/>
                    <a:lstStyle/>
                    <a:p>
                      <a:r>
                        <a:rPr lang="en-US" dirty="0" smtClean="0"/>
                        <a:t>8. </a:t>
                      </a:r>
                      <a:endParaRPr lang="en-US" dirty="0"/>
                    </a:p>
                  </a:txBody>
                  <a:tcPr/>
                </a:tc>
                <a:tc>
                  <a:txBody>
                    <a:bodyPr/>
                    <a:lstStyle/>
                    <a:p>
                      <a:endParaRPr lang="en-US"/>
                    </a:p>
                  </a:txBody>
                  <a:tcPr/>
                </a:tc>
              </a:tr>
              <a:tr h="443057">
                <a:tc>
                  <a:txBody>
                    <a:bodyPr/>
                    <a:lstStyle/>
                    <a:p>
                      <a:r>
                        <a:rPr lang="en-US" dirty="0" smtClean="0"/>
                        <a:t>9. </a:t>
                      </a:r>
                      <a:endParaRPr lang="en-US" dirty="0"/>
                    </a:p>
                  </a:txBody>
                  <a:tcPr/>
                </a:tc>
                <a:tc>
                  <a:txBody>
                    <a:bodyPr/>
                    <a:lstStyle/>
                    <a:p>
                      <a:endParaRPr lang="en-US"/>
                    </a:p>
                  </a:txBody>
                  <a:tcPr/>
                </a:tc>
              </a:tr>
              <a:tr h="443057">
                <a:tc>
                  <a:txBody>
                    <a:bodyPr/>
                    <a:lstStyle/>
                    <a:p>
                      <a:r>
                        <a:rPr lang="en-US" dirty="0" smtClean="0"/>
                        <a:t>10.</a:t>
                      </a:r>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forget to leave time for proofing!</a:t>
            </a:r>
            <a:endParaRPr lang="en-US" dirty="0"/>
          </a:p>
        </p:txBody>
      </p:sp>
      <p:pic>
        <p:nvPicPr>
          <p:cNvPr id="6" name="Content Placeholder 5" descr="college essay humor.jpg"/>
          <p:cNvPicPr>
            <a:picLocks noGrp="1" noChangeAspect="1"/>
          </p:cNvPicPr>
          <p:nvPr>
            <p:ph sz="quarter" idx="1"/>
          </p:nvPr>
        </p:nvPicPr>
        <p:blipFill>
          <a:blip r:embed="rId2" cstate="print"/>
          <a:stretch>
            <a:fillRect/>
          </a:stretch>
        </p:blipFill>
        <p:spPr>
          <a:xfrm>
            <a:off x="1676400" y="1676965"/>
            <a:ext cx="5791200" cy="4299527"/>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p:cNvSpPr>
            <a:spLocks noGrp="1"/>
          </p:cNvSpPr>
          <p:nvPr>
            <p:ph type="title"/>
          </p:nvPr>
        </p:nvSpPr>
        <p:spPr>
          <a:xfrm>
            <a:off x="228600" y="152400"/>
            <a:ext cx="8610600" cy="1066800"/>
          </a:xfrm>
        </p:spPr>
        <p:txBody>
          <a:bodyPr/>
          <a:lstStyle/>
          <a:p>
            <a:pPr algn="l" eaLnBrk="1" hangingPunct="1"/>
            <a:r>
              <a:rPr lang="en-US" sz="6000" smtClean="0">
                <a:solidFill>
                  <a:srgbClr val="B9C06B"/>
                </a:solidFill>
                <a:ea typeface="Calibri" pitchFamily="34" charset="0"/>
                <a:cs typeface="Calibri" pitchFamily="34" charset="0"/>
              </a:rPr>
              <a:t>Remember…</a:t>
            </a:r>
          </a:p>
        </p:txBody>
      </p:sp>
      <p:sp>
        <p:nvSpPr>
          <p:cNvPr id="31747" name="Content Placeholder 5"/>
          <p:cNvSpPr>
            <a:spLocks noGrp="1"/>
          </p:cNvSpPr>
          <p:nvPr>
            <p:ph sz="quarter" idx="1"/>
          </p:nvPr>
        </p:nvSpPr>
        <p:spPr>
          <a:xfrm>
            <a:off x="228600" y="1600200"/>
            <a:ext cx="8686800" cy="4953000"/>
          </a:xfrm>
        </p:spPr>
        <p:txBody>
          <a:bodyPr/>
          <a:lstStyle/>
          <a:p>
            <a:pPr indent="0" eaLnBrk="1" hangingPunct="1">
              <a:buFontTx/>
              <a:buChar char="•"/>
            </a:pPr>
            <a:endParaRPr lang="en-US" sz="1100" dirty="0" smtClean="0">
              <a:ea typeface="Calibri" pitchFamily="34" charset="0"/>
              <a:cs typeface="Calibri" pitchFamily="34" charset="0"/>
            </a:endParaRPr>
          </a:p>
          <a:p>
            <a:pPr indent="0" eaLnBrk="1" hangingPunct="1">
              <a:buFontTx/>
              <a:buChar char="•"/>
            </a:pPr>
            <a:r>
              <a:rPr lang="en-US" sz="3200" dirty="0" smtClean="0">
                <a:ea typeface="Calibri" pitchFamily="34" charset="0"/>
                <a:cs typeface="Calibri" pitchFamily="34" charset="0"/>
              </a:rPr>
              <a:t>It’s the message that is communicated along with the power of the stories and the writing.</a:t>
            </a:r>
          </a:p>
          <a:p>
            <a:pPr indent="0" eaLnBrk="1" hangingPunct="1">
              <a:buFontTx/>
              <a:buChar char="•"/>
            </a:pPr>
            <a:endParaRPr lang="en-US" sz="1100" dirty="0" smtClean="0">
              <a:ea typeface="Calibri" pitchFamily="34" charset="0"/>
              <a:cs typeface="Calibri" pitchFamily="34" charset="0"/>
            </a:endParaRPr>
          </a:p>
          <a:p>
            <a:pPr indent="0" eaLnBrk="1" hangingPunct="1">
              <a:buFontTx/>
              <a:buChar char="•"/>
            </a:pPr>
            <a:r>
              <a:rPr lang="en-US" sz="3200" dirty="0" smtClean="0">
                <a:ea typeface="Calibri" pitchFamily="34" charset="0"/>
                <a:cs typeface="Calibri" pitchFamily="34" charset="0"/>
              </a:rPr>
              <a:t>It’s the ability to take the reader </a:t>
            </a:r>
            <a:r>
              <a:rPr lang="en-US" sz="3200" b="1" dirty="0" smtClean="0">
                <a:ea typeface="Calibri" pitchFamily="34" charset="0"/>
                <a:cs typeface="Calibri" pitchFamily="34" charset="0"/>
              </a:rPr>
              <a:t>into</a:t>
            </a:r>
            <a:r>
              <a:rPr lang="en-US" sz="3200" dirty="0" smtClean="0">
                <a:ea typeface="Calibri" pitchFamily="34" charset="0"/>
                <a:cs typeface="Calibri" pitchFamily="34" charset="0"/>
              </a:rPr>
              <a:t>, </a:t>
            </a:r>
            <a:r>
              <a:rPr lang="en-US" sz="3200" b="1" dirty="0" smtClean="0">
                <a:ea typeface="Calibri" pitchFamily="34" charset="0"/>
                <a:cs typeface="Calibri" pitchFamily="34" charset="0"/>
              </a:rPr>
              <a:t>through</a:t>
            </a:r>
            <a:r>
              <a:rPr lang="en-US" sz="3200" dirty="0" smtClean="0">
                <a:ea typeface="Calibri" pitchFamily="34" charset="0"/>
                <a:cs typeface="Calibri" pitchFamily="34" charset="0"/>
              </a:rPr>
              <a:t>, and </a:t>
            </a:r>
            <a:r>
              <a:rPr lang="en-US" sz="3200" b="1" dirty="0" smtClean="0">
                <a:ea typeface="Calibri" pitchFamily="34" charset="0"/>
                <a:cs typeface="Calibri" pitchFamily="34" charset="0"/>
              </a:rPr>
              <a:t>beyond</a:t>
            </a:r>
            <a:r>
              <a:rPr lang="en-US" sz="3200" dirty="0" smtClean="0">
                <a:ea typeface="Calibri" pitchFamily="34" charset="0"/>
                <a:cs typeface="Calibri" pitchFamily="34" charset="0"/>
              </a:rPr>
              <a:t> stories quickly and memorably.</a:t>
            </a:r>
          </a:p>
          <a:p>
            <a:pPr indent="0" eaLnBrk="1" hangingPunct="1">
              <a:buFontTx/>
              <a:buChar char="•"/>
            </a:pPr>
            <a:endParaRPr lang="en-US" sz="1100" dirty="0" smtClean="0">
              <a:ea typeface="Calibri" pitchFamily="34" charset="0"/>
              <a:cs typeface="Calibri" pitchFamily="34" charset="0"/>
            </a:endParaRPr>
          </a:p>
          <a:p>
            <a:pPr indent="0" eaLnBrk="1" hangingPunct="1">
              <a:buFontTx/>
              <a:buChar char="•"/>
            </a:pPr>
            <a:r>
              <a:rPr lang="en-US" sz="3200" dirty="0" smtClean="0">
                <a:ea typeface="Calibri" pitchFamily="34" charset="0"/>
                <a:cs typeface="Calibri" pitchFamily="34" charset="0"/>
              </a:rPr>
              <a:t>Students should tell stories that belong just to them. The narrow focus is key…</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p:nvPr>
        </p:nvSpPr>
        <p:spPr>
          <a:xfrm>
            <a:off x="304800" y="304800"/>
            <a:ext cx="8534400" cy="758825"/>
          </a:xfrm>
        </p:spPr>
        <p:txBody>
          <a:bodyPr/>
          <a:lstStyle/>
          <a:p>
            <a:pPr algn="l" eaLnBrk="1" hangingPunct="1">
              <a:tabLst>
                <a:tab pos="407988" algn="l"/>
                <a:tab pos="1322388" algn="l"/>
                <a:tab pos="2236788" algn="l"/>
                <a:tab pos="3151188" algn="l"/>
                <a:tab pos="4065588" algn="l"/>
                <a:tab pos="4979988" algn="l"/>
                <a:tab pos="5894388" algn="l"/>
                <a:tab pos="6808788" algn="l"/>
                <a:tab pos="7723188" algn="l"/>
              </a:tabLst>
            </a:pPr>
            <a:r>
              <a:rPr lang="en-US" sz="4800" smtClean="0">
                <a:solidFill>
                  <a:srgbClr val="B9C06B"/>
                </a:solidFill>
                <a:ea typeface="Calibri" pitchFamily="34" charset="0"/>
                <a:cs typeface="Calibri" pitchFamily="34" charset="0"/>
              </a:rPr>
              <a:t>Brainstorming a Topic</a:t>
            </a:r>
          </a:p>
        </p:txBody>
      </p:sp>
      <p:sp>
        <p:nvSpPr>
          <p:cNvPr id="33795" name="Rectangle 2"/>
          <p:cNvSpPr>
            <a:spLocks noGrp="1" noChangeArrowheads="1"/>
          </p:cNvSpPr>
          <p:nvPr>
            <p:ph sz="quarter" idx="1"/>
          </p:nvPr>
        </p:nvSpPr>
        <p:spPr>
          <a:xfrm>
            <a:off x="228600" y="1527175"/>
            <a:ext cx="8686800" cy="4797425"/>
          </a:xfrm>
        </p:spPr>
        <p:txBody>
          <a:bodyPr/>
          <a:lstStyle/>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2200" dirty="0" smtClean="0">
                <a:ea typeface="Calibri" pitchFamily="34" charset="0"/>
                <a:cs typeface="Calibri" pitchFamily="34" charset="0"/>
              </a:rPr>
              <a:t>Open a blank word document – save as </a:t>
            </a:r>
            <a:r>
              <a:rPr lang="en-US" sz="2200" b="1" dirty="0" smtClean="0">
                <a:ea typeface="Calibri" pitchFamily="34" charset="0"/>
                <a:cs typeface="Calibri" pitchFamily="34" charset="0"/>
              </a:rPr>
              <a:t>“Brainstorming College Essay”</a:t>
            </a: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r>
              <a:rPr lang="en-US" sz="2200" dirty="0" smtClean="0">
                <a:ea typeface="Calibri" pitchFamily="34" charset="0"/>
                <a:cs typeface="Calibri" pitchFamily="34" charset="0"/>
              </a:rPr>
              <a:t>Write on the following prompt  for 3 minutes: </a:t>
            </a: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endParaRPr lang="en-US" sz="2200" dirty="0" smtClean="0">
              <a:ea typeface="Calibri" pitchFamily="34" charset="0"/>
              <a:cs typeface="Calibri" pitchFamily="34" charset="0"/>
            </a:endParaRPr>
          </a:p>
          <a:p>
            <a:pPr marL="514350" lvl="0" indent="-514350">
              <a:buFont typeface="+mj-lt"/>
              <a:buAutoNum type="arabicPeriod"/>
            </a:pPr>
            <a:r>
              <a:rPr lang="en-US" sz="2600" b="1" dirty="0" smtClean="0"/>
              <a:t>Think of things that fascinated you when you were 10 years old—what has endured?</a:t>
            </a:r>
            <a:endParaRPr lang="en-US" sz="2600" dirty="0" smtClean="0"/>
          </a:p>
          <a:p>
            <a:pPr marL="514350" lvl="0" indent="-514350">
              <a:buFont typeface="+mj-lt"/>
              <a:buAutoNum type="arabicPeriod"/>
            </a:pPr>
            <a:r>
              <a:rPr lang="en-US" sz="2600" b="1" dirty="0" smtClean="0"/>
              <a:t>Please describe an unusual way in which you have fun.</a:t>
            </a:r>
            <a:endParaRPr lang="en-US" sz="2600" dirty="0" smtClean="0"/>
          </a:p>
          <a:p>
            <a:pPr marL="514350" lvl="0" indent="-514350">
              <a:buFont typeface="+mj-lt"/>
              <a:buAutoNum type="arabicPeriod"/>
            </a:pPr>
            <a:r>
              <a:rPr lang="en-US" sz="2600" b="1" dirty="0" smtClean="0"/>
              <a:t>A package arrives at your door.  After seeing the contents you know it’s going to be the best day of your life.  What’s inside and how do you spend your day?</a:t>
            </a:r>
            <a:endParaRPr lang="en-US" sz="2600" dirty="0" smtClean="0"/>
          </a:p>
          <a:p>
            <a:pPr marL="514350" lvl="0" indent="-514350">
              <a:buFont typeface="+mj-lt"/>
              <a:buAutoNum type="arabicPeriod"/>
            </a:pPr>
            <a:r>
              <a:rPr lang="en-US" sz="2600" b="1" dirty="0" smtClean="0"/>
              <a:t>Identify and describe a personal habit or idiosyncrasy—of any nature—that helps define you.</a:t>
            </a:r>
            <a:endParaRPr lang="en-US" sz="2600" dirty="0" smtClean="0"/>
          </a:p>
          <a:p>
            <a:pPr marL="644526" lvl="1"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endParaRPr lang="en-US" sz="2000" dirty="0" smtClean="0">
              <a:ea typeface="Calibri" pitchFamily="34" charset="0"/>
              <a:cs typeface="Calibri" pitchFamily="34" charset="0"/>
            </a:endParaRPr>
          </a:p>
          <a:p>
            <a:pPr marL="369888" indent="-279400" eaLnBrk="1" hangingPunct="1">
              <a:spcAft>
                <a:spcPts val="13"/>
              </a:spcAft>
              <a:tabLst>
                <a:tab pos="407988" algn="l"/>
                <a:tab pos="1322388" algn="l"/>
                <a:tab pos="2236788" algn="l"/>
                <a:tab pos="3151188" algn="l"/>
                <a:tab pos="4065588" algn="l"/>
                <a:tab pos="4979988" algn="l"/>
                <a:tab pos="5894388" algn="l"/>
                <a:tab pos="6808788" algn="l"/>
                <a:tab pos="7723188" algn="l"/>
              </a:tabLst>
            </a:pPr>
            <a:endParaRPr lang="en-US" sz="2000" dirty="0" smtClean="0">
              <a:ea typeface="Calibri" pitchFamily="34" charset="0"/>
              <a:cs typeface="Calibri" pitchFamily="34" charset="0"/>
            </a:endParaRPr>
          </a:p>
        </p:txBody>
      </p:sp>
      <p:sp>
        <p:nvSpPr>
          <p:cNvPr id="4" name="AutoShape 47">
            <a:hlinkClick r:id="" action="ppaction://noaction" highlightClick="1">
              <a:snd r:embed="rId2" name="click-two-v2.wav"/>
            </a:hlinkClick>
          </p:cNvPr>
          <p:cNvSpPr>
            <a:spLocks noChangeArrowheads="1"/>
          </p:cNvSpPr>
          <p:nvPr/>
        </p:nvSpPr>
        <p:spPr bwMode="auto">
          <a:xfrm>
            <a:off x="6629400" y="533400"/>
            <a:ext cx="1447800" cy="457200"/>
          </a:xfrm>
          <a:prstGeom prst="actionButtonBlank">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defRPr/>
            </a:pPr>
            <a:r>
              <a:rPr lang="en-US" sz="2000" b="1" dirty="0">
                <a:latin typeface="Verdana" pitchFamily="34" charset="0"/>
              </a:rPr>
              <a:t>3</a:t>
            </a:r>
            <a:r>
              <a:rPr lang="en-US" sz="2000" b="1" dirty="0" smtClean="0">
                <a:latin typeface="Verdana" pitchFamily="34" charset="0"/>
              </a:rPr>
              <a:t> </a:t>
            </a:r>
            <a:r>
              <a:rPr lang="en-US" sz="2000" b="1" dirty="0">
                <a:latin typeface="Verdana" pitchFamily="34" charset="0"/>
              </a:rPr>
              <a:t>Min.</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3795">
                                            <p:txEl>
                                              <p:pRg st="3" end="3"/>
                                            </p:txEl>
                                          </p:spTgt>
                                        </p:tgtEl>
                                        <p:attrNameLst>
                                          <p:attrName>style.visibility</p:attrName>
                                        </p:attrNameLst>
                                      </p:cBhvr>
                                      <p:to>
                                        <p:strVal val="visible"/>
                                      </p:to>
                                    </p:set>
                                    <p:anim calcmode="lin" valueType="num">
                                      <p:cBhvr additive="base">
                                        <p:cTn id="7" dur="500" fill="hold"/>
                                        <p:tgtEl>
                                          <p:spTgt spid="3379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3795">
                                            <p:txEl>
                                              <p:pRg st="4" end="4"/>
                                            </p:txEl>
                                          </p:spTgt>
                                        </p:tgtEl>
                                        <p:attrNameLst>
                                          <p:attrName>style.visibility</p:attrName>
                                        </p:attrNameLst>
                                      </p:cBhvr>
                                      <p:to>
                                        <p:strVal val="visible"/>
                                      </p:to>
                                    </p:set>
                                    <p:anim calcmode="lin" valueType="num">
                                      <p:cBhvr additive="base">
                                        <p:cTn id="13" dur="5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37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3795">
                                            <p:txEl>
                                              <p:pRg st="5" end="5"/>
                                            </p:txEl>
                                          </p:spTgt>
                                        </p:tgtEl>
                                        <p:attrNameLst>
                                          <p:attrName>style.visibility</p:attrName>
                                        </p:attrNameLst>
                                      </p:cBhvr>
                                      <p:to>
                                        <p:strVal val="visible"/>
                                      </p:to>
                                    </p:set>
                                    <p:anim calcmode="lin" valueType="num">
                                      <p:cBhvr additive="base">
                                        <p:cTn id="19" dur="500" fill="hold"/>
                                        <p:tgtEl>
                                          <p:spTgt spid="3379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37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3795">
                                            <p:txEl>
                                              <p:pRg st="6" end="6"/>
                                            </p:txEl>
                                          </p:spTgt>
                                        </p:tgtEl>
                                        <p:attrNameLst>
                                          <p:attrName>style.visibility</p:attrName>
                                        </p:attrNameLst>
                                      </p:cBhvr>
                                      <p:to>
                                        <p:strVal val="visible"/>
                                      </p:to>
                                    </p:set>
                                    <p:anim calcmode="lin" valueType="num">
                                      <p:cBhvr additive="base">
                                        <p:cTn id="25" dur="500" fill="hold"/>
                                        <p:tgtEl>
                                          <p:spTgt spid="3379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379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534400" cy="758825"/>
          </a:xfrm>
        </p:spPr>
        <p:txBody>
          <a:bodyPr/>
          <a:lstStyle/>
          <a:p>
            <a:r>
              <a:rPr lang="en-US" sz="3600" b="1" u="sng" dirty="0" smtClean="0"/>
              <a:t>How to upload your essay into </a:t>
            </a:r>
            <a:r>
              <a:rPr lang="en-US" sz="3600" b="1" u="sng" dirty="0" err="1" smtClean="0"/>
              <a:t>Naviance</a:t>
            </a:r>
            <a:endParaRPr lang="en-US" dirty="0"/>
          </a:p>
        </p:txBody>
      </p:sp>
      <p:sp>
        <p:nvSpPr>
          <p:cNvPr id="3" name="Content Placeholder 2"/>
          <p:cNvSpPr>
            <a:spLocks noGrp="1"/>
          </p:cNvSpPr>
          <p:nvPr>
            <p:ph sz="quarter" idx="1"/>
          </p:nvPr>
        </p:nvSpPr>
        <p:spPr>
          <a:xfrm>
            <a:off x="301752" y="762000"/>
            <a:ext cx="8503920" cy="6096000"/>
          </a:xfrm>
        </p:spPr>
        <p:txBody>
          <a:bodyPr/>
          <a:lstStyle/>
          <a:p>
            <a:pPr marL="342900" lvl="0" indent="-342900">
              <a:buFont typeface="+mj-lt"/>
              <a:buAutoNum type="arabicPeriod"/>
            </a:pPr>
            <a:r>
              <a:rPr lang="en-US" sz="1600" dirty="0" smtClean="0"/>
              <a:t>Log onto </a:t>
            </a:r>
            <a:r>
              <a:rPr lang="en-US" sz="1600" dirty="0" err="1" smtClean="0"/>
              <a:t>Naviance</a:t>
            </a:r>
            <a:endParaRPr lang="en-US" sz="1600" dirty="0" smtClean="0"/>
          </a:p>
          <a:p>
            <a:pPr marL="342900" lvl="0" indent="-342900">
              <a:buFont typeface="+mj-lt"/>
              <a:buAutoNum type="arabicPeriod"/>
            </a:pPr>
            <a:endParaRPr lang="en-US" sz="1600" dirty="0" smtClean="0"/>
          </a:p>
          <a:p>
            <a:pPr marL="342900" lvl="0" indent="-342900">
              <a:buFont typeface="+mj-lt"/>
              <a:buAutoNum type="arabicPeriod"/>
            </a:pPr>
            <a:r>
              <a:rPr lang="en-US" sz="1600" dirty="0" smtClean="0"/>
              <a:t>From the home screen, click on the “</a:t>
            </a:r>
            <a:r>
              <a:rPr lang="en-US" sz="1600" b="1" u="sng" dirty="0" smtClean="0"/>
              <a:t>About Me</a:t>
            </a:r>
            <a:r>
              <a:rPr lang="en-US" sz="1600" dirty="0" smtClean="0"/>
              <a:t>” tab at the top. </a:t>
            </a:r>
          </a:p>
          <a:p>
            <a:pPr marL="342900" lvl="0" indent="-342900">
              <a:buFont typeface="+mj-lt"/>
              <a:buAutoNum type="arabicPeriod"/>
            </a:pPr>
            <a:endParaRPr lang="en-US" sz="1600" dirty="0" smtClean="0"/>
          </a:p>
          <a:p>
            <a:pPr marL="342900" lvl="0" indent="-342900">
              <a:buFont typeface="+mj-lt"/>
              <a:buAutoNum type="arabicPeriod"/>
            </a:pPr>
            <a:r>
              <a:rPr lang="en-US" sz="1600" dirty="0" smtClean="0"/>
              <a:t>Under the second box, “</a:t>
            </a:r>
            <a:r>
              <a:rPr lang="en-US" sz="1600" b="1" u="sng" dirty="0" smtClean="0"/>
              <a:t>Interesting things about me</a:t>
            </a:r>
            <a:r>
              <a:rPr lang="en-US" sz="1600" dirty="0" smtClean="0"/>
              <a:t>”, select “</a:t>
            </a:r>
            <a:r>
              <a:rPr lang="en-US" sz="1600" b="1" u="sng" dirty="0" smtClean="0"/>
              <a:t>Journal</a:t>
            </a:r>
            <a:r>
              <a:rPr lang="en-US" sz="1600" dirty="0" smtClean="0"/>
              <a:t>”</a:t>
            </a:r>
          </a:p>
          <a:p>
            <a:pPr marL="342900" indent="-342900">
              <a:buFont typeface="+mj-lt"/>
              <a:buAutoNum type="arabicPeriod"/>
            </a:pPr>
            <a:endParaRPr lang="en-US" sz="1600" dirty="0" smtClean="0"/>
          </a:p>
          <a:p>
            <a:pPr marL="342900" lvl="0" indent="-342900">
              <a:buFont typeface="+mj-lt"/>
              <a:buAutoNum type="arabicPeriod"/>
            </a:pPr>
            <a:r>
              <a:rPr lang="en-US" sz="1600" dirty="0" smtClean="0"/>
              <a:t>Click on, “</a:t>
            </a:r>
            <a:r>
              <a:rPr lang="en-US" sz="1600" b="1" u="sng" dirty="0" smtClean="0"/>
              <a:t>+ add new entry</a:t>
            </a:r>
            <a:r>
              <a:rPr lang="en-US" sz="1600" dirty="0" smtClean="0"/>
              <a:t>”</a:t>
            </a:r>
          </a:p>
          <a:p>
            <a:pPr marL="342900" indent="-342900">
              <a:buFont typeface="+mj-lt"/>
              <a:buAutoNum type="arabicPeriod"/>
            </a:pPr>
            <a:endParaRPr lang="en-US" sz="1600" dirty="0" smtClean="0"/>
          </a:p>
          <a:p>
            <a:pPr marL="342900" lvl="0" indent="-342900">
              <a:buFont typeface="+mj-lt"/>
              <a:buAutoNum type="arabicPeriod"/>
            </a:pPr>
            <a:r>
              <a:rPr lang="en-US" sz="1600" dirty="0" smtClean="0"/>
              <a:t>Fill out the following fields: </a:t>
            </a:r>
          </a:p>
          <a:p>
            <a:pPr marL="617538" lvl="1" indent="-342900"/>
            <a:r>
              <a:rPr lang="en-US" sz="1600" u="sng" dirty="0" smtClean="0">
                <a:solidFill>
                  <a:schemeClr val="tx1"/>
                </a:solidFill>
              </a:rPr>
              <a:t>Type:</a:t>
            </a:r>
            <a:r>
              <a:rPr lang="en-US" sz="1600" dirty="0" smtClean="0">
                <a:solidFill>
                  <a:schemeClr val="tx1"/>
                </a:solidFill>
              </a:rPr>
              <a:t> select “</a:t>
            </a:r>
            <a:r>
              <a:rPr lang="en-US" sz="1600" u="sng" dirty="0" smtClean="0">
                <a:solidFill>
                  <a:schemeClr val="tx1"/>
                </a:solidFill>
              </a:rPr>
              <a:t>My essays</a:t>
            </a:r>
            <a:r>
              <a:rPr lang="en-US" sz="1600" dirty="0" smtClean="0">
                <a:solidFill>
                  <a:schemeClr val="tx1"/>
                </a:solidFill>
              </a:rPr>
              <a:t>”</a:t>
            </a:r>
          </a:p>
          <a:p>
            <a:pPr marL="617538" lvl="1" indent="-342900"/>
            <a:r>
              <a:rPr lang="en-US" sz="1600" u="sng" dirty="0" smtClean="0">
                <a:solidFill>
                  <a:schemeClr val="tx1"/>
                </a:solidFill>
              </a:rPr>
              <a:t>Subject: </a:t>
            </a:r>
            <a:r>
              <a:rPr lang="en-US" sz="1600" dirty="0" smtClean="0">
                <a:solidFill>
                  <a:schemeClr val="tx1"/>
                </a:solidFill>
              </a:rPr>
              <a:t>write “</a:t>
            </a:r>
            <a:r>
              <a:rPr lang="en-US" sz="1600" u="sng" dirty="0" smtClean="0">
                <a:solidFill>
                  <a:schemeClr val="tx1"/>
                </a:solidFill>
              </a:rPr>
              <a:t>Brainstorming</a:t>
            </a:r>
            <a:r>
              <a:rPr lang="en-US" sz="1600" dirty="0" smtClean="0">
                <a:solidFill>
                  <a:schemeClr val="tx1"/>
                </a:solidFill>
              </a:rPr>
              <a:t>”</a:t>
            </a:r>
          </a:p>
          <a:p>
            <a:pPr marL="617538" lvl="1" indent="-342900"/>
            <a:r>
              <a:rPr lang="en-US" sz="1600" u="sng" dirty="0" smtClean="0">
                <a:solidFill>
                  <a:schemeClr val="tx1"/>
                </a:solidFill>
              </a:rPr>
              <a:t>Share with:</a:t>
            </a:r>
            <a:r>
              <a:rPr lang="en-US" sz="1600" dirty="0" smtClean="0">
                <a:solidFill>
                  <a:schemeClr val="tx1"/>
                </a:solidFill>
              </a:rPr>
              <a:t> check – counselors and teachers</a:t>
            </a:r>
          </a:p>
          <a:p>
            <a:pPr marL="617538" lvl="1" indent="-342900"/>
            <a:r>
              <a:rPr lang="en-US" sz="1600" u="sng" dirty="0" smtClean="0">
                <a:solidFill>
                  <a:schemeClr val="tx1"/>
                </a:solidFill>
              </a:rPr>
              <a:t>Notes: </a:t>
            </a:r>
            <a:r>
              <a:rPr lang="en-US" sz="1600" dirty="0" smtClean="0">
                <a:solidFill>
                  <a:schemeClr val="tx1"/>
                </a:solidFill>
              </a:rPr>
              <a:t>write “Brainstorming practice” or something along those lines.  </a:t>
            </a:r>
          </a:p>
          <a:p>
            <a:pPr marL="617538" lvl="1" indent="-342900"/>
            <a:r>
              <a:rPr lang="en-US" sz="1600" dirty="0" smtClean="0"/>
              <a:t> </a:t>
            </a:r>
            <a:r>
              <a:rPr lang="en-US" sz="1600" u="sng" dirty="0" smtClean="0">
                <a:solidFill>
                  <a:schemeClr val="tx1"/>
                </a:solidFill>
              </a:rPr>
              <a:t>Files: </a:t>
            </a:r>
            <a:r>
              <a:rPr lang="en-US" sz="1600" dirty="0" smtClean="0">
                <a:solidFill>
                  <a:schemeClr val="tx1"/>
                </a:solidFill>
              </a:rPr>
              <a:t>Description: optional</a:t>
            </a:r>
            <a:r>
              <a:rPr lang="en-US" sz="1600" dirty="0" smtClean="0"/>
              <a:t> </a:t>
            </a:r>
          </a:p>
          <a:p>
            <a:pPr marL="617538" lvl="1" indent="-342900"/>
            <a:r>
              <a:rPr lang="en-US" sz="1600" i="1" u="sng" dirty="0" smtClean="0">
                <a:solidFill>
                  <a:srgbClr val="0724F9"/>
                </a:solidFill>
              </a:rPr>
              <a:t>***Crucial Step ** </a:t>
            </a:r>
            <a:r>
              <a:rPr lang="en-US" sz="1600" i="1" u="sng" dirty="0" smtClean="0">
                <a:solidFill>
                  <a:schemeClr val="tx1"/>
                </a:solidFill>
              </a:rPr>
              <a:t>Choose File</a:t>
            </a:r>
            <a:r>
              <a:rPr lang="en-US" sz="1600" dirty="0" smtClean="0">
                <a:solidFill>
                  <a:schemeClr val="tx1"/>
                </a:solidFill>
              </a:rPr>
              <a:t>: click on “</a:t>
            </a:r>
            <a:r>
              <a:rPr lang="en-US" sz="1600" u="sng" dirty="0" smtClean="0">
                <a:solidFill>
                  <a:schemeClr val="tx1"/>
                </a:solidFill>
              </a:rPr>
              <a:t>Choose File</a:t>
            </a:r>
            <a:r>
              <a:rPr lang="en-US" sz="1600" dirty="0" smtClean="0">
                <a:solidFill>
                  <a:schemeClr val="tx1"/>
                </a:solidFill>
              </a:rPr>
              <a:t>”, go and find your file and then select “</a:t>
            </a:r>
            <a:r>
              <a:rPr lang="en-US" sz="1600" u="sng" dirty="0" smtClean="0">
                <a:solidFill>
                  <a:schemeClr val="tx1"/>
                </a:solidFill>
              </a:rPr>
              <a:t>Attach</a:t>
            </a:r>
            <a:r>
              <a:rPr lang="en-US" sz="1600" dirty="0" smtClean="0">
                <a:solidFill>
                  <a:schemeClr val="tx1"/>
                </a:solidFill>
              </a:rPr>
              <a:t>”</a:t>
            </a:r>
          </a:p>
          <a:p>
            <a:pPr marL="617538" lvl="1" indent="-342900"/>
            <a:endParaRPr lang="en-US" sz="1600" dirty="0" smtClean="0">
              <a:solidFill>
                <a:schemeClr val="tx1"/>
              </a:solidFill>
            </a:endParaRPr>
          </a:p>
          <a:p>
            <a:pPr marL="342900" indent="-342900">
              <a:buFont typeface="+mj-lt"/>
              <a:buAutoNum type="arabicPeriod"/>
            </a:pPr>
            <a:r>
              <a:rPr lang="en-US" sz="1600" dirty="0" smtClean="0"/>
              <a:t>Double check that you see a file in the “—file attachments—“box.</a:t>
            </a:r>
          </a:p>
          <a:p>
            <a:pPr marL="342900" indent="-342900">
              <a:buFont typeface="+mj-lt"/>
              <a:buAutoNum type="arabicPeriod"/>
            </a:pPr>
            <a:endParaRPr lang="en-US" sz="1600" dirty="0" smtClean="0"/>
          </a:p>
          <a:p>
            <a:pPr marL="342900" lvl="0" indent="-342900">
              <a:buFont typeface="+mj-lt"/>
              <a:buAutoNum type="arabicPeriod"/>
            </a:pPr>
            <a:r>
              <a:rPr lang="en-US" sz="1600" dirty="0" smtClean="0"/>
              <a:t>Click on, “</a:t>
            </a:r>
            <a:r>
              <a:rPr lang="en-US" sz="1600" b="1" u="sng" dirty="0" smtClean="0"/>
              <a:t>Add Journal Entry</a:t>
            </a:r>
            <a:r>
              <a:rPr lang="en-US" sz="1600" dirty="0" smtClean="0"/>
              <a:t>”</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ollege essay.png"/>
          <p:cNvPicPr>
            <a:picLocks noGrp="1" noChangeAspect="1"/>
          </p:cNvPicPr>
          <p:nvPr>
            <p:ph sz="quarter" idx="1"/>
          </p:nvPr>
        </p:nvPicPr>
        <p:blipFill>
          <a:blip r:embed="rId2" cstate="print"/>
          <a:srcRect t="15067"/>
          <a:stretch>
            <a:fillRect/>
          </a:stretch>
        </p:blipFill>
        <p:spPr>
          <a:xfrm>
            <a:off x="0" y="0"/>
            <a:ext cx="9144000" cy="6727127"/>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825"/>
          </a:xfrm>
        </p:spPr>
        <p:txBody>
          <a:bodyPr/>
          <a:lstStyle/>
          <a:p>
            <a:r>
              <a:rPr lang="en-US" sz="6000" b="1" dirty="0" smtClean="0"/>
              <a:t>How to write the essay?</a:t>
            </a:r>
            <a:endParaRPr lang="en-US" sz="6000" b="1" dirty="0"/>
          </a:p>
        </p:txBody>
      </p:sp>
      <p:sp>
        <p:nvSpPr>
          <p:cNvPr id="3" name="Content Placeholder 2"/>
          <p:cNvSpPr>
            <a:spLocks noGrp="1"/>
          </p:cNvSpPr>
          <p:nvPr>
            <p:ph sz="quarter" idx="1"/>
          </p:nvPr>
        </p:nvSpPr>
        <p:spPr/>
        <p:txBody>
          <a:bodyPr/>
          <a:lstStyle/>
          <a:p>
            <a:r>
              <a:rPr lang="en-US" sz="5000" dirty="0" smtClean="0"/>
              <a:t>Writing Process – 3 steps</a:t>
            </a:r>
          </a:p>
          <a:p>
            <a:pPr lvl="1"/>
            <a:r>
              <a:rPr lang="en-US" sz="5000" dirty="0" smtClean="0"/>
              <a:t>Brainstorming</a:t>
            </a:r>
          </a:p>
          <a:p>
            <a:pPr lvl="1"/>
            <a:r>
              <a:rPr lang="en-US" sz="5000" dirty="0" smtClean="0"/>
              <a:t>Writing </a:t>
            </a:r>
          </a:p>
          <a:p>
            <a:pPr lvl="1"/>
            <a:r>
              <a:rPr lang="en-US" sz="5000" dirty="0" smtClean="0"/>
              <a:t>Editing</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1"/>
          <p:cNvSpPr>
            <a:spLocks noGrp="1" noChangeArrowheads="1"/>
          </p:cNvSpPr>
          <p:nvPr>
            <p:ph type="title"/>
          </p:nvPr>
        </p:nvSpPr>
        <p:spPr>
          <a:xfrm>
            <a:off x="457200" y="304800"/>
            <a:ext cx="8458200" cy="914400"/>
          </a:xfrm>
        </p:spPr>
        <p:txBody>
          <a:bodyPr/>
          <a:lstStyle/>
          <a:p>
            <a:pPr algn="l" eaLnBrk="1" hangingPunct="1">
              <a:tabLst>
                <a:tab pos="407988" algn="l"/>
                <a:tab pos="1322388" algn="l"/>
                <a:tab pos="2236788" algn="l"/>
                <a:tab pos="3151188" algn="l"/>
                <a:tab pos="4065588" algn="l"/>
                <a:tab pos="4979988" algn="l"/>
                <a:tab pos="5894388" algn="l"/>
                <a:tab pos="6808788" algn="l"/>
                <a:tab pos="7723188" algn="l"/>
              </a:tabLst>
            </a:pPr>
            <a:r>
              <a:rPr lang="en-US" sz="4400" dirty="0" smtClean="0">
                <a:solidFill>
                  <a:srgbClr val="B9C06B"/>
                </a:solidFill>
                <a:ea typeface="Calibri" pitchFamily="34" charset="0"/>
                <a:cs typeface="Calibri" pitchFamily="34" charset="0"/>
              </a:rPr>
              <a:t>NACAC Findings </a:t>
            </a:r>
            <a:r>
              <a:rPr lang="en-US" sz="2800" dirty="0" smtClean="0">
                <a:solidFill>
                  <a:srgbClr val="B9C06B"/>
                </a:solidFill>
                <a:ea typeface="Calibri" pitchFamily="34" charset="0"/>
                <a:cs typeface="Calibri" pitchFamily="34" charset="0"/>
              </a:rPr>
              <a:t>(2011): </a:t>
            </a:r>
            <a:r>
              <a:rPr lang="en-US" sz="2800" dirty="0" smtClean="0">
                <a:solidFill>
                  <a:schemeClr val="tx1"/>
                </a:solidFill>
                <a:ea typeface="Calibri" pitchFamily="34" charset="0"/>
                <a:cs typeface="Calibri" pitchFamily="34" charset="0"/>
              </a:rPr>
              <a:t>Out of 12, where do you think the essay ranked?    </a:t>
            </a:r>
            <a:endParaRPr lang="en-US" b="1" dirty="0" smtClean="0">
              <a:solidFill>
                <a:schemeClr val="tx1"/>
              </a:solidFill>
              <a:ea typeface="Calibri" pitchFamily="34" charset="0"/>
              <a:cs typeface="Calibri" pitchFamily="34" charset="0"/>
            </a:endParaRPr>
          </a:p>
        </p:txBody>
      </p:sp>
      <p:sp>
        <p:nvSpPr>
          <p:cNvPr id="2" name="Rectangle 2"/>
          <p:cNvSpPr>
            <a:spLocks noGrp="1" noChangeArrowheads="1"/>
          </p:cNvSpPr>
          <p:nvPr>
            <p:ph sz="quarter" idx="1"/>
          </p:nvPr>
        </p:nvSpPr>
        <p:spPr>
          <a:xfrm>
            <a:off x="685800" y="1524000"/>
            <a:ext cx="8305800" cy="5029200"/>
          </a:xfrm>
        </p:spPr>
        <p:txBody>
          <a:bodyPr>
            <a:normAutofit fontScale="92500" lnSpcReduction="20000"/>
          </a:bodyPr>
          <a:lstStyle/>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dirty="0" smtClean="0">
                <a:cs typeface="Calibri" pitchFamily="34" charset="0"/>
              </a:rPr>
              <a:t>Grades in College Prep		84%	</a:t>
            </a:r>
          </a:p>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dirty="0" smtClean="0">
                <a:cs typeface="Calibri" pitchFamily="34" charset="0"/>
              </a:rPr>
              <a:t>Strength of Curriculum		68%	</a:t>
            </a:r>
            <a:endParaRPr lang="en-US" sz="2800" b="1" dirty="0" smtClean="0">
              <a:cs typeface="Calibri" pitchFamily="34" charset="0"/>
            </a:endParaRPr>
          </a:p>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dirty="0" smtClean="0">
                <a:cs typeface="Calibri" pitchFamily="34" charset="0"/>
              </a:rPr>
              <a:t>Admissions Test Scores		59%</a:t>
            </a:r>
            <a:endParaRPr lang="en-US" sz="2800" b="1" dirty="0" smtClean="0">
              <a:cs typeface="Calibri" pitchFamily="34" charset="0"/>
            </a:endParaRPr>
          </a:p>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dirty="0" smtClean="0">
                <a:cs typeface="Calibri" pitchFamily="34" charset="0"/>
              </a:rPr>
              <a:t>Grades in All Courses		52%	</a:t>
            </a:r>
            <a:endParaRPr lang="en-US" sz="2800" b="1" dirty="0" smtClean="0">
              <a:cs typeface="Calibri" pitchFamily="34" charset="0"/>
            </a:endParaRPr>
          </a:p>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b="1" dirty="0" smtClean="0">
                <a:solidFill>
                  <a:srgbClr val="FF0000"/>
                </a:solidFill>
                <a:cs typeface="Calibri" pitchFamily="34" charset="0"/>
              </a:rPr>
              <a:t>Essay				25%</a:t>
            </a:r>
            <a:r>
              <a:rPr lang="en-US" sz="2800" dirty="0" smtClean="0">
                <a:solidFill>
                  <a:srgbClr val="FF0000"/>
                </a:solidFill>
                <a:cs typeface="Calibri" pitchFamily="34" charset="0"/>
              </a:rPr>
              <a:t>	</a:t>
            </a:r>
            <a:endParaRPr lang="en-US" sz="2800" b="1" dirty="0" smtClean="0">
              <a:solidFill>
                <a:srgbClr val="FF0000"/>
              </a:solidFill>
              <a:cs typeface="Calibri" pitchFamily="34" charset="0"/>
            </a:endParaRPr>
          </a:p>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dirty="0" smtClean="0">
                <a:cs typeface="Calibri" pitchFamily="34" charset="0"/>
              </a:rPr>
              <a:t>Demonstrated Interest		21%	</a:t>
            </a:r>
            <a:endParaRPr lang="en-US" sz="2800" b="1" dirty="0" smtClean="0">
              <a:cs typeface="Calibri" pitchFamily="34" charset="0"/>
            </a:endParaRPr>
          </a:p>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dirty="0" smtClean="0">
                <a:cs typeface="Calibri" pitchFamily="34" charset="0"/>
              </a:rPr>
              <a:t>Counselor Letter			20%	</a:t>
            </a:r>
            <a:endParaRPr lang="en-US" sz="2800" b="1" dirty="0" smtClean="0">
              <a:cs typeface="Calibri" pitchFamily="34" charset="0"/>
            </a:endParaRPr>
          </a:p>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dirty="0" smtClean="0">
                <a:cs typeface="Calibri" pitchFamily="34" charset="0"/>
              </a:rPr>
              <a:t>Class Rank			19%	</a:t>
            </a:r>
            <a:endParaRPr lang="en-US" sz="2800" b="1" dirty="0" smtClean="0">
              <a:cs typeface="Calibri" pitchFamily="34" charset="0"/>
            </a:endParaRPr>
          </a:p>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dirty="0" smtClean="0">
                <a:cs typeface="Calibri" pitchFamily="34" charset="0"/>
              </a:rPr>
              <a:t>Teacher recommendation	17%	</a:t>
            </a:r>
            <a:endParaRPr lang="en-US" sz="2800" b="1" dirty="0" smtClean="0">
              <a:cs typeface="Calibri" pitchFamily="34" charset="0"/>
            </a:endParaRPr>
          </a:p>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dirty="0" smtClean="0">
                <a:cs typeface="Calibri" pitchFamily="34" charset="0"/>
              </a:rPr>
              <a:t>AP/IB Test Scores			 7%</a:t>
            </a:r>
          </a:p>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dirty="0" smtClean="0">
                <a:cs typeface="Calibri" pitchFamily="34" charset="0"/>
              </a:rPr>
              <a:t>Interview				 6%	</a:t>
            </a:r>
            <a:endParaRPr lang="en-US" sz="2800" b="1" dirty="0" smtClean="0">
              <a:cs typeface="Calibri" pitchFamily="34" charset="0"/>
            </a:endParaRPr>
          </a:p>
          <a:p>
            <a:pPr marL="833438" indent="-742950" eaLnBrk="1" fontAlgn="auto" hangingPunct="1">
              <a:spcAft>
                <a:spcPts val="13"/>
              </a:spcAft>
              <a:buFont typeface="Helvetica" pitchFamily="34" charset="0"/>
              <a:buAutoNum type="arabicPeriod"/>
              <a:tabLst>
                <a:tab pos="407988" algn="l"/>
                <a:tab pos="1322388" algn="l"/>
                <a:tab pos="2236788" algn="l"/>
                <a:tab pos="3151188" algn="l"/>
                <a:tab pos="4065588" algn="l"/>
                <a:tab pos="4979988" algn="l"/>
                <a:tab pos="5894388" algn="l"/>
                <a:tab pos="6808788" algn="l"/>
                <a:tab pos="7723188" algn="l"/>
              </a:tabLst>
              <a:defRPr/>
            </a:pPr>
            <a:r>
              <a:rPr lang="en-US" sz="2800" dirty="0" smtClean="0">
                <a:cs typeface="Calibri" pitchFamily="34" charset="0"/>
              </a:rPr>
              <a:t>Extracurricular Activities	 5%		</a:t>
            </a:r>
            <a:endParaRPr lang="en-US" sz="2800" b="1" dirty="0" smtClean="0">
              <a:cs typeface="Calibri"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 calcmode="lin" valueType="num">
                                      <p:cBhvr additive="base">
                                        <p:cTn id="7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1"/>
          <p:cNvSpPr>
            <a:spLocks noGrp="1" noChangeArrowheads="1"/>
          </p:cNvSpPr>
          <p:nvPr>
            <p:ph type="title"/>
          </p:nvPr>
        </p:nvSpPr>
        <p:spPr>
          <a:xfrm>
            <a:off x="304800" y="304800"/>
            <a:ext cx="8534400" cy="758825"/>
          </a:xfrm>
        </p:spPr>
        <p:txBody>
          <a:bodyPr>
            <a:noAutofit/>
          </a:bodyPr>
          <a:lstStyle/>
          <a:p>
            <a:pPr algn="l" eaLnBrk="1" fontAlgn="auto" hangingPunct="1">
              <a:spcAft>
                <a:spcPts val="0"/>
              </a:spcAft>
              <a:tabLst>
                <a:tab pos="407988" algn="l"/>
                <a:tab pos="1322388" algn="l"/>
                <a:tab pos="2236788" algn="l"/>
                <a:tab pos="3151188" algn="l"/>
                <a:tab pos="4065588" algn="l"/>
                <a:tab pos="4979988" algn="l"/>
                <a:tab pos="5894388" algn="l"/>
                <a:tab pos="6808788" algn="l"/>
                <a:tab pos="7723188" algn="l"/>
              </a:tabLst>
              <a:defRPr/>
            </a:pPr>
            <a:r>
              <a:rPr lang="en-US" sz="4800" dirty="0" smtClean="0">
                <a:latin typeface="+mn-lt"/>
              </a:rPr>
              <a:t>So…What Do We Know?</a:t>
            </a:r>
          </a:p>
        </p:txBody>
      </p:sp>
      <p:sp>
        <p:nvSpPr>
          <p:cNvPr id="2" name="Rectangle 2"/>
          <p:cNvSpPr>
            <a:spLocks noGrp="1" noChangeArrowheads="1"/>
          </p:cNvSpPr>
          <p:nvPr>
            <p:ph sz="quarter" idx="1"/>
          </p:nvPr>
        </p:nvSpPr>
        <p:spPr>
          <a:xfrm>
            <a:off x="301625" y="1527174"/>
            <a:ext cx="8504238" cy="4873625"/>
          </a:xfrm>
        </p:spPr>
        <p:txBody>
          <a:bodyPr>
            <a:normAutofit/>
          </a:bodyPr>
          <a:lstStyle/>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endParaRPr lang="en-US" sz="4000" dirty="0" smtClean="0">
              <a:cs typeface="Calibri" pitchFamily="34" charset="0"/>
            </a:endParaRPr>
          </a:p>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dirty="0" smtClean="0">
                <a:cs typeface="Calibri" pitchFamily="34" charset="0"/>
              </a:rPr>
              <a:t>Essays are the highest ranked               non-academic feature.</a:t>
            </a:r>
          </a:p>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endParaRPr lang="en-US" sz="4000" dirty="0" smtClean="0">
              <a:cs typeface="Calibri" pitchFamily="34" charset="0"/>
            </a:endParaRPr>
          </a:p>
          <a:p>
            <a:pPr marL="369888" indent="-279400" eaLnBrk="1" fontAlgn="auto" hangingPunct="1">
              <a:spcAft>
                <a:spcPts val="13"/>
              </a:spcAft>
              <a:buFont typeface="Wingdings 2"/>
              <a:buChar char=""/>
              <a:tabLst>
                <a:tab pos="407988" algn="l"/>
                <a:tab pos="1322388" algn="l"/>
                <a:tab pos="2236788" algn="l"/>
                <a:tab pos="3151188" algn="l"/>
                <a:tab pos="4065588" algn="l"/>
                <a:tab pos="4979988" algn="l"/>
                <a:tab pos="5894388" algn="l"/>
                <a:tab pos="6808788" algn="l"/>
                <a:tab pos="7723188" algn="l"/>
              </a:tabLst>
              <a:defRPr/>
            </a:pPr>
            <a:r>
              <a:rPr lang="en-US" sz="4000" b="1" dirty="0" smtClean="0">
                <a:cs typeface="Calibri" pitchFamily="34" charset="0"/>
              </a:rPr>
              <a:t>Essays are the one thing over which students have absolute control.</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371600" y="4038600"/>
            <a:ext cx="6400800" cy="1752600"/>
          </a:xfrm>
        </p:spPr>
        <p:txBody>
          <a:bodyPr/>
          <a:lstStyle/>
          <a:p>
            <a:r>
              <a:rPr lang="en-US" sz="8000" dirty="0" smtClean="0">
                <a:hlinkClick r:id="rId2"/>
              </a:rPr>
              <a:t>Blind Man</a:t>
            </a:r>
            <a:endParaRPr lang="en-US" sz="8000" dirty="0"/>
          </a:p>
        </p:txBody>
      </p:sp>
      <p:sp>
        <p:nvSpPr>
          <p:cNvPr id="2" name="Title 1"/>
          <p:cNvSpPr>
            <a:spLocks noGrp="1"/>
          </p:cNvSpPr>
          <p:nvPr>
            <p:ph type="ctrTitle"/>
          </p:nvPr>
        </p:nvSpPr>
        <p:spPr>
          <a:xfrm>
            <a:off x="228600" y="228600"/>
            <a:ext cx="8686800" cy="1752600"/>
          </a:xfrm>
        </p:spPr>
        <p:txBody>
          <a:bodyPr/>
          <a:lstStyle/>
          <a:p>
            <a:r>
              <a:rPr lang="en-US" sz="5000" b="1" dirty="0" smtClean="0"/>
              <a:t>This is NOT an English paper… getting in the mindset</a:t>
            </a:r>
            <a:endParaRPr lang="en-US" sz="5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381000" y="127000"/>
            <a:ext cx="8610600" cy="1016000"/>
          </a:xfrm>
        </p:spPr>
        <p:txBody>
          <a:bodyPr/>
          <a:lstStyle/>
          <a:p>
            <a:pPr algn="l" eaLnBrk="1" hangingPunct="1">
              <a:spcAft>
                <a:spcPts val="13"/>
              </a:spcAft>
            </a:pPr>
            <a:r>
              <a:rPr lang="en-US" sz="4400" smtClean="0">
                <a:solidFill>
                  <a:srgbClr val="B9C06B"/>
                </a:solidFill>
                <a:ea typeface="Calibri" pitchFamily="34" charset="0"/>
                <a:cs typeface="Calibri" pitchFamily="34" charset="0"/>
              </a:rPr>
              <a:t>Personal Statement  - What is It?</a:t>
            </a:r>
          </a:p>
        </p:txBody>
      </p:sp>
      <p:sp>
        <p:nvSpPr>
          <p:cNvPr id="19459" name="Rectangle 2"/>
          <p:cNvSpPr>
            <a:spLocks noGrp="1" noChangeArrowheads="1"/>
          </p:cNvSpPr>
          <p:nvPr>
            <p:ph sz="quarter" idx="1"/>
          </p:nvPr>
        </p:nvSpPr>
        <p:spPr>
          <a:xfrm>
            <a:off x="304800" y="1600200"/>
            <a:ext cx="8534400" cy="4953000"/>
          </a:xfrm>
        </p:spPr>
        <p:txBody>
          <a:bodyPr/>
          <a:lstStyle/>
          <a:p>
            <a:pPr marL="369888" indent="-279400" eaLnBrk="1" hangingPunct="1">
              <a:lnSpc>
                <a:spcPts val="4000"/>
              </a:lnSpc>
              <a:spcBef>
                <a:spcPct val="0"/>
              </a:spcBef>
              <a:tabLst>
                <a:tab pos="407988" algn="l"/>
                <a:tab pos="1322388" algn="l"/>
                <a:tab pos="2236788" algn="l"/>
                <a:tab pos="3151188" algn="l"/>
                <a:tab pos="4065588" algn="l"/>
                <a:tab pos="4979988" algn="l"/>
                <a:tab pos="5894388" algn="l"/>
                <a:tab pos="6808788" algn="l"/>
                <a:tab pos="7723188" algn="l"/>
              </a:tabLst>
            </a:pPr>
            <a:r>
              <a:rPr lang="en-US" u="sng" dirty="0" smtClean="0">
                <a:ea typeface="Calibri" pitchFamily="34" charset="0"/>
                <a:cs typeface="Calibri" pitchFamily="34" charset="0"/>
              </a:rPr>
              <a:t>Personal Narrative</a:t>
            </a:r>
            <a:r>
              <a:rPr lang="en-US" dirty="0" smtClean="0">
                <a:ea typeface="Calibri" pitchFamily="34" charset="0"/>
                <a:cs typeface="Calibri" pitchFamily="34" charset="0"/>
              </a:rPr>
              <a:t> - Nonfiction narrative writing that tells a true story about an event or a series of events.  The writer can (and should) use “I”.</a:t>
            </a:r>
          </a:p>
          <a:p>
            <a:pPr marL="369888" indent="-279400" eaLnBrk="1" hangingPunct="1">
              <a:lnSpc>
                <a:spcPts val="4000"/>
              </a:lnSpc>
              <a:spcBef>
                <a:spcPct val="0"/>
              </a:spcBef>
              <a:tabLst>
                <a:tab pos="407988" algn="l"/>
                <a:tab pos="1322388" algn="l"/>
                <a:tab pos="2236788" algn="l"/>
                <a:tab pos="3151188" algn="l"/>
                <a:tab pos="4065588" algn="l"/>
                <a:tab pos="4979988" algn="l"/>
                <a:tab pos="5894388" algn="l"/>
                <a:tab pos="6808788" algn="l"/>
                <a:tab pos="7723188" algn="l"/>
              </a:tabLst>
            </a:pPr>
            <a:endParaRPr lang="en-US" dirty="0" smtClean="0">
              <a:ea typeface="Calibri" pitchFamily="34" charset="0"/>
              <a:cs typeface="Calibri" pitchFamily="34" charset="0"/>
            </a:endParaRPr>
          </a:p>
          <a:p>
            <a:pPr marL="369888" indent="-279400" eaLnBrk="1" hangingPunct="1">
              <a:lnSpc>
                <a:spcPts val="4000"/>
              </a:lnSpc>
              <a:spcBef>
                <a:spcPct val="0"/>
              </a:spcBef>
              <a:tabLst>
                <a:tab pos="407988" algn="l"/>
                <a:tab pos="1322388" algn="l"/>
                <a:tab pos="2236788" algn="l"/>
                <a:tab pos="3151188" algn="l"/>
                <a:tab pos="4065588" algn="l"/>
                <a:tab pos="4979988" algn="l"/>
                <a:tab pos="5894388" algn="l"/>
                <a:tab pos="6808788" algn="l"/>
                <a:tab pos="7723188" algn="l"/>
              </a:tabLst>
            </a:pPr>
            <a:r>
              <a:rPr lang="en-US" dirty="0" smtClean="0">
                <a:ea typeface="Calibri" pitchFamily="34" charset="0"/>
                <a:cs typeface="Calibri" pitchFamily="34" charset="0"/>
              </a:rPr>
              <a:t>The focus of these statements – regardless of the topic – is </a:t>
            </a:r>
            <a:r>
              <a:rPr lang="en-US" u="sng" dirty="0" smtClean="0">
                <a:ea typeface="Calibri" pitchFamily="34" charset="0"/>
                <a:cs typeface="Calibri" pitchFamily="34" charset="0"/>
              </a:rPr>
              <a:t>YOU</a:t>
            </a:r>
            <a:r>
              <a:rPr lang="en-US" dirty="0" smtClean="0">
                <a:ea typeface="Calibri" pitchFamily="34" charset="0"/>
                <a:cs typeface="Calibri" pitchFamily="34" charset="0"/>
              </a:rPr>
              <a:t>!</a:t>
            </a:r>
          </a:p>
          <a:p>
            <a:pPr marL="369888" indent="-279400" eaLnBrk="1" hangingPunct="1">
              <a:lnSpc>
                <a:spcPts val="4000"/>
              </a:lnSpc>
              <a:spcBef>
                <a:spcPct val="0"/>
              </a:spcBef>
              <a:tabLst>
                <a:tab pos="407988" algn="l"/>
                <a:tab pos="1322388" algn="l"/>
                <a:tab pos="2236788" algn="l"/>
                <a:tab pos="3151188" algn="l"/>
                <a:tab pos="4065588" algn="l"/>
                <a:tab pos="4979988" algn="l"/>
                <a:tab pos="5894388" algn="l"/>
                <a:tab pos="6808788" algn="l"/>
                <a:tab pos="7723188" algn="l"/>
              </a:tabLst>
            </a:pPr>
            <a:endParaRPr lang="en-US" dirty="0" smtClean="0">
              <a:ea typeface="Calibri" pitchFamily="34" charset="0"/>
              <a:cs typeface="Calibri" pitchFamily="34" charset="0"/>
            </a:endParaRPr>
          </a:p>
          <a:p>
            <a:pPr marL="369888" indent="-279400" eaLnBrk="1" hangingPunct="1">
              <a:lnSpc>
                <a:spcPts val="4000"/>
              </a:lnSpc>
              <a:spcBef>
                <a:spcPct val="0"/>
              </a:spcBef>
              <a:tabLst>
                <a:tab pos="407988" algn="l"/>
                <a:tab pos="1322388" algn="l"/>
                <a:tab pos="2236788" algn="l"/>
                <a:tab pos="3151188" algn="l"/>
                <a:tab pos="4065588" algn="l"/>
                <a:tab pos="4979988" algn="l"/>
                <a:tab pos="5894388" algn="l"/>
                <a:tab pos="6808788" algn="l"/>
                <a:tab pos="7723188" algn="l"/>
              </a:tabLst>
            </a:pPr>
            <a:r>
              <a:rPr lang="en-US" dirty="0" smtClean="0">
                <a:ea typeface="Calibri" pitchFamily="34" charset="0"/>
                <a:cs typeface="Calibri" pitchFamily="34" charset="0"/>
              </a:rPr>
              <a:t>An opportunity to provide YOUR voice/identity/personality to your application!</a:t>
            </a: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228600" y="152400"/>
            <a:ext cx="8915400" cy="990600"/>
          </a:xfrm>
        </p:spPr>
        <p:txBody>
          <a:bodyPr/>
          <a:lstStyle/>
          <a:p>
            <a:pPr algn="l">
              <a:tabLst>
                <a:tab pos="407988" algn="l"/>
                <a:tab pos="1322388" algn="l"/>
                <a:tab pos="2236788" algn="l"/>
                <a:tab pos="3151188" algn="l"/>
                <a:tab pos="4065588" algn="l"/>
                <a:tab pos="4979988" algn="l"/>
                <a:tab pos="5894388" algn="l"/>
                <a:tab pos="6808788" algn="l"/>
                <a:tab pos="7723188" algn="l"/>
              </a:tabLst>
            </a:pPr>
            <a:r>
              <a:rPr lang="en-US" sz="5400" smtClean="0">
                <a:solidFill>
                  <a:srgbClr val="B9C06B"/>
                </a:solidFill>
                <a:ea typeface="Calibri" pitchFamily="34" charset="0"/>
                <a:cs typeface="Calibri" pitchFamily="34" charset="0"/>
              </a:rPr>
              <a:t>A Sample Essay</a:t>
            </a:r>
          </a:p>
        </p:txBody>
      </p:sp>
      <p:sp>
        <p:nvSpPr>
          <p:cNvPr id="17410" name="Rectangle 2"/>
          <p:cNvSpPr>
            <a:spLocks noGrp="1" noChangeArrowheads="1"/>
          </p:cNvSpPr>
          <p:nvPr>
            <p:ph sz="quarter" idx="1"/>
          </p:nvPr>
        </p:nvSpPr>
        <p:spPr>
          <a:xfrm>
            <a:off x="0" y="1447800"/>
            <a:ext cx="8915400" cy="4953000"/>
          </a:xfrm>
        </p:spPr>
        <p:txBody>
          <a:bodyPr>
            <a:normAutofit lnSpcReduction="10000"/>
          </a:bodyPr>
          <a:lstStyle/>
          <a:p>
            <a:pPr marL="274320" indent="-274320" fontAlgn="auto">
              <a:spcAft>
                <a:spcPts val="0"/>
              </a:spcAft>
              <a:buFont typeface="Σψμβολ" pitchFamily="34" charset="0"/>
              <a:buNone/>
              <a:defRPr/>
            </a:pPr>
            <a:r>
              <a:rPr lang="en-US" sz="1800" dirty="0" smtClean="0">
                <a:cs typeface="Calibri" pitchFamily="34" charset="0"/>
              </a:rPr>
              <a:t>	</a:t>
            </a:r>
            <a:r>
              <a:rPr lang="en-US" sz="2000" dirty="0" smtClean="0">
                <a:cs typeface="Calibri" pitchFamily="34" charset="0"/>
              </a:rPr>
              <a:t>I am a brat. Camouflage is my favorite color. If I am going to wear a ribbon in my hair, it will be yellow. Road trips are nothing if they aren’t two weeks cross country. There isn’t a state in America that I haven’t seen. I was born in Kansas, spoke my first words in California, took my first steps in Washington State, was potty trained in Louisiana, fell off my first bike in Alaska, and will graduate from high school in Virginia. I have an American flag bumper sticker on the back of my car. The Pledge of Allegiance and moment of silence are important parts of every day. The National Anthem is my favorite song. My home is decorated in red, white, and blue and my father is decorated in metals. Forget the three little pigs, my grandfather tells me war stories. Days I look forward to are Thanksgiving, Christmas, and when family returns from Afghanistan. Honor, respect, and discipline are demanded in my home. In my dreams I see liberty bells and in my night mares I see Arlington. November 11th is no ordinary day. Scars on my arm are from tripping on the pavement, scars on my grandfathers’ arm are from bullets in Vietnam. At family dinners my uncles talk about war tactics rather than the stock market. My first ID card was from Fort Belvoir, not the DMV. When I see a man or woman in uniform I smile and salute. I am an army brat.   (~250 words)</a:t>
            </a:r>
          </a:p>
          <a:p>
            <a:pPr marL="369888" indent="-279400" fontAlgn="auto">
              <a:spcAft>
                <a:spcPts val="13"/>
              </a:spcAft>
              <a:buFont typeface="Σψμβολ" pitchFamily="34" charset="0"/>
              <a:buNone/>
              <a:tabLst>
                <a:tab pos="407988" algn="l"/>
                <a:tab pos="1322388" algn="l"/>
                <a:tab pos="2236788" algn="l"/>
                <a:tab pos="3151188" algn="l"/>
                <a:tab pos="4065588" algn="l"/>
                <a:tab pos="4979988" algn="l"/>
                <a:tab pos="5894388" algn="l"/>
                <a:tab pos="6808788" algn="l"/>
                <a:tab pos="7723188" algn="l"/>
              </a:tabLst>
              <a:defRPr/>
            </a:pPr>
            <a:endParaRPr lang="en-US" sz="4000" dirty="0" smtClean="0">
              <a:latin typeface="Arial Narrow" pitchFamily="34" charset="0"/>
            </a:endParaRP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What did you learn about this writer?</a:t>
            </a:r>
            <a:endParaRPr lang="en-US" sz="4000" b="1" dirty="0"/>
          </a:p>
        </p:txBody>
      </p:sp>
      <p:sp>
        <p:nvSpPr>
          <p:cNvPr id="3" name="Content Placeholder 2"/>
          <p:cNvSpPr>
            <a:spLocks noGrp="1"/>
          </p:cNvSpPr>
          <p:nvPr>
            <p:ph sz="quarter" idx="1"/>
          </p:nvPr>
        </p:nvSpPr>
        <p:spPr/>
        <p:txBody>
          <a:bodyPr/>
          <a:lstStyle/>
          <a:p>
            <a:r>
              <a:rPr lang="en-US" dirty="0" smtClean="0"/>
              <a:t>Been to every state in America.</a:t>
            </a:r>
          </a:p>
          <a:p>
            <a:pPr lvl="1"/>
            <a:r>
              <a:rPr lang="en-US" sz="2400" dirty="0" smtClean="0">
                <a:cs typeface="Calibri" pitchFamily="34" charset="0"/>
              </a:rPr>
              <a:t>I was born in Kansas, spoke my first words in California, took my first steps in Washington State, was potty trained in Louisiana, fell off my first bike in Alaska, and will graduate from high school in Virginia.</a:t>
            </a:r>
            <a:endParaRPr lang="en-US" dirty="0" smtClean="0"/>
          </a:p>
          <a:p>
            <a:r>
              <a:rPr lang="en-US" dirty="0" smtClean="0"/>
              <a:t>Patriotic</a:t>
            </a:r>
          </a:p>
          <a:p>
            <a:r>
              <a:rPr lang="en-US" dirty="0" smtClean="0"/>
              <a:t>Family is in the military</a:t>
            </a:r>
          </a:p>
          <a:p>
            <a:r>
              <a:rPr lang="en-US" dirty="0" smtClean="0"/>
              <a:t>Honor and respect are values.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NACAC Document" ma:contentTypeID="0x010100DB4D821AB179EE47850CA5510113B05400418CD5EB26AE9A4B8F34E7B32840ACE4" ma:contentTypeVersion="42" ma:contentTypeDescription="" ma:contentTypeScope="" ma:versionID="4a34e74c529d8097d1fa9c3abbb5143b">
  <xsd:schema xmlns:xsd="http://www.w3.org/2001/XMLSchema" xmlns:xs="http://www.w3.org/2001/XMLSchema" xmlns:p="http://schemas.microsoft.com/office/2006/metadata/properties" xmlns:ns2="6a49b85b-8af6-4451-a931-143796221c67" xmlns:ns3="1422e6ae-8ef0-418d-a79a-484ccbc1d2d0" targetNamespace="http://schemas.microsoft.com/office/2006/metadata/properties" ma:root="true" ma:fieldsID="7308896efcf724408eee599ceb6cd174" ns2:_="" ns3:_="">
    <xsd:import namespace="6a49b85b-8af6-4451-a931-143796221c67"/>
    <xsd:import namespace="1422e6ae-8ef0-418d-a79a-484ccbc1d2d0"/>
    <xsd:element name="properties">
      <xsd:complexType>
        <xsd:sequence>
          <xsd:element name="documentManagement">
            <xsd:complexType>
              <xsd:all>
                <xsd:element ref="ns3:SqtRequiredMembership" minOccurs="0"/>
                <xsd:element ref="ns2:ReviewDate" minOccurs="0"/>
                <xsd:element ref="ns2:TaxCatchAll" minOccurs="0"/>
                <xsd:element ref="ns2:TaxCatchAllLabel" minOccurs="0"/>
                <xsd:element ref="ns2:h8f9b95fb018404795bd19dd744957a8" minOccurs="0"/>
                <xsd:element ref="ns2:n50dacf99a484fa2bfd20ec7438af502" minOccurs="0"/>
                <xsd:element ref="ns2:h5bc438479174d71a26e357ecc5b985c" minOccurs="0"/>
                <xsd:element ref="ns2:m8e2cd1a67944295b91a4a191fdf523f" minOccurs="0"/>
                <xsd:element ref="ns2:InKnowledgeCenter" minOccurs="0"/>
                <xsd:element ref="ns2:m8e2cd1a67944295b91a4a191fdf523f" minOccurs="0"/>
                <xsd:element ref="ns2:TaxCatchAll" minOccurs="0"/>
                <xsd:element ref="ns2:n50dacf99a484fa2bfd20ec7438af502" minOccurs="0"/>
                <xsd:element ref="ns2:h8f9b95fb018404795bd19dd744957a8" minOccurs="0"/>
                <xsd:element ref="ns2:h5bc438479174d71a26e357ecc5b985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49b85b-8af6-4451-a931-143796221c67" elementFormDefault="qualified">
    <xsd:import namespace="http://schemas.microsoft.com/office/2006/documentManagement/types"/>
    <xsd:import namespace="http://schemas.microsoft.com/office/infopath/2007/PartnerControls"/>
    <xsd:element name="ReviewDate" ma:index="7" nillable="true" ma:displayName="ReviewDate" ma:format="DateOnly" ma:internalName="ReviewDate">
      <xsd:simpleType>
        <xsd:restriction base="dms:DateTime"/>
      </xsd:simpleType>
    </xsd:element>
    <xsd:element name="TaxCatchAll" ma:index="8" nillable="true" ma:displayName="Taxonomy Catch All Column" ma:hidden="true" ma:list="{85389e7f-3c5e-4dca-bf2d-41d7b91e53cd}" ma:internalName="TaxCatchAll" ma:readOnly="false" ma:showField="CatchAllData" ma:web="6a49b85b-8af6-4451-a931-143796221c67">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85389e7f-3c5e-4dca-bf2d-41d7b91e53cd}" ma:internalName="TaxCatchAllLabel" ma:readOnly="true" ma:showField="CatchAllDataLabel" ma:web="6a49b85b-8af6-4451-a931-143796221c67">
      <xsd:complexType>
        <xsd:complexContent>
          <xsd:extension base="dms:MultiChoiceLookup">
            <xsd:sequence>
              <xsd:element name="Value" type="dms:Lookup" maxOccurs="unbounded" minOccurs="0" nillable="true"/>
            </xsd:sequence>
          </xsd:extension>
        </xsd:complexContent>
      </xsd:complexType>
    </xsd:element>
    <xsd:element name="h8f9b95fb018404795bd19dd744957a8" ma:index="11" ma:taxonomy="true" ma:internalName="h8f9b95fb018404795bd19dd744957a8" ma:taxonomyFieldName="MetaAudience" ma:displayName="MetaAudience" ma:default="" ma:fieldId="{18f9b95f-b018-4047-95bd-19dd744957a8}" ma:taxonomyMulti="true" ma:sspId="f9cd77cb-7509-4562-ba72-051f515e8890" ma:termSetId="90678ad6-5882-4652-ae03-2430d4f317a2" ma:anchorId="00000000-0000-0000-0000-000000000000" ma:open="false" ma:isKeyword="false">
      <xsd:complexType>
        <xsd:sequence>
          <xsd:element ref="pc:Terms" minOccurs="0" maxOccurs="1"/>
        </xsd:sequence>
      </xsd:complexType>
    </xsd:element>
    <xsd:element name="n50dacf99a484fa2bfd20ec7438af502" ma:index="13" nillable="true" ma:taxonomy="true" ma:internalName="n50dacf99a484fa2bfd20ec7438af502" ma:taxonomyFieldName="MetaFormat" ma:displayName="MetaFormat" ma:readOnly="false" ma:default="" ma:fieldId="{750dacf9-9a48-4fa2-bfd2-0ec7438af502}" ma:sspId="f9cd77cb-7509-4562-ba72-051f515e8890" ma:termSetId="8de66a75-ff6e-40f9-b414-64f1326a19d6" ma:anchorId="00000000-0000-0000-0000-000000000000" ma:open="false" ma:isKeyword="false">
      <xsd:complexType>
        <xsd:sequence>
          <xsd:element ref="pc:Terms" minOccurs="0" maxOccurs="1"/>
        </xsd:sequence>
      </xsd:complexType>
    </xsd:element>
    <xsd:element name="h5bc438479174d71a26e357ecc5b985c" ma:index="15" nillable="true" ma:taxonomy="true" ma:internalName="h5bc438479174d71a26e357ecc5b985c" ma:taxonomyFieldName="MetaPolicy" ma:displayName="MetaPolicy" ma:default="" ma:fieldId="{15bc4384-7917-4d71-a26e-357ecc5b985c}" ma:sspId="f9cd77cb-7509-4562-ba72-051f515e8890" ma:termSetId="a14600bf-a204-4c28-b3d5-40711cd8046c" ma:anchorId="00000000-0000-0000-0000-000000000000" ma:open="false" ma:isKeyword="false">
      <xsd:complexType>
        <xsd:sequence>
          <xsd:element ref="pc:Terms" minOccurs="0" maxOccurs="1"/>
        </xsd:sequence>
      </xsd:complexType>
    </xsd:element>
    <xsd:element name="m8e2cd1a67944295b91a4a191fdf523f" ma:index="17" nillable="true" ma:taxonomy="true" ma:internalName="m8e2cd1a67944295b91a4a191fdf523f" ma:taxonomyFieldName="MetaTopic" ma:displayName="MetaTopic" ma:default="" ma:fieldId="{68e2cd1a-6794-4295-b91a-4a191fdf523f}" ma:taxonomyMulti="true" ma:sspId="f9cd77cb-7509-4562-ba72-051f515e8890" ma:termSetId="ad930b23-9308-4e14-a7f0-779bb2056d54" ma:anchorId="00000000-0000-0000-0000-000000000000" ma:open="false" ma:isKeyword="false">
      <xsd:complexType>
        <xsd:sequence>
          <xsd:element ref="pc:Terms" minOccurs="0" maxOccurs="1"/>
        </xsd:sequence>
      </xsd:complexType>
    </xsd:element>
    <xsd:element name="InKnowledgeCenter" ma:index="20" nillable="true" ma:displayName="InKnowledgeCenter" ma:default="No" ma:format="Dropdown" ma:internalName="InKnowledgeCenter">
      <xsd:simpleType>
        <xsd:restriction base="dms:Choice">
          <xsd:enumeration value="Yes"/>
          <xsd:enumeration value="No"/>
        </xsd:restriction>
      </xsd:simpleType>
    </xsd:element>
    <xsd:element name="m8e2cd1a67944295b91a4a191fdf523f" ma:index="21" nillable="true" ma:taxonomy="true" ma:internalName="m8e2cd1a67944295b91a4a191fdf523f" ma:taxonomyFieldName="MetaTopic" ma:displayName="MetaTopic" ma:default="" ma:fieldId="{68e2cd1a-6794-4295-b91a-4a191fdf523f}" ma:taxonomyMulti="true" ma:sspId="f9cd77cb-7509-4562-ba72-051f515e8890" ma:termSetId="ad930b23-9308-4e14-a7f0-779bb2056d54" ma:anchorId="00000000-0000-0000-0000-000000000000" ma:open="false" ma:isKeyword="false">
      <xsd:complexType>
        <xsd:sequence>
          <xsd:element ref="pc:Terms" minOccurs="0" maxOccurs="1"/>
        </xsd:sequence>
      </xsd:complexType>
    </xsd:element>
    <xsd:element name="TaxCatchAll" ma:index="22" nillable="true" ma:displayName="Taxonomy Catch All Column" ma:hidden="true" ma:list="{85389e7f-3c5e-4dca-bf2d-41d7b91e53cd}" ma:internalName="TaxCatchAll" ma:readOnly="false" ma:showField="CatchAllData" ma:web="6a49b85b-8af6-4451-a931-143796221c67">
      <xsd:complexType>
        <xsd:complexContent>
          <xsd:extension base="dms:MultiChoiceLookup">
            <xsd:sequence>
              <xsd:element name="Value" type="dms:Lookup" maxOccurs="unbounded" minOccurs="0" nillable="true"/>
            </xsd:sequence>
          </xsd:extension>
        </xsd:complexContent>
      </xsd:complexType>
    </xsd:element>
    <xsd:element name="n50dacf99a484fa2bfd20ec7438af502" ma:index="23" nillable="true" ma:taxonomy="true" ma:internalName="n50dacf99a484fa2bfd20ec7438af502" ma:taxonomyFieldName="MetaFormat" ma:displayName="MetaFormat" ma:readOnly="false" ma:default="" ma:fieldId="{750dacf9-9a48-4fa2-bfd2-0ec7438af502}" ma:sspId="f9cd77cb-7509-4562-ba72-051f515e8890" ma:termSetId="8de66a75-ff6e-40f9-b414-64f1326a19d6" ma:anchorId="00000000-0000-0000-0000-000000000000" ma:open="false" ma:isKeyword="false">
      <xsd:complexType>
        <xsd:sequence>
          <xsd:element ref="pc:Terms" minOccurs="0" maxOccurs="1"/>
        </xsd:sequence>
      </xsd:complexType>
    </xsd:element>
    <xsd:element name="h8f9b95fb018404795bd19dd744957a8" ma:index="24" ma:taxonomy="true" ma:internalName="h8f9b95fb018404795bd19dd744957a8" ma:taxonomyFieldName="MetaAudience" ma:displayName="MetaAudience" ma:default="" ma:fieldId="{18f9b95f-b018-4047-95bd-19dd744957a8}" ma:taxonomyMulti="true" ma:sspId="f9cd77cb-7509-4562-ba72-051f515e8890" ma:termSetId="90678ad6-5882-4652-ae03-2430d4f317a2" ma:anchorId="00000000-0000-0000-0000-000000000000" ma:open="false" ma:isKeyword="false">
      <xsd:complexType>
        <xsd:sequence>
          <xsd:element ref="pc:Terms" minOccurs="0" maxOccurs="1"/>
        </xsd:sequence>
      </xsd:complexType>
    </xsd:element>
    <xsd:element name="h5bc438479174d71a26e357ecc5b985c" ma:index="25" nillable="true" ma:taxonomy="true" ma:internalName="h5bc438479174d71a26e357ecc5b985c" ma:taxonomyFieldName="MetaPolicy" ma:displayName="MetaPolicy" ma:default="" ma:fieldId="{15bc4384-7917-4d71-a26e-357ecc5b985c}" ma:sspId="f9cd77cb-7509-4562-ba72-051f515e8890" ma:termSetId="a14600bf-a204-4c28-b3d5-40711cd8046c"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422e6ae-8ef0-418d-a79a-484ccbc1d2d0" elementFormDefault="qualified">
    <xsd:import namespace="http://schemas.microsoft.com/office/2006/documentManagement/types"/>
    <xsd:import namespace="http://schemas.microsoft.com/office/infopath/2007/PartnerControls"/>
    <xsd:element name="SqtRequiredMembership" ma:index="6" nillable="true" ma:displayName="Required Membership" ma:internalName="SqtRequiredMembership">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6F63A1-E3B5-4C86-980C-F77D9A172ED4}">
  <ds:schemaRefs>
    <ds:schemaRef ds:uri="http://schemas.microsoft.com/sharepoint/v3/contenttype/forms"/>
  </ds:schemaRefs>
</ds:datastoreItem>
</file>

<file path=customXml/itemProps2.xml><?xml version="1.0" encoding="utf-8"?>
<ds:datastoreItem xmlns:ds="http://schemas.openxmlformats.org/officeDocument/2006/customXml" ds:itemID="{26882E9C-4F5E-4407-B7DB-10E67AA3F735}">
  <ds:schemaRefs>
    <ds:schemaRef ds:uri="http://schemas.microsoft.com/office/2006/metadata/longProperties"/>
  </ds:schemaRefs>
</ds:datastoreItem>
</file>

<file path=customXml/itemProps3.xml><?xml version="1.0" encoding="utf-8"?>
<ds:datastoreItem xmlns:ds="http://schemas.openxmlformats.org/officeDocument/2006/customXml" ds:itemID="{52EC5E1B-B61D-41EB-A4E2-F4035C9767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49b85b-8af6-4451-a931-143796221c67"/>
    <ds:schemaRef ds:uri="1422e6ae-8ef0-418d-a79a-484ccbc1d2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Civic</Template>
  <TotalTime>1543</TotalTime>
  <Pages>0</Pages>
  <Words>958</Words>
  <Characters>0</Characters>
  <Application>Microsoft Office PowerPoint</Application>
  <PresentationFormat>On-screen Show (4:3)</PresentationFormat>
  <Lines>0</Lines>
  <Paragraphs>167</Paragraphs>
  <Slides>25</Slides>
  <Notes>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Civic</vt:lpstr>
      <vt:lpstr>The Art of Personal Writing  (The College Essay)</vt:lpstr>
      <vt:lpstr>Why is the essay important?</vt:lpstr>
      <vt:lpstr>How to write the essay?</vt:lpstr>
      <vt:lpstr>NACAC Findings (2011): Out of 12, where do you think the essay ranked?    </vt:lpstr>
      <vt:lpstr>So…What Do We Know?</vt:lpstr>
      <vt:lpstr>This is NOT an English paper… getting in the mindset</vt:lpstr>
      <vt:lpstr>Personal Statement  - What is It?</vt:lpstr>
      <vt:lpstr>A Sample Essay</vt:lpstr>
      <vt:lpstr>What did you learn about this writer?</vt:lpstr>
      <vt:lpstr>Common Application (www.commonapp.org) </vt:lpstr>
      <vt:lpstr>Ummm….. What do I write???</vt:lpstr>
      <vt:lpstr>Let’s Think Introductions</vt:lpstr>
      <vt:lpstr>Some Do’s –</vt:lpstr>
      <vt:lpstr>You don’t have to write about something unique… </vt:lpstr>
      <vt:lpstr>Some Don’ts –</vt:lpstr>
      <vt:lpstr>Writing the Essay</vt:lpstr>
      <vt:lpstr>Writing the Essay</vt:lpstr>
      <vt:lpstr>Let’s Think Conclusions</vt:lpstr>
      <vt:lpstr>Preparing to Write</vt:lpstr>
      <vt:lpstr>Top 10 things I want a college to know about me: </vt:lpstr>
      <vt:lpstr>Don’t forget to leave time for proofing!</vt:lpstr>
      <vt:lpstr>Remember…</vt:lpstr>
      <vt:lpstr>Brainstorming a Topic</vt:lpstr>
      <vt:lpstr>How to upload your essay into Naviance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Art of Personal Writing: Writing the College Essay</dc:title>
  <dc:creator>Robertson</dc:creator>
  <cp:lastModifiedBy>MELISSA SCOBLE</cp:lastModifiedBy>
  <cp:revision>132</cp:revision>
  <dcterms:modified xsi:type="dcterms:W3CDTF">2014-10-03T15:36:23Z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InKnowledgeCenter">
    <vt:lpwstr>1</vt:lpwstr>
  </property>
  <property fmtid="{D5CDD505-2E9C-101B-9397-08002B2CF9AE}" pid="3" name="MetaAudience">
    <vt:lpwstr>15;#Counseling Professionals|aa937ebc-d508-4453-8801-3ef05efbcbd7</vt:lpwstr>
  </property>
  <property fmtid="{D5CDD505-2E9C-101B-9397-08002B2CF9AE}" pid="4" name="n50dacf99a484fa2bfd20ec7438af502">
    <vt:lpwstr>Models and Samples|19f52861-b025-4f00-bc2b-3a40424ded14</vt:lpwstr>
  </property>
  <property fmtid="{D5CDD505-2E9C-101B-9397-08002B2CF9AE}" pid="5" name="h5bc438479174d71a26e357ecc5b985c">
    <vt:lpwstr/>
  </property>
  <property fmtid="{D5CDD505-2E9C-101B-9397-08002B2CF9AE}" pid="6" name="MetaTopic">
    <vt:lpwstr>25;#College Admission/Application Process|00619649-fe86-4a38-bdfc-4dd218f7d446</vt:lpwstr>
  </property>
  <property fmtid="{D5CDD505-2E9C-101B-9397-08002B2CF9AE}" pid="7" name="SqtRequiredMembership">
    <vt:lpwstr>;#All;#Members of NACAC;#</vt:lpwstr>
  </property>
  <property fmtid="{D5CDD505-2E9C-101B-9397-08002B2CF9AE}" pid="8" name="h8f9b95fb018404795bd19dd744957a8">
    <vt:lpwstr>Counseling Professionals|aa937ebc-d508-4453-8801-3ef05efbcbd7</vt:lpwstr>
  </property>
  <property fmtid="{D5CDD505-2E9C-101B-9397-08002B2CF9AE}" pid="9" name="MetaFormat">
    <vt:lpwstr>24;#Models and Samples|19f52861-b025-4f00-bc2b-3a40424ded14</vt:lpwstr>
  </property>
  <property fmtid="{D5CDD505-2E9C-101B-9397-08002B2CF9AE}" pid="10" name="m8e2cd1a67944295b91a4a191fdf523f">
    <vt:lpwstr>College Admission/Application Process|00619649-fe86-4a38-bdfc-4dd218f7d446</vt:lpwstr>
  </property>
  <property fmtid="{D5CDD505-2E9C-101B-9397-08002B2CF9AE}" pid="11" name="TaxCatchAll">
    <vt:lpwstr>15;#Counseling Professionals|aa937ebc-d508-4453-8801-3ef05efbcbd7;#25;#College Admission/Application Process|00619649-fe86-4a38-bdfc-4dd218f7d446;#24;#Models and Samples|19f52861-b025-4f00-bc2b-3a40424ded14</vt:lpwstr>
  </property>
  <property fmtid="{D5CDD505-2E9C-101B-9397-08002B2CF9AE}" pid="12" name="InKnowledgeCenter">
    <vt:lpwstr>Yes</vt:lpwstr>
  </property>
  <property fmtid="{D5CDD505-2E9C-101B-9397-08002B2CF9AE}" pid="13" name="xd_Signature">
    <vt:lpwstr/>
  </property>
  <property fmtid="{D5CDD505-2E9C-101B-9397-08002B2CF9AE}" pid="14" name="TemplateUrl">
    <vt:lpwstr/>
  </property>
  <property fmtid="{D5CDD505-2E9C-101B-9397-08002B2CF9AE}" pid="15" name="MetaPolicy">
    <vt:lpwstr/>
  </property>
  <property fmtid="{D5CDD505-2E9C-101B-9397-08002B2CF9AE}" pid="16" name="Order">
    <vt:lpwstr>140100.000000000</vt:lpwstr>
  </property>
  <property fmtid="{D5CDD505-2E9C-101B-9397-08002B2CF9AE}" pid="17" name="xd_ProgID">
    <vt:lpwstr/>
  </property>
  <property fmtid="{D5CDD505-2E9C-101B-9397-08002B2CF9AE}" pid="18" name="PublishingStartDate">
    <vt:lpwstr/>
  </property>
  <property fmtid="{D5CDD505-2E9C-101B-9397-08002B2CF9AE}" pid="19" name="PublishingExpirationDate">
    <vt:lpwstr/>
  </property>
  <property fmtid="{D5CDD505-2E9C-101B-9397-08002B2CF9AE}" pid="20" name="Resource Format">
    <vt:lpwstr/>
  </property>
  <property fmtid="{D5CDD505-2E9C-101B-9397-08002B2CF9AE}" pid="21" name="_DCDateCreated">
    <vt:lpwstr/>
  </property>
  <property fmtid="{D5CDD505-2E9C-101B-9397-08002B2CF9AE}" pid="22" name="ReviewDate">
    <vt:lpwstr/>
  </property>
  <property fmtid="{D5CDD505-2E9C-101B-9397-08002B2CF9AE}" pid="23" name="_SourceUrl">
    <vt:lpwstr/>
  </property>
</Properties>
</file>