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7" r:id="rId4"/>
    <p:sldId id="266" r:id="rId5"/>
    <p:sldId id="260" r:id="rId6"/>
    <p:sldId id="258" r:id="rId7"/>
    <p:sldId id="261" r:id="rId8"/>
    <p:sldId id="262" r:id="rId9"/>
    <p:sldId id="263" r:id="rId10"/>
    <p:sldId id="265" r:id="rId11"/>
    <p:sldId id="264"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CANTRELL" initials="JC" lastIdx="1" clrIdx="0">
    <p:extLst>
      <p:ext uri="{19B8F6BF-5375-455C-9EA6-DF929625EA0E}">
        <p15:presenceInfo xmlns:p15="http://schemas.microsoft.com/office/powerpoint/2012/main" userId="S::jason.cantrell@knoxschools.org::47b0df32-45fc-44a2-8df4-407d91da8e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snapToObjects="1">
      <p:cViewPr varScale="1">
        <p:scale>
          <a:sx n="106" d="100"/>
          <a:sy n="106" d="100"/>
        </p:scale>
        <p:origin x="7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BD29-0DA0-BF44-8316-6E099B8CA5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9906F8-9F34-6646-8F6C-5779496056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D408E2-A387-8D4F-A327-AE6EACCE6DA9}"/>
              </a:ext>
            </a:extLst>
          </p:cNvPr>
          <p:cNvSpPr>
            <a:spLocks noGrp="1"/>
          </p:cNvSpPr>
          <p:nvPr>
            <p:ph type="dt" sz="half" idx="10"/>
          </p:nvPr>
        </p:nvSpPr>
        <p:spPr/>
        <p:txBody>
          <a:bodyPr/>
          <a:lstStyle/>
          <a:p>
            <a:fld id="{34164D57-DFD2-6F43-8522-054F3BAFE00A}" type="datetimeFigureOut">
              <a:rPr lang="en-US" smtClean="0"/>
              <a:t>3/19/21</a:t>
            </a:fld>
            <a:endParaRPr lang="en-US"/>
          </a:p>
        </p:txBody>
      </p:sp>
      <p:sp>
        <p:nvSpPr>
          <p:cNvPr id="5" name="Footer Placeholder 4">
            <a:extLst>
              <a:ext uri="{FF2B5EF4-FFF2-40B4-BE49-F238E27FC236}">
                <a16:creationId xmlns:a16="http://schemas.microsoft.com/office/drawing/2014/main" id="{EDACC5B5-28C4-A941-937D-B74F70B91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9E351-C2A7-3946-8C5B-B50434D26E2C}"/>
              </a:ext>
            </a:extLst>
          </p:cNvPr>
          <p:cNvSpPr>
            <a:spLocks noGrp="1"/>
          </p:cNvSpPr>
          <p:nvPr>
            <p:ph type="sldNum" sz="quarter" idx="12"/>
          </p:nvPr>
        </p:nvSpPr>
        <p:spPr/>
        <p:txBody>
          <a:bodyPr/>
          <a:lstStyle/>
          <a:p>
            <a:fld id="{A042BE5A-9ADD-404B-98E7-C70990E209F1}" type="slidenum">
              <a:rPr lang="en-US" smtClean="0"/>
              <a:t>‹#›</a:t>
            </a:fld>
            <a:endParaRPr lang="en-US"/>
          </a:p>
        </p:txBody>
      </p:sp>
    </p:spTree>
    <p:extLst>
      <p:ext uri="{BB962C8B-B14F-4D97-AF65-F5344CB8AC3E}">
        <p14:creationId xmlns:p14="http://schemas.microsoft.com/office/powerpoint/2010/main" val="341482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FFD3-4063-D946-B738-0F619CF497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17611B-EFF4-D648-95EE-934F2E1D6B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75465D-44C5-F84A-B686-473ACFFA7569}"/>
              </a:ext>
            </a:extLst>
          </p:cNvPr>
          <p:cNvSpPr>
            <a:spLocks noGrp="1"/>
          </p:cNvSpPr>
          <p:nvPr>
            <p:ph type="dt" sz="half" idx="10"/>
          </p:nvPr>
        </p:nvSpPr>
        <p:spPr/>
        <p:txBody>
          <a:bodyPr/>
          <a:lstStyle/>
          <a:p>
            <a:fld id="{34164D57-DFD2-6F43-8522-054F3BAFE00A}" type="datetimeFigureOut">
              <a:rPr lang="en-US" smtClean="0"/>
              <a:t>3/19/21</a:t>
            </a:fld>
            <a:endParaRPr lang="en-US"/>
          </a:p>
        </p:txBody>
      </p:sp>
      <p:sp>
        <p:nvSpPr>
          <p:cNvPr id="5" name="Footer Placeholder 4">
            <a:extLst>
              <a:ext uri="{FF2B5EF4-FFF2-40B4-BE49-F238E27FC236}">
                <a16:creationId xmlns:a16="http://schemas.microsoft.com/office/drawing/2014/main" id="{FAFB6D35-24AF-5B4D-8F8A-D190EB069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2D55F-E62C-7245-8EEB-E6CE0AAFDE3A}"/>
              </a:ext>
            </a:extLst>
          </p:cNvPr>
          <p:cNvSpPr>
            <a:spLocks noGrp="1"/>
          </p:cNvSpPr>
          <p:nvPr>
            <p:ph type="sldNum" sz="quarter" idx="12"/>
          </p:nvPr>
        </p:nvSpPr>
        <p:spPr/>
        <p:txBody>
          <a:bodyPr/>
          <a:lstStyle/>
          <a:p>
            <a:fld id="{A042BE5A-9ADD-404B-98E7-C70990E209F1}" type="slidenum">
              <a:rPr lang="en-US" smtClean="0"/>
              <a:t>‹#›</a:t>
            </a:fld>
            <a:endParaRPr lang="en-US"/>
          </a:p>
        </p:txBody>
      </p:sp>
    </p:spTree>
    <p:extLst>
      <p:ext uri="{BB962C8B-B14F-4D97-AF65-F5344CB8AC3E}">
        <p14:creationId xmlns:p14="http://schemas.microsoft.com/office/powerpoint/2010/main" val="5674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52E1A-001E-3544-98C2-5E5989C418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4E81BF-C252-0543-A477-674CEBEFFF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DF271-8967-D843-AE5B-009A709E313B}"/>
              </a:ext>
            </a:extLst>
          </p:cNvPr>
          <p:cNvSpPr>
            <a:spLocks noGrp="1"/>
          </p:cNvSpPr>
          <p:nvPr>
            <p:ph type="dt" sz="half" idx="10"/>
          </p:nvPr>
        </p:nvSpPr>
        <p:spPr/>
        <p:txBody>
          <a:bodyPr/>
          <a:lstStyle/>
          <a:p>
            <a:fld id="{34164D57-DFD2-6F43-8522-054F3BAFE00A}" type="datetimeFigureOut">
              <a:rPr lang="en-US" smtClean="0"/>
              <a:t>3/19/21</a:t>
            </a:fld>
            <a:endParaRPr lang="en-US"/>
          </a:p>
        </p:txBody>
      </p:sp>
      <p:sp>
        <p:nvSpPr>
          <p:cNvPr id="5" name="Footer Placeholder 4">
            <a:extLst>
              <a:ext uri="{FF2B5EF4-FFF2-40B4-BE49-F238E27FC236}">
                <a16:creationId xmlns:a16="http://schemas.microsoft.com/office/drawing/2014/main" id="{BFCB2C59-5929-A742-826E-B7143D602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9346B-FEE3-6F4F-A657-28A168226725}"/>
              </a:ext>
            </a:extLst>
          </p:cNvPr>
          <p:cNvSpPr>
            <a:spLocks noGrp="1"/>
          </p:cNvSpPr>
          <p:nvPr>
            <p:ph type="sldNum" sz="quarter" idx="12"/>
          </p:nvPr>
        </p:nvSpPr>
        <p:spPr/>
        <p:txBody>
          <a:bodyPr/>
          <a:lstStyle/>
          <a:p>
            <a:fld id="{A042BE5A-9ADD-404B-98E7-C70990E209F1}" type="slidenum">
              <a:rPr lang="en-US" smtClean="0"/>
              <a:t>‹#›</a:t>
            </a:fld>
            <a:endParaRPr lang="en-US"/>
          </a:p>
        </p:txBody>
      </p:sp>
    </p:spTree>
    <p:extLst>
      <p:ext uri="{BB962C8B-B14F-4D97-AF65-F5344CB8AC3E}">
        <p14:creationId xmlns:p14="http://schemas.microsoft.com/office/powerpoint/2010/main" val="21368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6DC96-6E28-A949-B213-E28FEB4E2C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95DD88-0087-7545-9A74-79AC3ED634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5B457-0C63-8B41-B3F7-3ABBB12786D6}"/>
              </a:ext>
            </a:extLst>
          </p:cNvPr>
          <p:cNvSpPr>
            <a:spLocks noGrp="1"/>
          </p:cNvSpPr>
          <p:nvPr>
            <p:ph type="dt" sz="half" idx="10"/>
          </p:nvPr>
        </p:nvSpPr>
        <p:spPr/>
        <p:txBody>
          <a:bodyPr/>
          <a:lstStyle/>
          <a:p>
            <a:fld id="{34164D57-DFD2-6F43-8522-054F3BAFE00A}" type="datetimeFigureOut">
              <a:rPr lang="en-US" smtClean="0"/>
              <a:t>3/19/21</a:t>
            </a:fld>
            <a:endParaRPr lang="en-US"/>
          </a:p>
        </p:txBody>
      </p:sp>
      <p:sp>
        <p:nvSpPr>
          <p:cNvPr id="5" name="Footer Placeholder 4">
            <a:extLst>
              <a:ext uri="{FF2B5EF4-FFF2-40B4-BE49-F238E27FC236}">
                <a16:creationId xmlns:a16="http://schemas.microsoft.com/office/drawing/2014/main" id="{5D4ADE3A-9D3D-BB4F-8483-1E989325F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8891E-3273-3D45-B229-7B50C4822560}"/>
              </a:ext>
            </a:extLst>
          </p:cNvPr>
          <p:cNvSpPr>
            <a:spLocks noGrp="1"/>
          </p:cNvSpPr>
          <p:nvPr>
            <p:ph type="sldNum" sz="quarter" idx="12"/>
          </p:nvPr>
        </p:nvSpPr>
        <p:spPr/>
        <p:txBody>
          <a:bodyPr/>
          <a:lstStyle/>
          <a:p>
            <a:fld id="{A042BE5A-9ADD-404B-98E7-C70990E209F1}" type="slidenum">
              <a:rPr lang="en-US" smtClean="0"/>
              <a:t>‹#›</a:t>
            </a:fld>
            <a:endParaRPr lang="en-US"/>
          </a:p>
        </p:txBody>
      </p:sp>
    </p:spTree>
    <p:extLst>
      <p:ext uri="{BB962C8B-B14F-4D97-AF65-F5344CB8AC3E}">
        <p14:creationId xmlns:p14="http://schemas.microsoft.com/office/powerpoint/2010/main" val="60629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FDF6-1FCD-144D-B615-7DCBEF4F14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A780F2-8FB7-B34A-BF06-5F861829C4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7CA434-BADE-794F-99DF-68A96959001E}"/>
              </a:ext>
            </a:extLst>
          </p:cNvPr>
          <p:cNvSpPr>
            <a:spLocks noGrp="1"/>
          </p:cNvSpPr>
          <p:nvPr>
            <p:ph type="dt" sz="half" idx="10"/>
          </p:nvPr>
        </p:nvSpPr>
        <p:spPr/>
        <p:txBody>
          <a:bodyPr/>
          <a:lstStyle/>
          <a:p>
            <a:fld id="{34164D57-DFD2-6F43-8522-054F3BAFE00A}" type="datetimeFigureOut">
              <a:rPr lang="en-US" smtClean="0"/>
              <a:t>3/19/21</a:t>
            </a:fld>
            <a:endParaRPr lang="en-US"/>
          </a:p>
        </p:txBody>
      </p:sp>
      <p:sp>
        <p:nvSpPr>
          <p:cNvPr id="5" name="Footer Placeholder 4">
            <a:extLst>
              <a:ext uri="{FF2B5EF4-FFF2-40B4-BE49-F238E27FC236}">
                <a16:creationId xmlns:a16="http://schemas.microsoft.com/office/drawing/2014/main" id="{AA4E1E0F-5A7D-DF4C-852F-5E377701F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0AD6FD-8027-B444-B585-31B7ADA0C12A}"/>
              </a:ext>
            </a:extLst>
          </p:cNvPr>
          <p:cNvSpPr>
            <a:spLocks noGrp="1"/>
          </p:cNvSpPr>
          <p:nvPr>
            <p:ph type="sldNum" sz="quarter" idx="12"/>
          </p:nvPr>
        </p:nvSpPr>
        <p:spPr/>
        <p:txBody>
          <a:bodyPr/>
          <a:lstStyle/>
          <a:p>
            <a:fld id="{A042BE5A-9ADD-404B-98E7-C70990E209F1}" type="slidenum">
              <a:rPr lang="en-US" smtClean="0"/>
              <a:t>‹#›</a:t>
            </a:fld>
            <a:endParaRPr lang="en-US"/>
          </a:p>
        </p:txBody>
      </p:sp>
    </p:spTree>
    <p:extLst>
      <p:ext uri="{BB962C8B-B14F-4D97-AF65-F5344CB8AC3E}">
        <p14:creationId xmlns:p14="http://schemas.microsoft.com/office/powerpoint/2010/main" val="207197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D380-E8BD-E847-936C-608D328E32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F5543E-8573-8546-897E-707B16C48C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A3EC57-6EC3-E547-B181-0693B3C4F6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B2C213-69B6-664D-ADA0-7674289F4C63}"/>
              </a:ext>
            </a:extLst>
          </p:cNvPr>
          <p:cNvSpPr>
            <a:spLocks noGrp="1"/>
          </p:cNvSpPr>
          <p:nvPr>
            <p:ph type="dt" sz="half" idx="10"/>
          </p:nvPr>
        </p:nvSpPr>
        <p:spPr/>
        <p:txBody>
          <a:bodyPr/>
          <a:lstStyle/>
          <a:p>
            <a:fld id="{34164D57-DFD2-6F43-8522-054F3BAFE00A}" type="datetimeFigureOut">
              <a:rPr lang="en-US" smtClean="0"/>
              <a:t>3/19/21</a:t>
            </a:fld>
            <a:endParaRPr lang="en-US"/>
          </a:p>
        </p:txBody>
      </p:sp>
      <p:sp>
        <p:nvSpPr>
          <p:cNvPr id="6" name="Footer Placeholder 5">
            <a:extLst>
              <a:ext uri="{FF2B5EF4-FFF2-40B4-BE49-F238E27FC236}">
                <a16:creationId xmlns:a16="http://schemas.microsoft.com/office/drawing/2014/main" id="{60B35813-5905-6A40-ADB6-2187B45E0C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A909A-2EBC-E84A-99BF-117F07223E1C}"/>
              </a:ext>
            </a:extLst>
          </p:cNvPr>
          <p:cNvSpPr>
            <a:spLocks noGrp="1"/>
          </p:cNvSpPr>
          <p:nvPr>
            <p:ph type="sldNum" sz="quarter" idx="12"/>
          </p:nvPr>
        </p:nvSpPr>
        <p:spPr/>
        <p:txBody>
          <a:bodyPr/>
          <a:lstStyle/>
          <a:p>
            <a:fld id="{A042BE5A-9ADD-404B-98E7-C70990E209F1}" type="slidenum">
              <a:rPr lang="en-US" smtClean="0"/>
              <a:t>‹#›</a:t>
            </a:fld>
            <a:endParaRPr lang="en-US"/>
          </a:p>
        </p:txBody>
      </p:sp>
    </p:spTree>
    <p:extLst>
      <p:ext uri="{BB962C8B-B14F-4D97-AF65-F5344CB8AC3E}">
        <p14:creationId xmlns:p14="http://schemas.microsoft.com/office/powerpoint/2010/main" val="271632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A032D-9E4C-0243-AF70-4F1EBECCD9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523332-3F4B-4C41-B3C5-DB39BB2EE3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8A599F-6004-9D4C-B552-8DDFF6157C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FC97BB-73DE-8A44-8417-073060D9C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7195CA-8225-8A4F-AD9B-05F527B2AD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18105-D306-C14E-9D1E-6C64A4FD4271}"/>
              </a:ext>
            </a:extLst>
          </p:cNvPr>
          <p:cNvSpPr>
            <a:spLocks noGrp="1"/>
          </p:cNvSpPr>
          <p:nvPr>
            <p:ph type="dt" sz="half" idx="10"/>
          </p:nvPr>
        </p:nvSpPr>
        <p:spPr/>
        <p:txBody>
          <a:bodyPr/>
          <a:lstStyle/>
          <a:p>
            <a:fld id="{34164D57-DFD2-6F43-8522-054F3BAFE00A}" type="datetimeFigureOut">
              <a:rPr lang="en-US" smtClean="0"/>
              <a:t>3/19/21</a:t>
            </a:fld>
            <a:endParaRPr lang="en-US"/>
          </a:p>
        </p:txBody>
      </p:sp>
      <p:sp>
        <p:nvSpPr>
          <p:cNvPr id="8" name="Footer Placeholder 7">
            <a:extLst>
              <a:ext uri="{FF2B5EF4-FFF2-40B4-BE49-F238E27FC236}">
                <a16:creationId xmlns:a16="http://schemas.microsoft.com/office/drawing/2014/main" id="{A374AFA8-8FAF-2C4B-8E6F-635D30A479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F3EC3D-F282-9C41-928F-C25A263563CE}"/>
              </a:ext>
            </a:extLst>
          </p:cNvPr>
          <p:cNvSpPr>
            <a:spLocks noGrp="1"/>
          </p:cNvSpPr>
          <p:nvPr>
            <p:ph type="sldNum" sz="quarter" idx="12"/>
          </p:nvPr>
        </p:nvSpPr>
        <p:spPr/>
        <p:txBody>
          <a:bodyPr/>
          <a:lstStyle/>
          <a:p>
            <a:fld id="{A042BE5A-9ADD-404B-98E7-C70990E209F1}" type="slidenum">
              <a:rPr lang="en-US" smtClean="0"/>
              <a:t>‹#›</a:t>
            </a:fld>
            <a:endParaRPr lang="en-US"/>
          </a:p>
        </p:txBody>
      </p:sp>
    </p:spTree>
    <p:extLst>
      <p:ext uri="{BB962C8B-B14F-4D97-AF65-F5344CB8AC3E}">
        <p14:creationId xmlns:p14="http://schemas.microsoft.com/office/powerpoint/2010/main" val="355942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0B99C-09A7-1C40-9535-0BB1A58DAA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00F5E6-6601-F341-A090-D8ECAAA43542}"/>
              </a:ext>
            </a:extLst>
          </p:cNvPr>
          <p:cNvSpPr>
            <a:spLocks noGrp="1"/>
          </p:cNvSpPr>
          <p:nvPr>
            <p:ph type="dt" sz="half" idx="10"/>
          </p:nvPr>
        </p:nvSpPr>
        <p:spPr/>
        <p:txBody>
          <a:bodyPr/>
          <a:lstStyle/>
          <a:p>
            <a:fld id="{34164D57-DFD2-6F43-8522-054F3BAFE00A}" type="datetimeFigureOut">
              <a:rPr lang="en-US" smtClean="0"/>
              <a:t>3/19/21</a:t>
            </a:fld>
            <a:endParaRPr lang="en-US"/>
          </a:p>
        </p:txBody>
      </p:sp>
      <p:sp>
        <p:nvSpPr>
          <p:cNvPr id="4" name="Footer Placeholder 3">
            <a:extLst>
              <a:ext uri="{FF2B5EF4-FFF2-40B4-BE49-F238E27FC236}">
                <a16:creationId xmlns:a16="http://schemas.microsoft.com/office/drawing/2014/main" id="{ED2CF598-672A-0442-8595-B3D6EE0182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EBF16A-579D-E14C-BCC1-AD5BE44C8E3A}"/>
              </a:ext>
            </a:extLst>
          </p:cNvPr>
          <p:cNvSpPr>
            <a:spLocks noGrp="1"/>
          </p:cNvSpPr>
          <p:nvPr>
            <p:ph type="sldNum" sz="quarter" idx="12"/>
          </p:nvPr>
        </p:nvSpPr>
        <p:spPr/>
        <p:txBody>
          <a:bodyPr/>
          <a:lstStyle/>
          <a:p>
            <a:fld id="{A042BE5A-9ADD-404B-98E7-C70990E209F1}" type="slidenum">
              <a:rPr lang="en-US" smtClean="0"/>
              <a:t>‹#›</a:t>
            </a:fld>
            <a:endParaRPr lang="en-US"/>
          </a:p>
        </p:txBody>
      </p:sp>
    </p:spTree>
    <p:extLst>
      <p:ext uri="{BB962C8B-B14F-4D97-AF65-F5344CB8AC3E}">
        <p14:creationId xmlns:p14="http://schemas.microsoft.com/office/powerpoint/2010/main" val="3463369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159645-3E68-1343-A7DD-D76A5C1851D9}"/>
              </a:ext>
            </a:extLst>
          </p:cNvPr>
          <p:cNvSpPr>
            <a:spLocks noGrp="1"/>
          </p:cNvSpPr>
          <p:nvPr>
            <p:ph type="dt" sz="half" idx="10"/>
          </p:nvPr>
        </p:nvSpPr>
        <p:spPr/>
        <p:txBody>
          <a:bodyPr/>
          <a:lstStyle/>
          <a:p>
            <a:fld id="{34164D57-DFD2-6F43-8522-054F3BAFE00A}" type="datetimeFigureOut">
              <a:rPr lang="en-US" smtClean="0"/>
              <a:t>3/19/21</a:t>
            </a:fld>
            <a:endParaRPr lang="en-US"/>
          </a:p>
        </p:txBody>
      </p:sp>
      <p:sp>
        <p:nvSpPr>
          <p:cNvPr id="3" name="Footer Placeholder 2">
            <a:extLst>
              <a:ext uri="{FF2B5EF4-FFF2-40B4-BE49-F238E27FC236}">
                <a16:creationId xmlns:a16="http://schemas.microsoft.com/office/drawing/2014/main" id="{466844C6-294C-BA49-8D05-E4B71B4331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2BD3D5-9BCD-8F4E-8D39-09F7F5E4764F}"/>
              </a:ext>
            </a:extLst>
          </p:cNvPr>
          <p:cNvSpPr>
            <a:spLocks noGrp="1"/>
          </p:cNvSpPr>
          <p:nvPr>
            <p:ph type="sldNum" sz="quarter" idx="12"/>
          </p:nvPr>
        </p:nvSpPr>
        <p:spPr/>
        <p:txBody>
          <a:bodyPr/>
          <a:lstStyle/>
          <a:p>
            <a:fld id="{A042BE5A-9ADD-404B-98E7-C70990E209F1}" type="slidenum">
              <a:rPr lang="en-US" smtClean="0"/>
              <a:t>‹#›</a:t>
            </a:fld>
            <a:endParaRPr lang="en-US"/>
          </a:p>
        </p:txBody>
      </p:sp>
    </p:spTree>
    <p:extLst>
      <p:ext uri="{BB962C8B-B14F-4D97-AF65-F5344CB8AC3E}">
        <p14:creationId xmlns:p14="http://schemas.microsoft.com/office/powerpoint/2010/main" val="2356241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4036-614E-924E-B726-D0468CEEF3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699049-01AA-AD4B-BC91-414BE6ABB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8B84E2-7DF9-534E-A22B-2BD243A64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57B470-2193-BE48-9F02-87DADB04E1B8}"/>
              </a:ext>
            </a:extLst>
          </p:cNvPr>
          <p:cNvSpPr>
            <a:spLocks noGrp="1"/>
          </p:cNvSpPr>
          <p:nvPr>
            <p:ph type="dt" sz="half" idx="10"/>
          </p:nvPr>
        </p:nvSpPr>
        <p:spPr/>
        <p:txBody>
          <a:bodyPr/>
          <a:lstStyle/>
          <a:p>
            <a:fld id="{34164D57-DFD2-6F43-8522-054F3BAFE00A}" type="datetimeFigureOut">
              <a:rPr lang="en-US" smtClean="0"/>
              <a:t>3/19/21</a:t>
            </a:fld>
            <a:endParaRPr lang="en-US"/>
          </a:p>
        </p:txBody>
      </p:sp>
      <p:sp>
        <p:nvSpPr>
          <p:cNvPr id="6" name="Footer Placeholder 5">
            <a:extLst>
              <a:ext uri="{FF2B5EF4-FFF2-40B4-BE49-F238E27FC236}">
                <a16:creationId xmlns:a16="http://schemas.microsoft.com/office/drawing/2014/main" id="{3F3DEF95-596D-0041-BEB1-20905A7B4D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9F99D-0327-BE44-B12B-D75EB1C06DE1}"/>
              </a:ext>
            </a:extLst>
          </p:cNvPr>
          <p:cNvSpPr>
            <a:spLocks noGrp="1"/>
          </p:cNvSpPr>
          <p:nvPr>
            <p:ph type="sldNum" sz="quarter" idx="12"/>
          </p:nvPr>
        </p:nvSpPr>
        <p:spPr/>
        <p:txBody>
          <a:bodyPr/>
          <a:lstStyle/>
          <a:p>
            <a:fld id="{A042BE5A-9ADD-404B-98E7-C70990E209F1}" type="slidenum">
              <a:rPr lang="en-US" smtClean="0"/>
              <a:t>‹#›</a:t>
            </a:fld>
            <a:endParaRPr lang="en-US"/>
          </a:p>
        </p:txBody>
      </p:sp>
    </p:spTree>
    <p:extLst>
      <p:ext uri="{BB962C8B-B14F-4D97-AF65-F5344CB8AC3E}">
        <p14:creationId xmlns:p14="http://schemas.microsoft.com/office/powerpoint/2010/main" val="106333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B75CA-6615-664F-9774-A79096A0B6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988A2C-5147-8B45-AC31-39A6BF017F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263E8D-58DA-DE49-93A3-435529B1D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57049C-B0D4-DF49-AAA6-218755A6290E}"/>
              </a:ext>
            </a:extLst>
          </p:cNvPr>
          <p:cNvSpPr>
            <a:spLocks noGrp="1"/>
          </p:cNvSpPr>
          <p:nvPr>
            <p:ph type="dt" sz="half" idx="10"/>
          </p:nvPr>
        </p:nvSpPr>
        <p:spPr/>
        <p:txBody>
          <a:bodyPr/>
          <a:lstStyle/>
          <a:p>
            <a:fld id="{34164D57-DFD2-6F43-8522-054F3BAFE00A}" type="datetimeFigureOut">
              <a:rPr lang="en-US" smtClean="0"/>
              <a:t>3/19/21</a:t>
            </a:fld>
            <a:endParaRPr lang="en-US"/>
          </a:p>
        </p:txBody>
      </p:sp>
      <p:sp>
        <p:nvSpPr>
          <p:cNvPr id="6" name="Footer Placeholder 5">
            <a:extLst>
              <a:ext uri="{FF2B5EF4-FFF2-40B4-BE49-F238E27FC236}">
                <a16:creationId xmlns:a16="http://schemas.microsoft.com/office/drawing/2014/main" id="{A42E01B1-F5EF-A449-8FEA-B3FFBDAFC5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ECBAD6-43E0-0B4E-A12C-5248B8917ADB}"/>
              </a:ext>
            </a:extLst>
          </p:cNvPr>
          <p:cNvSpPr>
            <a:spLocks noGrp="1"/>
          </p:cNvSpPr>
          <p:nvPr>
            <p:ph type="sldNum" sz="quarter" idx="12"/>
          </p:nvPr>
        </p:nvSpPr>
        <p:spPr/>
        <p:txBody>
          <a:bodyPr/>
          <a:lstStyle/>
          <a:p>
            <a:fld id="{A042BE5A-9ADD-404B-98E7-C70990E209F1}" type="slidenum">
              <a:rPr lang="en-US" smtClean="0"/>
              <a:t>‹#›</a:t>
            </a:fld>
            <a:endParaRPr lang="en-US"/>
          </a:p>
        </p:txBody>
      </p:sp>
    </p:spTree>
    <p:extLst>
      <p:ext uri="{BB962C8B-B14F-4D97-AF65-F5344CB8AC3E}">
        <p14:creationId xmlns:p14="http://schemas.microsoft.com/office/powerpoint/2010/main" val="262888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8F4A8C-7ECF-4F4B-B48A-80070B58DF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6B964C-856D-E448-9D15-6F1792573F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3BF3E-B4DC-F34B-98FA-C3C696AD56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64D57-DFD2-6F43-8522-054F3BAFE00A}" type="datetimeFigureOut">
              <a:rPr lang="en-US" smtClean="0"/>
              <a:t>3/19/21</a:t>
            </a:fld>
            <a:endParaRPr lang="en-US"/>
          </a:p>
        </p:txBody>
      </p:sp>
      <p:sp>
        <p:nvSpPr>
          <p:cNvPr id="5" name="Footer Placeholder 4">
            <a:extLst>
              <a:ext uri="{FF2B5EF4-FFF2-40B4-BE49-F238E27FC236}">
                <a16:creationId xmlns:a16="http://schemas.microsoft.com/office/drawing/2014/main" id="{7C057397-05BD-204B-9058-5049CF3661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998ED7-C466-1F4C-A11C-855EF46B56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2BE5A-9ADD-404B-98E7-C70990E209F1}" type="slidenum">
              <a:rPr lang="en-US" smtClean="0"/>
              <a:t>‹#›</a:t>
            </a:fld>
            <a:endParaRPr lang="en-US"/>
          </a:p>
        </p:txBody>
      </p:sp>
    </p:spTree>
    <p:extLst>
      <p:ext uri="{BB962C8B-B14F-4D97-AF65-F5344CB8AC3E}">
        <p14:creationId xmlns:p14="http://schemas.microsoft.com/office/powerpoint/2010/main" val="20433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www.knoxschools.org/Page/23917" TargetMode="External"/><Relationship Id="rId2" Type="http://schemas.openxmlformats.org/officeDocument/2006/relationships/hyperlink" Target="https://www.knoxschools.org/Page/23772"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9.m4a"/><Relationship Id="rId7"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audio" Target="../media/media10.m4a"/><Relationship Id="rId5" Type="http://schemas.microsoft.com/office/2007/relationships/media" Target="../media/media10.m4a"/><Relationship Id="rId4" Type="http://schemas.openxmlformats.org/officeDocument/2006/relationships/audio" Target="../media/media9.m4a"/><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3BFAD-37E1-214F-AA5F-376D86E3EAEA}"/>
              </a:ext>
            </a:extLst>
          </p:cNvPr>
          <p:cNvSpPr>
            <a:spLocks noGrp="1"/>
          </p:cNvSpPr>
          <p:nvPr>
            <p:ph type="ctrTitle"/>
          </p:nvPr>
        </p:nvSpPr>
        <p:spPr/>
        <p:txBody>
          <a:bodyPr/>
          <a:lstStyle/>
          <a:p>
            <a:r>
              <a:rPr lang="en-US" dirty="0"/>
              <a:t>2020-2021 Registration Training</a:t>
            </a:r>
          </a:p>
        </p:txBody>
      </p:sp>
      <p:sp>
        <p:nvSpPr>
          <p:cNvPr id="3" name="Subtitle 2">
            <a:extLst>
              <a:ext uri="{FF2B5EF4-FFF2-40B4-BE49-F238E27FC236}">
                <a16:creationId xmlns:a16="http://schemas.microsoft.com/office/drawing/2014/main" id="{10CFDC6D-FCFA-0346-961E-BC41CBB7BE75}"/>
              </a:ext>
            </a:extLst>
          </p:cNvPr>
          <p:cNvSpPr>
            <a:spLocks noGrp="1"/>
          </p:cNvSpPr>
          <p:nvPr>
            <p:ph type="subTitle" idx="1"/>
          </p:nvPr>
        </p:nvSpPr>
        <p:spPr>
          <a:xfrm>
            <a:off x="1541670" y="3602038"/>
            <a:ext cx="9144000" cy="1655762"/>
          </a:xfrm>
        </p:spPr>
        <p:txBody>
          <a:bodyPr>
            <a:normAutofit lnSpcReduction="10000"/>
          </a:bodyPr>
          <a:lstStyle/>
          <a:p>
            <a:r>
              <a:rPr lang="en-US" dirty="0"/>
              <a:t>Deciphering the HLS </a:t>
            </a:r>
          </a:p>
          <a:p>
            <a:r>
              <a:rPr lang="en-US" dirty="0"/>
              <a:t>And</a:t>
            </a:r>
          </a:p>
          <a:p>
            <a:r>
              <a:rPr lang="en-US" dirty="0"/>
              <a:t>Required Registration Fields for Els</a:t>
            </a:r>
          </a:p>
          <a:p>
            <a:r>
              <a:rPr lang="en-US" dirty="0"/>
              <a:t>(Focusing on the Demographics and ESL Tabs) </a:t>
            </a:r>
          </a:p>
          <a:p>
            <a:endParaRPr lang="en-US" dirty="0"/>
          </a:p>
          <a:p>
            <a:endParaRPr lang="en-US" dirty="0"/>
          </a:p>
          <a:p>
            <a:endParaRPr lang="en-US" dirty="0"/>
          </a:p>
          <a:p>
            <a:endParaRPr lang="en-US" dirty="0"/>
          </a:p>
          <a:p>
            <a:endParaRPr lang="en-US" dirty="0"/>
          </a:p>
          <a:p>
            <a:endParaRPr lang="en-US" dirty="0"/>
          </a:p>
        </p:txBody>
      </p:sp>
      <p:pic>
        <p:nvPicPr>
          <p:cNvPr id="4" name="Recorded Sound">
            <a:hlinkClick r:id="" action="ppaction://media"/>
            <a:extLst>
              <a:ext uri="{FF2B5EF4-FFF2-40B4-BE49-F238E27FC236}">
                <a16:creationId xmlns:a16="http://schemas.microsoft.com/office/drawing/2014/main" id="{4C8B1A34-6EAF-1644-B493-3CFC70F9E12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83200" y="5349875"/>
            <a:ext cx="812800" cy="812800"/>
          </a:xfrm>
          <a:prstGeom prst="rect">
            <a:avLst/>
          </a:prstGeom>
        </p:spPr>
      </p:pic>
    </p:spTree>
    <p:extLst>
      <p:ext uri="{BB962C8B-B14F-4D97-AF65-F5344CB8AC3E}">
        <p14:creationId xmlns:p14="http://schemas.microsoft.com/office/powerpoint/2010/main" val="117118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36AF-94ED-F64F-B574-4CF07B6332E3}"/>
              </a:ext>
            </a:extLst>
          </p:cNvPr>
          <p:cNvSpPr>
            <a:spLocks noGrp="1"/>
          </p:cNvSpPr>
          <p:nvPr>
            <p:ph type="title"/>
          </p:nvPr>
        </p:nvSpPr>
        <p:spPr/>
        <p:txBody>
          <a:bodyPr/>
          <a:lstStyle/>
          <a:p>
            <a:r>
              <a:rPr lang="en-US" dirty="0"/>
              <a:t>HLS – Languages explained (Questions 2 and 3)</a:t>
            </a:r>
          </a:p>
        </p:txBody>
      </p:sp>
      <p:sp>
        <p:nvSpPr>
          <p:cNvPr id="3" name="Content Placeholder 2">
            <a:extLst>
              <a:ext uri="{FF2B5EF4-FFF2-40B4-BE49-F238E27FC236}">
                <a16:creationId xmlns:a16="http://schemas.microsoft.com/office/drawing/2014/main" id="{D3357A30-6840-E84B-87B4-0C998A1270E6}"/>
              </a:ext>
            </a:extLst>
          </p:cNvPr>
          <p:cNvSpPr>
            <a:spLocks noGrp="1"/>
          </p:cNvSpPr>
          <p:nvPr>
            <p:ph idx="1"/>
          </p:nvPr>
        </p:nvSpPr>
        <p:spPr/>
        <p:txBody>
          <a:bodyPr/>
          <a:lstStyle/>
          <a:p>
            <a:r>
              <a:rPr lang="en-US" dirty="0"/>
              <a:t>Question 2 – though Question 2 in neutral in regards to the State and District, it is important in determining what language other than English plays a part in influencing the student’s language acquisition</a:t>
            </a:r>
          </a:p>
          <a:p>
            <a:r>
              <a:rPr lang="en-US" dirty="0"/>
              <a:t>Question 3 – Along with influencing the student’s language acquisition, the Home Language determines in which language the family will receive communications from both School and District level. This has been a point of confusion, so the supplemental question of “What is your preferred language for receiving emails and communication from KCS?” has been added to the HLS</a:t>
            </a:r>
          </a:p>
          <a:p>
            <a:endParaRPr lang="en-US" dirty="0"/>
          </a:p>
        </p:txBody>
      </p:sp>
    </p:spTree>
    <p:extLst>
      <p:ext uri="{BB962C8B-B14F-4D97-AF65-F5344CB8AC3E}">
        <p14:creationId xmlns:p14="http://schemas.microsoft.com/office/powerpoint/2010/main" val="177050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BBC1-4D93-7A48-9EAD-CE993E3F0DDE}"/>
              </a:ext>
            </a:extLst>
          </p:cNvPr>
          <p:cNvSpPr>
            <a:spLocks noGrp="1"/>
          </p:cNvSpPr>
          <p:nvPr>
            <p:ph type="title"/>
          </p:nvPr>
        </p:nvSpPr>
        <p:spPr/>
        <p:txBody>
          <a:bodyPr/>
          <a:lstStyle/>
          <a:p>
            <a:r>
              <a:rPr lang="en-US" dirty="0"/>
              <a:t>HLS and ASPEN – Filling in the Blanks</a:t>
            </a:r>
          </a:p>
        </p:txBody>
      </p:sp>
      <p:pic>
        <p:nvPicPr>
          <p:cNvPr id="5" name="Content Placeholder 4">
            <a:extLst>
              <a:ext uri="{FF2B5EF4-FFF2-40B4-BE49-F238E27FC236}">
                <a16:creationId xmlns:a16="http://schemas.microsoft.com/office/drawing/2014/main" id="{D2265C1B-F462-CB47-912C-2DBF5DCAF2F0}"/>
              </a:ext>
            </a:extLst>
          </p:cNvPr>
          <p:cNvPicPr>
            <a:picLocks noGrp="1" noChangeAspect="1"/>
          </p:cNvPicPr>
          <p:nvPr>
            <p:ph idx="1"/>
          </p:nvPr>
        </p:nvPicPr>
        <p:blipFill>
          <a:blip r:embed="rId4"/>
          <a:stretch>
            <a:fillRect/>
          </a:stretch>
        </p:blipFill>
        <p:spPr>
          <a:xfrm>
            <a:off x="427997" y="1690688"/>
            <a:ext cx="11061638" cy="4664892"/>
          </a:xfrm>
        </p:spPr>
      </p:pic>
      <p:sp>
        <p:nvSpPr>
          <p:cNvPr id="6" name="Left Brace 5">
            <a:extLst>
              <a:ext uri="{FF2B5EF4-FFF2-40B4-BE49-F238E27FC236}">
                <a16:creationId xmlns:a16="http://schemas.microsoft.com/office/drawing/2014/main" id="{71D2F0E4-30BA-FA4C-8CC3-80865AF02E68}"/>
              </a:ext>
            </a:extLst>
          </p:cNvPr>
          <p:cNvSpPr/>
          <p:nvPr/>
        </p:nvSpPr>
        <p:spPr>
          <a:xfrm>
            <a:off x="4359965" y="4704521"/>
            <a:ext cx="291549" cy="1987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4D85DE43-8FD1-AE45-81B0-BCDDA5A37685}"/>
              </a:ext>
            </a:extLst>
          </p:cNvPr>
          <p:cNvSpPr txBox="1"/>
          <p:nvPr/>
        </p:nvSpPr>
        <p:spPr>
          <a:xfrm>
            <a:off x="2835965" y="4214191"/>
            <a:ext cx="1815549" cy="2585323"/>
          </a:xfrm>
          <a:prstGeom prst="rect">
            <a:avLst/>
          </a:prstGeom>
          <a:noFill/>
        </p:spPr>
        <p:txBody>
          <a:bodyPr wrap="square" rtlCol="0">
            <a:spAutoFit/>
          </a:bodyPr>
          <a:lstStyle/>
          <a:p>
            <a:r>
              <a:rPr lang="en-US" dirty="0"/>
              <a:t>Birth County, not language, determines if a student is marked as Immigrant (exceptions will be provided)</a:t>
            </a:r>
          </a:p>
          <a:p>
            <a:endParaRPr lang="en-US" dirty="0"/>
          </a:p>
        </p:txBody>
      </p:sp>
      <p:sp>
        <p:nvSpPr>
          <p:cNvPr id="8" name="Left Brace 7">
            <a:extLst>
              <a:ext uri="{FF2B5EF4-FFF2-40B4-BE49-F238E27FC236}">
                <a16:creationId xmlns:a16="http://schemas.microsoft.com/office/drawing/2014/main" id="{EEAE0C35-10F8-D34E-B402-F26547EFE231}"/>
              </a:ext>
            </a:extLst>
          </p:cNvPr>
          <p:cNvSpPr/>
          <p:nvPr/>
        </p:nvSpPr>
        <p:spPr>
          <a:xfrm>
            <a:off x="8335617" y="4439478"/>
            <a:ext cx="410818" cy="5963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FA5441F7-CAEC-7342-AFFB-529C6398E85D}"/>
              </a:ext>
            </a:extLst>
          </p:cNvPr>
          <p:cNvSpPr txBox="1"/>
          <p:nvPr/>
        </p:nvSpPr>
        <p:spPr>
          <a:xfrm>
            <a:off x="7059482" y="4532243"/>
            <a:ext cx="1276135" cy="923330"/>
          </a:xfrm>
          <a:prstGeom prst="rect">
            <a:avLst/>
          </a:prstGeom>
          <a:noFill/>
        </p:spPr>
        <p:txBody>
          <a:bodyPr wrap="square" rtlCol="0">
            <a:spAutoFit/>
          </a:bodyPr>
          <a:lstStyle/>
          <a:p>
            <a:r>
              <a:rPr lang="en-US" dirty="0"/>
              <a:t>Languages explained previously</a:t>
            </a:r>
          </a:p>
        </p:txBody>
      </p:sp>
      <p:sp>
        <p:nvSpPr>
          <p:cNvPr id="10" name="Bent Arrow 9">
            <a:extLst>
              <a:ext uri="{FF2B5EF4-FFF2-40B4-BE49-F238E27FC236}">
                <a16:creationId xmlns:a16="http://schemas.microsoft.com/office/drawing/2014/main" id="{24412599-5B9C-ED42-BDE8-64880EF775FC}"/>
              </a:ext>
            </a:extLst>
          </p:cNvPr>
          <p:cNvSpPr/>
          <p:nvPr/>
        </p:nvSpPr>
        <p:spPr>
          <a:xfrm>
            <a:off x="8083826" y="5314122"/>
            <a:ext cx="662609" cy="37106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3E3A2763-C8B8-B840-B704-CBA5CA33F02F}"/>
              </a:ext>
            </a:extLst>
          </p:cNvPr>
          <p:cNvSpPr txBox="1"/>
          <p:nvPr/>
        </p:nvSpPr>
        <p:spPr>
          <a:xfrm>
            <a:off x="7059482" y="5777948"/>
            <a:ext cx="1686953" cy="1200329"/>
          </a:xfrm>
          <a:prstGeom prst="rect">
            <a:avLst/>
          </a:prstGeom>
          <a:noFill/>
        </p:spPr>
        <p:txBody>
          <a:bodyPr wrap="square" rtlCol="0">
            <a:spAutoFit/>
          </a:bodyPr>
          <a:lstStyle/>
          <a:p>
            <a:r>
              <a:rPr lang="en-US" dirty="0"/>
              <a:t>As previously explained, this cannot be left blank</a:t>
            </a:r>
          </a:p>
        </p:txBody>
      </p:sp>
      <p:pic>
        <p:nvPicPr>
          <p:cNvPr id="13" name="Recorded Sound">
            <a:hlinkClick r:id="" action="ppaction://media"/>
            <a:extLst>
              <a:ext uri="{FF2B5EF4-FFF2-40B4-BE49-F238E27FC236}">
                <a16:creationId xmlns:a16="http://schemas.microsoft.com/office/drawing/2014/main" id="{DB67B95D-BB7A-8C4E-92C6-B20786B6B5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64035" y="0"/>
            <a:ext cx="812800" cy="812800"/>
          </a:xfrm>
          <a:prstGeom prst="rect">
            <a:avLst/>
          </a:prstGeom>
        </p:spPr>
      </p:pic>
    </p:spTree>
    <p:extLst>
      <p:ext uri="{BB962C8B-B14F-4D97-AF65-F5344CB8AC3E}">
        <p14:creationId xmlns:p14="http://schemas.microsoft.com/office/powerpoint/2010/main" val="208885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42"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E240-7EC2-B24D-96AC-4DC34B474429}"/>
              </a:ext>
            </a:extLst>
          </p:cNvPr>
          <p:cNvSpPr>
            <a:spLocks noGrp="1"/>
          </p:cNvSpPr>
          <p:nvPr>
            <p:ph type="title"/>
          </p:nvPr>
        </p:nvSpPr>
        <p:spPr/>
        <p:txBody>
          <a:bodyPr/>
          <a:lstStyle/>
          <a:p>
            <a:r>
              <a:rPr lang="en-US" dirty="0"/>
              <a:t>ESL Tab – Filling in the Blanks continued</a:t>
            </a:r>
          </a:p>
        </p:txBody>
      </p:sp>
      <p:pic>
        <p:nvPicPr>
          <p:cNvPr id="5" name="Content Placeholder 4">
            <a:extLst>
              <a:ext uri="{FF2B5EF4-FFF2-40B4-BE49-F238E27FC236}">
                <a16:creationId xmlns:a16="http://schemas.microsoft.com/office/drawing/2014/main" id="{7AEEC235-753D-4742-80D9-CAF2094F30C7}"/>
              </a:ext>
            </a:extLst>
          </p:cNvPr>
          <p:cNvPicPr>
            <a:picLocks noGrp="1" noChangeAspect="1"/>
          </p:cNvPicPr>
          <p:nvPr>
            <p:ph idx="1"/>
          </p:nvPr>
        </p:nvPicPr>
        <p:blipFill>
          <a:blip r:embed="rId4"/>
          <a:stretch>
            <a:fillRect/>
          </a:stretch>
        </p:blipFill>
        <p:spPr>
          <a:xfrm>
            <a:off x="954118" y="2355711"/>
            <a:ext cx="9117571" cy="4351338"/>
          </a:xfrm>
        </p:spPr>
      </p:pic>
      <p:sp>
        <p:nvSpPr>
          <p:cNvPr id="6" name="Left Arrow 5">
            <a:extLst>
              <a:ext uri="{FF2B5EF4-FFF2-40B4-BE49-F238E27FC236}">
                <a16:creationId xmlns:a16="http://schemas.microsoft.com/office/drawing/2014/main" id="{012136D1-1395-C846-8B14-C32E1AE7251F}"/>
              </a:ext>
            </a:extLst>
          </p:cNvPr>
          <p:cNvSpPr/>
          <p:nvPr/>
        </p:nvSpPr>
        <p:spPr>
          <a:xfrm>
            <a:off x="5261112" y="5314122"/>
            <a:ext cx="978408" cy="1457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9044ED5-D7B2-B544-9AFF-A1B249332DE3}"/>
              </a:ext>
            </a:extLst>
          </p:cNvPr>
          <p:cNvSpPr txBox="1"/>
          <p:nvPr/>
        </p:nvSpPr>
        <p:spPr>
          <a:xfrm>
            <a:off x="6467059" y="5202342"/>
            <a:ext cx="2703445" cy="369332"/>
          </a:xfrm>
          <a:prstGeom prst="rect">
            <a:avLst/>
          </a:prstGeom>
          <a:noFill/>
        </p:spPr>
        <p:txBody>
          <a:bodyPr wrap="square" rtlCol="0">
            <a:spAutoFit/>
          </a:bodyPr>
          <a:lstStyle/>
          <a:p>
            <a:r>
              <a:rPr lang="en-US" dirty="0"/>
              <a:t>Date enrolled in District</a:t>
            </a:r>
          </a:p>
        </p:txBody>
      </p:sp>
      <p:sp>
        <p:nvSpPr>
          <p:cNvPr id="9" name="Left Arrow 8">
            <a:extLst>
              <a:ext uri="{FF2B5EF4-FFF2-40B4-BE49-F238E27FC236}">
                <a16:creationId xmlns:a16="http://schemas.microsoft.com/office/drawing/2014/main" id="{28754659-CCF4-CD4F-8CCC-02C5228C5E24}"/>
              </a:ext>
            </a:extLst>
          </p:cNvPr>
          <p:cNvSpPr/>
          <p:nvPr/>
        </p:nvSpPr>
        <p:spPr>
          <a:xfrm>
            <a:off x="5261112" y="5724939"/>
            <a:ext cx="97840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BA1BE3F-9C88-284C-BA64-51090BE8B82D}"/>
              </a:ext>
            </a:extLst>
          </p:cNvPr>
          <p:cNvSpPr txBox="1"/>
          <p:nvPr/>
        </p:nvSpPr>
        <p:spPr>
          <a:xfrm>
            <a:off x="6467058" y="5585363"/>
            <a:ext cx="5552663" cy="369332"/>
          </a:xfrm>
          <a:prstGeom prst="rect">
            <a:avLst/>
          </a:prstGeom>
          <a:noFill/>
        </p:spPr>
        <p:txBody>
          <a:bodyPr wrap="square" rtlCol="0">
            <a:spAutoFit/>
          </a:bodyPr>
          <a:lstStyle/>
          <a:p>
            <a:r>
              <a:rPr lang="en-US" dirty="0"/>
              <a:t>Date first entered the United States (required) (from HLS)</a:t>
            </a:r>
          </a:p>
        </p:txBody>
      </p:sp>
      <p:sp>
        <p:nvSpPr>
          <p:cNvPr id="11" name="Bent Arrow 10">
            <a:extLst>
              <a:ext uri="{FF2B5EF4-FFF2-40B4-BE49-F238E27FC236}">
                <a16:creationId xmlns:a16="http://schemas.microsoft.com/office/drawing/2014/main" id="{E1E2124B-6B03-2D4C-996B-FA9D7CB53430}"/>
              </a:ext>
            </a:extLst>
          </p:cNvPr>
          <p:cNvSpPr/>
          <p:nvPr/>
        </p:nvSpPr>
        <p:spPr>
          <a:xfrm flipH="1">
            <a:off x="5234607" y="6055012"/>
            <a:ext cx="556591" cy="13981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AB083A3E-10C8-2B43-B268-E8996BC82887}"/>
              </a:ext>
            </a:extLst>
          </p:cNvPr>
          <p:cNvSpPr txBox="1"/>
          <p:nvPr/>
        </p:nvSpPr>
        <p:spPr>
          <a:xfrm>
            <a:off x="5512902" y="6294783"/>
            <a:ext cx="6506819" cy="646331"/>
          </a:xfrm>
          <a:prstGeom prst="rect">
            <a:avLst/>
          </a:prstGeom>
          <a:noFill/>
        </p:spPr>
        <p:txBody>
          <a:bodyPr wrap="square" rtlCol="0">
            <a:spAutoFit/>
          </a:bodyPr>
          <a:lstStyle/>
          <a:p>
            <a:r>
              <a:rPr lang="en-US" dirty="0"/>
              <a:t>Required as previously mentioned… should roll from Demographics page. This will cause a Fatal Extract Error if missing</a:t>
            </a:r>
          </a:p>
        </p:txBody>
      </p:sp>
      <p:pic>
        <p:nvPicPr>
          <p:cNvPr id="14" name="Recorded Sound">
            <a:hlinkClick r:id="" action="ppaction://media"/>
            <a:extLst>
              <a:ext uri="{FF2B5EF4-FFF2-40B4-BE49-F238E27FC236}">
                <a16:creationId xmlns:a16="http://schemas.microsoft.com/office/drawing/2014/main" id="{AEEB1145-0AE2-F84E-B25F-7015376654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55469" y="471143"/>
            <a:ext cx="812800" cy="812800"/>
          </a:xfrm>
          <a:prstGeom prst="rect">
            <a:avLst/>
          </a:prstGeom>
        </p:spPr>
      </p:pic>
    </p:spTree>
    <p:extLst>
      <p:ext uri="{BB962C8B-B14F-4D97-AF65-F5344CB8AC3E}">
        <p14:creationId xmlns:p14="http://schemas.microsoft.com/office/powerpoint/2010/main" val="29511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72"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0A74-C873-9048-A4C4-1669DB1DD342}"/>
              </a:ext>
            </a:extLst>
          </p:cNvPr>
          <p:cNvSpPr>
            <a:spLocks noGrp="1"/>
          </p:cNvSpPr>
          <p:nvPr>
            <p:ph type="title"/>
          </p:nvPr>
        </p:nvSpPr>
        <p:spPr/>
        <p:txBody>
          <a:bodyPr/>
          <a:lstStyle/>
          <a:p>
            <a:r>
              <a:rPr lang="en-US" dirty="0"/>
              <a:t>Filling in the Blanks – Birth Country Determines Immigrant status, not Language</a:t>
            </a:r>
          </a:p>
        </p:txBody>
      </p:sp>
      <p:sp>
        <p:nvSpPr>
          <p:cNvPr id="3" name="Content Placeholder 2">
            <a:extLst>
              <a:ext uri="{FF2B5EF4-FFF2-40B4-BE49-F238E27FC236}">
                <a16:creationId xmlns:a16="http://schemas.microsoft.com/office/drawing/2014/main" id="{0CEF66EA-73BE-EF4C-8612-5B304E443998}"/>
              </a:ext>
            </a:extLst>
          </p:cNvPr>
          <p:cNvSpPr>
            <a:spLocks noGrp="1"/>
          </p:cNvSpPr>
          <p:nvPr>
            <p:ph idx="1"/>
          </p:nvPr>
        </p:nvSpPr>
        <p:spPr>
          <a:xfrm>
            <a:off x="838200" y="1825624"/>
            <a:ext cx="10515600" cy="5032375"/>
          </a:xfrm>
        </p:spPr>
        <p:txBody>
          <a:bodyPr>
            <a:normAutofit lnSpcReduction="10000"/>
          </a:bodyPr>
          <a:lstStyle/>
          <a:p>
            <a:r>
              <a:rPr lang="en-US" dirty="0"/>
              <a:t>The Birth Country, not the language spoken, determines if a student is to marked as an immigrant. For example, a student coming from Australia who speaks English, would be marked as an immigrant, but would not be screened for ELL services… the exceptions would be US Citizens born on a Military Base or abroad while travelling, or any student coming from a U.S. Territory such as Guam or Puerto Rico… these students </a:t>
            </a:r>
            <a:r>
              <a:rPr lang="en-US" u="sng" dirty="0"/>
              <a:t>would not</a:t>
            </a:r>
            <a:r>
              <a:rPr lang="en-US" dirty="0"/>
              <a:t> be marked as immigrant ***Exchange students are not marked as immigrant and do not get screened for ELL services (please note these students in membership when enrolling or reach out to me, Jason Cantrell, so I can flag accordingly***</a:t>
            </a:r>
          </a:p>
          <a:p>
            <a:r>
              <a:rPr lang="en-US" dirty="0"/>
              <a:t>If a student qualifies as an Immigrant student, please mark accordingly (status box found directly under “Birth Country”)</a:t>
            </a:r>
          </a:p>
          <a:p>
            <a:pPr marL="0" indent="0">
              <a:buNone/>
            </a:pPr>
            <a:endParaRPr lang="en-US" dirty="0"/>
          </a:p>
          <a:p>
            <a:endParaRPr lang="en-US" dirty="0"/>
          </a:p>
        </p:txBody>
      </p:sp>
      <p:pic>
        <p:nvPicPr>
          <p:cNvPr id="4" name="Recorded Sound">
            <a:hlinkClick r:id="" action="ppaction://media"/>
            <a:extLst>
              <a:ext uri="{FF2B5EF4-FFF2-40B4-BE49-F238E27FC236}">
                <a16:creationId xmlns:a16="http://schemas.microsoft.com/office/drawing/2014/main" id="{5C9FF221-7F53-544F-9070-99AED03A00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94122" y="-41275"/>
            <a:ext cx="812800" cy="812800"/>
          </a:xfrm>
          <a:prstGeom prst="rect">
            <a:avLst/>
          </a:prstGeom>
        </p:spPr>
      </p:pic>
    </p:spTree>
    <p:extLst>
      <p:ext uri="{BB962C8B-B14F-4D97-AF65-F5344CB8AC3E}">
        <p14:creationId xmlns:p14="http://schemas.microsoft.com/office/powerpoint/2010/main" val="408220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9392-1B9D-BC43-8EC6-C5B264FB7D25}"/>
              </a:ext>
            </a:extLst>
          </p:cNvPr>
          <p:cNvSpPr>
            <a:spLocks noGrp="1"/>
          </p:cNvSpPr>
          <p:nvPr>
            <p:ph type="title"/>
          </p:nvPr>
        </p:nvSpPr>
        <p:spPr/>
        <p:txBody>
          <a:bodyPr/>
          <a:lstStyle/>
          <a:p>
            <a:r>
              <a:rPr lang="en-US" dirty="0"/>
              <a:t>Filling in the Blanks – The Languages: A synopsis</a:t>
            </a:r>
          </a:p>
        </p:txBody>
      </p:sp>
      <p:sp>
        <p:nvSpPr>
          <p:cNvPr id="3" name="Content Placeholder 2">
            <a:extLst>
              <a:ext uri="{FF2B5EF4-FFF2-40B4-BE49-F238E27FC236}">
                <a16:creationId xmlns:a16="http://schemas.microsoft.com/office/drawing/2014/main" id="{F099825A-24A1-C443-B810-5CAC55F5603A}"/>
              </a:ext>
            </a:extLst>
          </p:cNvPr>
          <p:cNvSpPr>
            <a:spLocks noGrp="1"/>
          </p:cNvSpPr>
          <p:nvPr>
            <p:ph idx="1"/>
          </p:nvPr>
        </p:nvSpPr>
        <p:spPr>
          <a:xfrm>
            <a:off x="838200" y="1825624"/>
            <a:ext cx="10515600" cy="5032375"/>
          </a:xfrm>
        </p:spPr>
        <p:txBody>
          <a:bodyPr/>
          <a:lstStyle/>
          <a:p>
            <a:r>
              <a:rPr lang="en-US" dirty="0"/>
              <a:t>Native Language: For an EL student, the Native Language can never be English in ASPEN, even if English is the Language provided. The State monitors this language in conjunction with the ESL code assigned in ASPEN. It is perfectly acceptable for English to be provided on the HLS, but this will be changed in ASPEN to reflect</a:t>
            </a:r>
            <a:r>
              <a:rPr lang="en-US" i="1" dirty="0"/>
              <a:t> </a:t>
            </a:r>
            <a:r>
              <a:rPr lang="en-US" dirty="0"/>
              <a:t>the foreign language provided in any of the other language questions on the form (please do not make any changes the ESL Department makes in this regard) </a:t>
            </a:r>
          </a:p>
          <a:p>
            <a:r>
              <a:rPr lang="en-US" dirty="0"/>
              <a:t>Language Spoken outside of school: assists in determining what language other than English plays a part in influencing the student’s language acquisition</a:t>
            </a:r>
          </a:p>
          <a:p>
            <a:r>
              <a:rPr lang="en-US" dirty="0"/>
              <a:t>Home Language: is the language in which family will receive KCS communications</a:t>
            </a:r>
          </a:p>
          <a:p>
            <a:endParaRPr lang="en-US" dirty="0"/>
          </a:p>
          <a:p>
            <a:pPr marL="0" indent="0">
              <a:buNone/>
            </a:pPr>
            <a:endParaRPr lang="en-US" dirty="0"/>
          </a:p>
        </p:txBody>
      </p:sp>
      <p:pic>
        <p:nvPicPr>
          <p:cNvPr id="4" name="Recorded Sound">
            <a:hlinkClick r:id="" action="ppaction://media"/>
            <a:extLst>
              <a:ext uri="{FF2B5EF4-FFF2-40B4-BE49-F238E27FC236}">
                <a16:creationId xmlns:a16="http://schemas.microsoft.com/office/drawing/2014/main" id="{3FD83FFD-A4E6-844A-9FCA-0B9C4B3BB93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61600" y="365125"/>
            <a:ext cx="812800" cy="812800"/>
          </a:xfrm>
          <a:prstGeom prst="rect">
            <a:avLst/>
          </a:prstGeom>
        </p:spPr>
      </p:pic>
    </p:spTree>
    <p:extLst>
      <p:ext uri="{BB962C8B-B14F-4D97-AF65-F5344CB8AC3E}">
        <p14:creationId xmlns:p14="http://schemas.microsoft.com/office/powerpoint/2010/main" val="18737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501CA-9E9D-8545-A683-FCC2CAEDD776}"/>
              </a:ext>
            </a:extLst>
          </p:cNvPr>
          <p:cNvSpPr>
            <a:spLocks noGrp="1"/>
          </p:cNvSpPr>
          <p:nvPr>
            <p:ph type="title"/>
          </p:nvPr>
        </p:nvSpPr>
        <p:spPr/>
        <p:txBody>
          <a:bodyPr/>
          <a:lstStyle/>
          <a:p>
            <a:r>
              <a:rPr lang="en-US" dirty="0"/>
              <a:t>Filling in the Blanks – Dates</a:t>
            </a:r>
            <a:br>
              <a:rPr lang="en-US" dirty="0"/>
            </a:br>
            <a:r>
              <a:rPr lang="en-US" dirty="0"/>
              <a:t>(”</a:t>
            </a:r>
            <a:r>
              <a:rPr lang="en-US" i="1" dirty="0"/>
              <a:t>The End”… </a:t>
            </a:r>
            <a:r>
              <a:rPr lang="en-US" dirty="0"/>
              <a:t>Almost)</a:t>
            </a:r>
          </a:p>
        </p:txBody>
      </p:sp>
      <p:sp>
        <p:nvSpPr>
          <p:cNvPr id="3" name="Content Placeholder 2">
            <a:extLst>
              <a:ext uri="{FF2B5EF4-FFF2-40B4-BE49-F238E27FC236}">
                <a16:creationId xmlns:a16="http://schemas.microsoft.com/office/drawing/2014/main" id="{2843FAA8-64CD-374B-8798-4BC95192104C}"/>
              </a:ext>
            </a:extLst>
          </p:cNvPr>
          <p:cNvSpPr>
            <a:spLocks noGrp="1"/>
          </p:cNvSpPr>
          <p:nvPr>
            <p:ph idx="1"/>
          </p:nvPr>
        </p:nvSpPr>
        <p:spPr/>
        <p:txBody>
          <a:bodyPr>
            <a:normAutofit lnSpcReduction="10000"/>
          </a:bodyPr>
          <a:lstStyle/>
          <a:p>
            <a:r>
              <a:rPr lang="en-US" dirty="0"/>
              <a:t>Date First Enrolled US School – this date is a required date for all EL students and will generate a Fatal Extract Error if not entered (found under Demographics tab)</a:t>
            </a:r>
          </a:p>
          <a:p>
            <a:r>
              <a:rPr lang="en-US" dirty="0"/>
              <a:t> Original Entry Date – this is found under the ESL Tab… this date often confuses… I’ve seen birth dates and the date entered the country… this date is simply the date the student was enrolled in the District</a:t>
            </a:r>
          </a:p>
          <a:p>
            <a:r>
              <a:rPr lang="en-US" dirty="0"/>
              <a:t>Date Entered Country – this, too, is found under the ESL Tab and is required date for all EL students</a:t>
            </a:r>
          </a:p>
          <a:p>
            <a:r>
              <a:rPr lang="en-US" dirty="0"/>
              <a:t>Date First Enrolled US School – this date is also under the ESL Tab (that’s how important it is)… it should be completed from the Demographics Tab, but if it isn’t please enter the date from the HLS  </a:t>
            </a:r>
          </a:p>
          <a:p>
            <a:endParaRPr lang="en-US" dirty="0"/>
          </a:p>
          <a:p>
            <a:pPr marL="0" indent="0">
              <a:buNone/>
            </a:pPr>
            <a:endParaRPr lang="en-US" dirty="0"/>
          </a:p>
        </p:txBody>
      </p:sp>
      <p:pic>
        <p:nvPicPr>
          <p:cNvPr id="4" name="Recorded Sound">
            <a:hlinkClick r:id="" action="ppaction://media"/>
            <a:extLst>
              <a:ext uri="{FF2B5EF4-FFF2-40B4-BE49-F238E27FC236}">
                <a16:creationId xmlns:a16="http://schemas.microsoft.com/office/drawing/2014/main" id="{924A459F-8980-BD4F-B404-22FD7F77F8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74922" y="215106"/>
            <a:ext cx="812800" cy="812800"/>
          </a:xfrm>
          <a:prstGeom prst="rect">
            <a:avLst/>
          </a:prstGeom>
        </p:spPr>
      </p:pic>
    </p:spTree>
    <p:extLst>
      <p:ext uri="{BB962C8B-B14F-4D97-AF65-F5344CB8AC3E}">
        <p14:creationId xmlns:p14="http://schemas.microsoft.com/office/powerpoint/2010/main" val="218067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DC41-FBC1-6A4E-9680-C7D6BCBD82B0}"/>
              </a:ext>
            </a:extLst>
          </p:cNvPr>
          <p:cNvSpPr>
            <a:spLocks noGrp="1"/>
          </p:cNvSpPr>
          <p:nvPr>
            <p:ph type="title"/>
          </p:nvPr>
        </p:nvSpPr>
        <p:spPr/>
        <p:txBody>
          <a:bodyPr/>
          <a:lstStyle/>
          <a:p>
            <a:r>
              <a:rPr lang="en-US" dirty="0"/>
              <a:t>Resource Information</a:t>
            </a:r>
            <a:r>
              <a:rPr lang="en-US"/>
              <a:t>: Now </a:t>
            </a:r>
            <a:r>
              <a:rPr lang="en-US" i="1"/>
              <a:t>“The End”</a:t>
            </a:r>
            <a:endParaRPr lang="en-US"/>
          </a:p>
        </p:txBody>
      </p:sp>
      <p:sp>
        <p:nvSpPr>
          <p:cNvPr id="3" name="Content Placeholder 2">
            <a:extLst>
              <a:ext uri="{FF2B5EF4-FFF2-40B4-BE49-F238E27FC236}">
                <a16:creationId xmlns:a16="http://schemas.microsoft.com/office/drawing/2014/main" id="{1B1CBA82-1850-F148-B8BE-920E9F4D1EC2}"/>
              </a:ext>
            </a:extLst>
          </p:cNvPr>
          <p:cNvSpPr>
            <a:spLocks noGrp="1"/>
          </p:cNvSpPr>
          <p:nvPr>
            <p:ph idx="1"/>
          </p:nvPr>
        </p:nvSpPr>
        <p:spPr/>
        <p:txBody>
          <a:bodyPr/>
          <a:lstStyle/>
          <a:p>
            <a:pPr marL="0" indent="0">
              <a:buNone/>
            </a:pPr>
            <a:r>
              <a:rPr lang="en-US" dirty="0"/>
              <a:t>Welcome Center of Knox County Schools</a:t>
            </a:r>
          </a:p>
          <a:p>
            <a:pPr lvl="1"/>
            <a:r>
              <a:rPr lang="en-US" dirty="0">
                <a:hlinkClick r:id="rId2"/>
              </a:rPr>
              <a:t>https://www.knoxschools.org/Page/23772</a:t>
            </a:r>
            <a:endParaRPr lang="en-US" dirty="0"/>
          </a:p>
          <a:p>
            <a:pPr lvl="1"/>
            <a:endParaRPr lang="en-US" dirty="0"/>
          </a:p>
          <a:p>
            <a:pPr lvl="1"/>
            <a:r>
              <a:rPr lang="en-US" dirty="0"/>
              <a:t>Student registration and enrollment </a:t>
            </a:r>
          </a:p>
          <a:p>
            <a:pPr marL="457200" lvl="1" indent="0">
              <a:buNone/>
            </a:pPr>
            <a:r>
              <a:rPr lang="en-US" dirty="0">
                <a:hlinkClick r:id="rId3"/>
              </a:rPr>
              <a:t>https://www.knoxschools.org/Page/23917</a:t>
            </a:r>
            <a:endParaRPr lang="en-US" dirty="0"/>
          </a:p>
          <a:p>
            <a:pPr marL="457200" lvl="1" indent="0">
              <a:buNone/>
            </a:pPr>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20848C84-B998-204E-A781-F3D86E8AE7E8}"/>
              </a:ext>
            </a:extLst>
          </p:cNvPr>
          <p:cNvPicPr>
            <a:picLocks noChangeAspect="1"/>
          </p:cNvPicPr>
          <p:nvPr/>
        </p:nvPicPr>
        <p:blipFill>
          <a:blip r:embed="rId4"/>
          <a:stretch>
            <a:fillRect/>
          </a:stretch>
        </p:blipFill>
        <p:spPr>
          <a:xfrm>
            <a:off x="8234947" y="1587834"/>
            <a:ext cx="2844800" cy="2984500"/>
          </a:xfrm>
          <a:prstGeom prst="rect">
            <a:avLst/>
          </a:prstGeom>
        </p:spPr>
      </p:pic>
    </p:spTree>
    <p:extLst>
      <p:ext uri="{BB962C8B-B14F-4D97-AF65-F5344CB8AC3E}">
        <p14:creationId xmlns:p14="http://schemas.microsoft.com/office/powerpoint/2010/main" val="103223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9461-C68C-0B4D-922C-AE3321E04ED4}"/>
              </a:ext>
            </a:extLst>
          </p:cNvPr>
          <p:cNvSpPr>
            <a:spLocks noGrp="1"/>
          </p:cNvSpPr>
          <p:nvPr>
            <p:ph type="title"/>
          </p:nvPr>
        </p:nvSpPr>
        <p:spPr/>
        <p:txBody>
          <a:bodyPr>
            <a:normAutofit fontScale="90000"/>
          </a:bodyPr>
          <a:lstStyle/>
          <a:p>
            <a:r>
              <a:rPr lang="en-US" dirty="0"/>
              <a:t>Home Language Survey (HLS) – Main Source of Information for Required Registration Fields… needs to be completed in full</a:t>
            </a:r>
          </a:p>
        </p:txBody>
      </p:sp>
      <p:sp>
        <p:nvSpPr>
          <p:cNvPr id="3" name="Content Placeholder 2">
            <a:extLst>
              <a:ext uri="{FF2B5EF4-FFF2-40B4-BE49-F238E27FC236}">
                <a16:creationId xmlns:a16="http://schemas.microsoft.com/office/drawing/2014/main" id="{11AA0A00-0A27-F344-9200-A1BD1745E5E2}"/>
              </a:ext>
            </a:extLst>
          </p:cNvPr>
          <p:cNvSpPr>
            <a:spLocks noGrp="1"/>
          </p:cNvSpPr>
          <p:nvPr>
            <p:ph idx="1"/>
          </p:nvPr>
        </p:nvSpPr>
        <p:spPr>
          <a:xfrm>
            <a:off x="838200" y="1825624"/>
            <a:ext cx="10515600" cy="4486275"/>
          </a:xfrm>
        </p:spPr>
        <p:txBody>
          <a:bodyPr/>
          <a:lstStyle/>
          <a:p>
            <a:endParaRPr lang="en-US" dirty="0"/>
          </a:p>
          <a:p>
            <a:endParaRPr lang="en-US" dirty="0"/>
          </a:p>
          <a:p>
            <a:endParaRPr lang="en-US" dirty="0"/>
          </a:p>
        </p:txBody>
      </p:sp>
      <p:pic>
        <p:nvPicPr>
          <p:cNvPr id="5" name="Picture 4">
            <a:extLst>
              <a:ext uri="{FF2B5EF4-FFF2-40B4-BE49-F238E27FC236}">
                <a16:creationId xmlns:a16="http://schemas.microsoft.com/office/drawing/2014/main" id="{EC44BA92-28E8-2544-8F12-8CA5F3EC2D19}"/>
              </a:ext>
            </a:extLst>
          </p:cNvPr>
          <p:cNvPicPr>
            <a:picLocks noChangeAspect="1"/>
          </p:cNvPicPr>
          <p:nvPr/>
        </p:nvPicPr>
        <p:blipFill>
          <a:blip r:embed="rId4"/>
          <a:stretch>
            <a:fillRect/>
          </a:stretch>
        </p:blipFill>
        <p:spPr>
          <a:xfrm>
            <a:off x="4276477" y="1852545"/>
            <a:ext cx="4072448" cy="4459355"/>
          </a:xfrm>
          <a:prstGeom prst="rect">
            <a:avLst/>
          </a:prstGeom>
        </p:spPr>
      </p:pic>
      <p:pic>
        <p:nvPicPr>
          <p:cNvPr id="6" name="Recorded Sound">
            <a:hlinkClick r:id="" action="ppaction://media"/>
            <a:extLst>
              <a:ext uri="{FF2B5EF4-FFF2-40B4-BE49-F238E27FC236}">
                <a16:creationId xmlns:a16="http://schemas.microsoft.com/office/drawing/2014/main" id="{13D6D7AB-16C4-E94C-A023-97D5EE9B82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1340" y="5442777"/>
            <a:ext cx="812800" cy="812800"/>
          </a:xfrm>
          <a:prstGeom prst="rect">
            <a:avLst/>
          </a:prstGeom>
        </p:spPr>
      </p:pic>
    </p:spTree>
    <p:extLst>
      <p:ext uri="{BB962C8B-B14F-4D97-AF65-F5344CB8AC3E}">
        <p14:creationId xmlns:p14="http://schemas.microsoft.com/office/powerpoint/2010/main" val="113685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1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34857-8ED3-544E-A7F9-D8EF5939FFF2}"/>
              </a:ext>
            </a:extLst>
          </p:cNvPr>
          <p:cNvSpPr>
            <a:spLocks noGrp="1"/>
          </p:cNvSpPr>
          <p:nvPr>
            <p:ph type="title"/>
          </p:nvPr>
        </p:nvSpPr>
        <p:spPr/>
        <p:txBody>
          <a:bodyPr/>
          <a:lstStyle/>
          <a:p>
            <a:r>
              <a:rPr lang="en-US" dirty="0"/>
              <a:t>HLS – One Time Document </a:t>
            </a:r>
          </a:p>
        </p:txBody>
      </p:sp>
      <p:pic>
        <p:nvPicPr>
          <p:cNvPr id="5" name="Content Placeholder 4">
            <a:extLst>
              <a:ext uri="{FF2B5EF4-FFF2-40B4-BE49-F238E27FC236}">
                <a16:creationId xmlns:a16="http://schemas.microsoft.com/office/drawing/2014/main" id="{E2E77EDC-71E6-7D42-940B-36F9B12A8285}"/>
              </a:ext>
            </a:extLst>
          </p:cNvPr>
          <p:cNvPicPr>
            <a:picLocks noGrp="1" noChangeAspect="1"/>
          </p:cNvPicPr>
          <p:nvPr>
            <p:ph idx="1"/>
          </p:nvPr>
        </p:nvPicPr>
        <p:blipFill>
          <a:blip r:embed="rId4"/>
          <a:stretch>
            <a:fillRect/>
          </a:stretch>
        </p:blipFill>
        <p:spPr>
          <a:xfrm>
            <a:off x="1835941" y="1327367"/>
            <a:ext cx="6618946" cy="5114640"/>
          </a:xfrm>
        </p:spPr>
      </p:pic>
      <p:pic>
        <p:nvPicPr>
          <p:cNvPr id="7" name="Recorded Sound">
            <a:hlinkClick r:id="" action="ppaction://media"/>
            <a:extLst>
              <a:ext uri="{FF2B5EF4-FFF2-40B4-BE49-F238E27FC236}">
                <a16:creationId xmlns:a16="http://schemas.microsoft.com/office/drawing/2014/main" id="{BFA1A008-4586-3248-B9C6-DFAD02EEA4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0278" y="1482519"/>
            <a:ext cx="812800" cy="812800"/>
          </a:xfrm>
          <a:prstGeom prst="rect">
            <a:avLst/>
          </a:prstGeom>
        </p:spPr>
      </p:pic>
    </p:spTree>
    <p:extLst>
      <p:ext uri="{BB962C8B-B14F-4D97-AF65-F5344CB8AC3E}">
        <p14:creationId xmlns:p14="http://schemas.microsoft.com/office/powerpoint/2010/main" val="395303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94C90-41DE-B34C-B0D5-A6D0A8B459AD}"/>
              </a:ext>
            </a:extLst>
          </p:cNvPr>
          <p:cNvSpPr>
            <a:spLocks noGrp="1"/>
          </p:cNvSpPr>
          <p:nvPr>
            <p:ph type="title"/>
          </p:nvPr>
        </p:nvSpPr>
        <p:spPr/>
        <p:txBody>
          <a:bodyPr/>
          <a:lstStyle/>
          <a:p>
            <a:r>
              <a:rPr lang="en-US" dirty="0"/>
              <a:t>HLS – One Time Document (Completing an Unofficial HLS)</a:t>
            </a:r>
          </a:p>
        </p:txBody>
      </p:sp>
      <p:sp>
        <p:nvSpPr>
          <p:cNvPr id="3" name="Content Placeholder 2">
            <a:extLst>
              <a:ext uri="{FF2B5EF4-FFF2-40B4-BE49-F238E27FC236}">
                <a16:creationId xmlns:a16="http://schemas.microsoft.com/office/drawing/2014/main" id="{438A0454-42CB-6848-BF67-D18DA8133B66}"/>
              </a:ext>
            </a:extLst>
          </p:cNvPr>
          <p:cNvSpPr>
            <a:spLocks noGrp="1"/>
          </p:cNvSpPr>
          <p:nvPr>
            <p:ph idx="1"/>
          </p:nvPr>
        </p:nvSpPr>
        <p:spPr/>
        <p:txBody>
          <a:bodyPr>
            <a:normAutofit fontScale="92500" lnSpcReduction="10000"/>
          </a:bodyPr>
          <a:lstStyle/>
          <a:p>
            <a:r>
              <a:rPr lang="en-US" dirty="0"/>
              <a:t>Though the HLS is to be completed only once in a student’s academic career (at the student’s initial enrollment into a school, you can complete an unofficial HLS since the information is required for enrollment. </a:t>
            </a:r>
          </a:p>
          <a:p>
            <a:r>
              <a:rPr lang="en-US" dirty="0"/>
              <a:t>Ask the questions on the HLS as if performing an interview and write the answers on the form</a:t>
            </a:r>
          </a:p>
          <a:p>
            <a:r>
              <a:rPr lang="en-US" dirty="0"/>
              <a:t>Since this is an Unofficial document, do not have the Parent/Guardian sign or date</a:t>
            </a:r>
          </a:p>
          <a:p>
            <a:r>
              <a:rPr lang="en-US" dirty="0"/>
              <a:t>Once the original HLS is received, feel free to reach out to me, Jason Cantrell, to make any changes/updates that are necessary</a:t>
            </a:r>
          </a:p>
          <a:p>
            <a:r>
              <a:rPr lang="en-US" dirty="0"/>
              <a:t>*** Please note that a HLS </a:t>
            </a:r>
            <a:r>
              <a:rPr lang="en-US" b="1" u="sng" dirty="0"/>
              <a:t>is not</a:t>
            </a:r>
            <a:r>
              <a:rPr lang="en-US" dirty="0"/>
              <a:t> required for in-District transfers. The information is already in ASPEN and student’s CR***</a:t>
            </a:r>
          </a:p>
        </p:txBody>
      </p:sp>
      <p:pic>
        <p:nvPicPr>
          <p:cNvPr id="11" name="Recorded Sound">
            <a:hlinkClick r:id="" action="ppaction://media"/>
            <a:extLst>
              <a:ext uri="{FF2B5EF4-FFF2-40B4-BE49-F238E27FC236}">
                <a16:creationId xmlns:a16="http://schemas.microsoft.com/office/drawing/2014/main" id="{20CF75E2-3105-774A-B24F-A66F0CF0388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60452" y="5770563"/>
            <a:ext cx="812800" cy="812800"/>
          </a:xfrm>
          <a:prstGeom prst="rect">
            <a:avLst/>
          </a:prstGeom>
        </p:spPr>
      </p:pic>
    </p:spTree>
    <p:extLst>
      <p:ext uri="{BB962C8B-B14F-4D97-AF65-F5344CB8AC3E}">
        <p14:creationId xmlns:p14="http://schemas.microsoft.com/office/powerpoint/2010/main" val="215390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4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2BE6-4BA9-3541-8DED-A832104488D6}"/>
              </a:ext>
            </a:extLst>
          </p:cNvPr>
          <p:cNvSpPr>
            <a:spLocks noGrp="1"/>
          </p:cNvSpPr>
          <p:nvPr>
            <p:ph type="title"/>
          </p:nvPr>
        </p:nvSpPr>
        <p:spPr/>
        <p:txBody>
          <a:bodyPr/>
          <a:lstStyle/>
          <a:p>
            <a:r>
              <a:rPr lang="en-US" dirty="0"/>
              <a:t>HLS – Student Information (common misses) </a:t>
            </a:r>
          </a:p>
        </p:txBody>
      </p:sp>
      <p:pic>
        <p:nvPicPr>
          <p:cNvPr id="5" name="Content Placeholder 4">
            <a:extLst>
              <a:ext uri="{FF2B5EF4-FFF2-40B4-BE49-F238E27FC236}">
                <a16:creationId xmlns:a16="http://schemas.microsoft.com/office/drawing/2014/main" id="{2E740C16-DF4D-824C-902E-0FDAEBE7AD0A}"/>
              </a:ext>
            </a:extLst>
          </p:cNvPr>
          <p:cNvPicPr>
            <a:picLocks noGrp="1" noChangeAspect="1"/>
          </p:cNvPicPr>
          <p:nvPr>
            <p:ph idx="1"/>
          </p:nvPr>
        </p:nvPicPr>
        <p:blipFill>
          <a:blip r:embed="rId4"/>
          <a:stretch>
            <a:fillRect/>
          </a:stretch>
        </p:blipFill>
        <p:spPr>
          <a:xfrm>
            <a:off x="1297057" y="2497772"/>
            <a:ext cx="9677400" cy="2882900"/>
          </a:xfrm>
        </p:spPr>
      </p:pic>
      <p:sp>
        <p:nvSpPr>
          <p:cNvPr id="6" name="Bent-Up Arrow 5">
            <a:extLst>
              <a:ext uri="{FF2B5EF4-FFF2-40B4-BE49-F238E27FC236}">
                <a16:creationId xmlns:a16="http://schemas.microsoft.com/office/drawing/2014/main" id="{66AB5BDB-1B61-944B-BAE9-C758DC7C9662}"/>
              </a:ext>
            </a:extLst>
          </p:cNvPr>
          <p:cNvSpPr/>
          <p:nvPr/>
        </p:nvSpPr>
        <p:spPr>
          <a:xfrm flipH="1">
            <a:off x="8428383" y="4359965"/>
            <a:ext cx="159026" cy="132521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4EA55F-FDEB-754C-A689-8950B94383D2}"/>
              </a:ext>
            </a:extLst>
          </p:cNvPr>
          <p:cNvSpPr txBox="1"/>
          <p:nvPr/>
        </p:nvSpPr>
        <p:spPr>
          <a:xfrm>
            <a:off x="8668580" y="5380672"/>
            <a:ext cx="1709530" cy="1477328"/>
          </a:xfrm>
          <a:prstGeom prst="rect">
            <a:avLst/>
          </a:prstGeom>
          <a:noFill/>
        </p:spPr>
        <p:txBody>
          <a:bodyPr wrap="square" rtlCol="0">
            <a:spAutoFit/>
          </a:bodyPr>
          <a:lstStyle/>
          <a:p>
            <a:r>
              <a:rPr lang="en-US" dirty="0"/>
              <a:t>Required for all ELs and will result in a Fatal extract error in EIS if missing</a:t>
            </a:r>
          </a:p>
        </p:txBody>
      </p:sp>
      <p:cxnSp>
        <p:nvCxnSpPr>
          <p:cNvPr id="10" name="Straight Arrow Connector 9">
            <a:extLst>
              <a:ext uri="{FF2B5EF4-FFF2-40B4-BE49-F238E27FC236}">
                <a16:creationId xmlns:a16="http://schemas.microsoft.com/office/drawing/2014/main" id="{7094A96E-F482-3641-9BC9-2DFC354D0197}"/>
              </a:ext>
            </a:extLst>
          </p:cNvPr>
          <p:cNvCxnSpPr>
            <a:cxnSpLocks/>
            <a:stCxn id="11" idx="1"/>
          </p:cNvCxnSpPr>
          <p:nvPr/>
        </p:nvCxnSpPr>
        <p:spPr>
          <a:xfrm>
            <a:off x="6864627" y="2204065"/>
            <a:ext cx="0" cy="1057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B2FE5C5-A68F-A644-A179-77C3264D83E6}"/>
              </a:ext>
            </a:extLst>
          </p:cNvPr>
          <p:cNvSpPr txBox="1"/>
          <p:nvPr/>
        </p:nvSpPr>
        <p:spPr>
          <a:xfrm>
            <a:off x="6864627" y="1880899"/>
            <a:ext cx="2766162" cy="646331"/>
          </a:xfrm>
          <a:prstGeom prst="rect">
            <a:avLst/>
          </a:prstGeom>
          <a:noFill/>
        </p:spPr>
        <p:txBody>
          <a:bodyPr wrap="square" rtlCol="0">
            <a:spAutoFit/>
          </a:bodyPr>
          <a:lstStyle/>
          <a:p>
            <a:r>
              <a:rPr lang="en-US" dirty="0"/>
              <a:t>Please us full last name</a:t>
            </a:r>
          </a:p>
          <a:p>
            <a:endParaRPr lang="en-US" dirty="0"/>
          </a:p>
        </p:txBody>
      </p:sp>
      <p:sp>
        <p:nvSpPr>
          <p:cNvPr id="14" name="Up Arrow 13">
            <a:extLst>
              <a:ext uri="{FF2B5EF4-FFF2-40B4-BE49-F238E27FC236}">
                <a16:creationId xmlns:a16="http://schemas.microsoft.com/office/drawing/2014/main" id="{48593D0B-886C-B840-B89E-84D631867C1D}"/>
              </a:ext>
            </a:extLst>
          </p:cNvPr>
          <p:cNvSpPr/>
          <p:nvPr/>
        </p:nvSpPr>
        <p:spPr>
          <a:xfrm>
            <a:off x="2366177" y="4956313"/>
            <a:ext cx="45719" cy="9541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602E66D-8D21-5C48-BA1C-77707F53248A}"/>
              </a:ext>
            </a:extLst>
          </p:cNvPr>
          <p:cNvSpPr txBox="1"/>
          <p:nvPr/>
        </p:nvSpPr>
        <p:spPr>
          <a:xfrm>
            <a:off x="1537252" y="5956879"/>
            <a:ext cx="2186609" cy="923330"/>
          </a:xfrm>
          <a:prstGeom prst="rect">
            <a:avLst/>
          </a:prstGeom>
          <a:noFill/>
        </p:spPr>
        <p:txBody>
          <a:bodyPr wrap="square" rtlCol="0">
            <a:spAutoFit/>
          </a:bodyPr>
          <a:lstStyle/>
          <a:p>
            <a:r>
              <a:rPr lang="en-US" dirty="0"/>
              <a:t>This is a required date for all ELs</a:t>
            </a:r>
          </a:p>
          <a:p>
            <a:endParaRPr lang="en-US" dirty="0"/>
          </a:p>
        </p:txBody>
      </p:sp>
      <p:sp>
        <p:nvSpPr>
          <p:cNvPr id="16" name="Up Arrow 15">
            <a:extLst>
              <a:ext uri="{FF2B5EF4-FFF2-40B4-BE49-F238E27FC236}">
                <a16:creationId xmlns:a16="http://schemas.microsoft.com/office/drawing/2014/main" id="{83102151-78C3-834B-9303-58C542CCFDCB}"/>
              </a:ext>
            </a:extLst>
          </p:cNvPr>
          <p:cNvSpPr/>
          <p:nvPr/>
        </p:nvSpPr>
        <p:spPr>
          <a:xfrm>
            <a:off x="4373217" y="4359965"/>
            <a:ext cx="53009" cy="13252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F091C74-3A15-E445-A0D4-CFAABF0E8FC5}"/>
              </a:ext>
            </a:extLst>
          </p:cNvPr>
          <p:cNvSpPr txBox="1"/>
          <p:nvPr/>
        </p:nvSpPr>
        <p:spPr>
          <a:xfrm>
            <a:off x="4240696" y="5657671"/>
            <a:ext cx="2743200" cy="1200329"/>
          </a:xfrm>
          <a:prstGeom prst="rect">
            <a:avLst/>
          </a:prstGeom>
          <a:noFill/>
        </p:spPr>
        <p:txBody>
          <a:bodyPr wrap="square" rtlCol="0">
            <a:spAutoFit/>
          </a:bodyPr>
          <a:lstStyle/>
          <a:p>
            <a:r>
              <a:rPr lang="en-US" dirty="0"/>
              <a:t>Used to determine grade placement and serves as date first entered U.S. for ELs born in U.S.</a:t>
            </a:r>
          </a:p>
        </p:txBody>
      </p:sp>
      <p:pic>
        <p:nvPicPr>
          <p:cNvPr id="4" name="Recorded Sound">
            <a:hlinkClick r:id="" action="ppaction://media"/>
            <a:extLst>
              <a:ext uri="{FF2B5EF4-FFF2-40B4-BE49-F238E27FC236}">
                <a16:creationId xmlns:a16="http://schemas.microsoft.com/office/drawing/2014/main" id="{3E0422B5-88AC-C541-900F-1A91B8ECE4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17756" y="1210152"/>
            <a:ext cx="812800" cy="812800"/>
          </a:xfrm>
          <a:prstGeom prst="rect">
            <a:avLst/>
          </a:prstGeom>
        </p:spPr>
      </p:pic>
    </p:spTree>
    <p:extLst>
      <p:ext uri="{BB962C8B-B14F-4D97-AF65-F5344CB8AC3E}">
        <p14:creationId xmlns:p14="http://schemas.microsoft.com/office/powerpoint/2010/main" val="356200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8DA1-EBC5-2943-A45E-4D784EFC0172}"/>
              </a:ext>
            </a:extLst>
          </p:cNvPr>
          <p:cNvSpPr>
            <a:spLocks noGrp="1"/>
          </p:cNvSpPr>
          <p:nvPr>
            <p:ph type="title"/>
          </p:nvPr>
        </p:nvSpPr>
        <p:spPr/>
        <p:txBody>
          <a:bodyPr/>
          <a:lstStyle/>
          <a:p>
            <a:r>
              <a:rPr lang="en-US" dirty="0"/>
              <a:t>HLS – Student Information (common misses)</a:t>
            </a:r>
          </a:p>
        </p:txBody>
      </p:sp>
      <p:sp>
        <p:nvSpPr>
          <p:cNvPr id="7" name="Content Placeholder 6">
            <a:extLst>
              <a:ext uri="{FF2B5EF4-FFF2-40B4-BE49-F238E27FC236}">
                <a16:creationId xmlns:a16="http://schemas.microsoft.com/office/drawing/2014/main" id="{78AE40DD-44C7-6249-94FB-276F42E67F34}"/>
              </a:ext>
            </a:extLst>
          </p:cNvPr>
          <p:cNvSpPr>
            <a:spLocks noGrp="1"/>
          </p:cNvSpPr>
          <p:nvPr>
            <p:ph idx="1"/>
          </p:nvPr>
        </p:nvSpPr>
        <p:spPr/>
        <p:txBody>
          <a:bodyPr>
            <a:normAutofit fontScale="92500" lnSpcReduction="10000"/>
          </a:bodyPr>
          <a:lstStyle/>
          <a:p>
            <a:r>
              <a:rPr lang="en-US" dirty="0"/>
              <a:t>Last name - need to have full last name as reflected on student's proof of birth documentation </a:t>
            </a:r>
          </a:p>
          <a:p>
            <a:r>
              <a:rPr lang="en-US" dirty="0"/>
              <a:t>Date of Birth – aside from grade placement, this is subsequently the “Date First Entered the United States” for ELs born in US</a:t>
            </a:r>
          </a:p>
          <a:p>
            <a:r>
              <a:rPr lang="en-US" dirty="0"/>
              <a:t>Date first enrolled in ANY U.S. school (grades K-12) – required by the State for all ELs… not having this date will generate a fatal extract error in EIS (student will not upload into the State’s Student Information System and the school will not receive credit for the student)… an example of a </a:t>
            </a:r>
            <a:r>
              <a:rPr lang="en-US" i="1" dirty="0"/>
              <a:t>Fatal Extract Error </a:t>
            </a:r>
            <a:r>
              <a:rPr lang="en-US" dirty="0"/>
              <a:t>is provided in the next slide</a:t>
            </a:r>
          </a:p>
          <a:p>
            <a:r>
              <a:rPr lang="en-US" dirty="0"/>
              <a:t>Date first entered the United States – this is required by the State for all ELs… please use DOB for students born in U.S. </a:t>
            </a:r>
          </a:p>
          <a:p>
            <a:endParaRPr lang="en-US" dirty="0"/>
          </a:p>
          <a:p>
            <a:endParaRPr lang="en-US" dirty="0"/>
          </a:p>
        </p:txBody>
      </p:sp>
      <p:pic>
        <p:nvPicPr>
          <p:cNvPr id="3" name="Recorded Sound">
            <a:hlinkClick r:id="" action="ppaction://media"/>
            <a:extLst>
              <a:ext uri="{FF2B5EF4-FFF2-40B4-BE49-F238E27FC236}">
                <a16:creationId xmlns:a16="http://schemas.microsoft.com/office/drawing/2014/main" id="{DA48B441-B7AE-574C-BB24-6BB6C4EA736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24556" y="5611537"/>
            <a:ext cx="812800" cy="812800"/>
          </a:xfrm>
          <a:prstGeom prst="rect">
            <a:avLst/>
          </a:prstGeom>
        </p:spPr>
      </p:pic>
    </p:spTree>
    <p:extLst>
      <p:ext uri="{BB962C8B-B14F-4D97-AF65-F5344CB8AC3E}">
        <p14:creationId xmlns:p14="http://schemas.microsoft.com/office/powerpoint/2010/main" val="12675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48E2-73C5-564C-9369-261FCCDC0490}"/>
              </a:ext>
            </a:extLst>
          </p:cNvPr>
          <p:cNvSpPr>
            <a:spLocks noGrp="1"/>
          </p:cNvSpPr>
          <p:nvPr>
            <p:ph type="title"/>
          </p:nvPr>
        </p:nvSpPr>
        <p:spPr/>
        <p:txBody>
          <a:bodyPr/>
          <a:lstStyle/>
          <a:p>
            <a:r>
              <a:rPr lang="en-US" dirty="0"/>
              <a:t>EIS Fatal Extract Error example</a:t>
            </a:r>
          </a:p>
        </p:txBody>
      </p:sp>
      <p:sp>
        <p:nvSpPr>
          <p:cNvPr id="3" name="Content Placeholder 2">
            <a:extLst>
              <a:ext uri="{FF2B5EF4-FFF2-40B4-BE49-F238E27FC236}">
                <a16:creationId xmlns:a16="http://schemas.microsoft.com/office/drawing/2014/main" id="{B04AC8D3-5E6C-6744-9D0F-9DB0476CE279}"/>
              </a:ext>
            </a:extLst>
          </p:cNvPr>
          <p:cNvSpPr>
            <a:spLocks noGrp="1"/>
          </p:cNvSpPr>
          <p:nvPr>
            <p:ph idx="1"/>
          </p:nvPr>
        </p:nvSpPr>
        <p:spPr/>
        <p:txBody>
          <a:bodyPr/>
          <a:lstStyle/>
          <a:p>
            <a:r>
              <a:rPr lang="en-US" dirty="0"/>
              <a:t>This is what the SIS team receives from the State, which is then forwarded to me for correction… please refer to “Error Message” in regards to </a:t>
            </a:r>
            <a:r>
              <a:rPr lang="en-US" i="1" dirty="0"/>
              <a:t>DATE 1</a:t>
            </a:r>
            <a:r>
              <a:rPr lang="en-US" i="1" baseline="30000" dirty="0"/>
              <a:t>ST</a:t>
            </a:r>
            <a:r>
              <a:rPr lang="en-US" i="1" dirty="0"/>
              <a:t> ENROLLED IN A US SCHOOL</a:t>
            </a:r>
          </a:p>
          <a:p>
            <a:r>
              <a:rPr lang="en-US" dirty="0"/>
              <a:t>The “Detail Information” is only provided for students transferring from a District within Tennessee </a:t>
            </a:r>
          </a:p>
          <a:p>
            <a:endParaRPr lang="en-US" dirty="0"/>
          </a:p>
          <a:p>
            <a:pPr marL="0" indent="0">
              <a:buNone/>
            </a:pPr>
            <a:endParaRPr lang="en-US" dirty="0"/>
          </a:p>
        </p:txBody>
      </p:sp>
      <p:pic>
        <p:nvPicPr>
          <p:cNvPr id="5" name="Picture 4">
            <a:extLst>
              <a:ext uri="{FF2B5EF4-FFF2-40B4-BE49-F238E27FC236}">
                <a16:creationId xmlns:a16="http://schemas.microsoft.com/office/drawing/2014/main" id="{A2854D61-2F36-114A-9E27-47D75629FE03}"/>
              </a:ext>
            </a:extLst>
          </p:cNvPr>
          <p:cNvPicPr>
            <a:picLocks noChangeAspect="1"/>
          </p:cNvPicPr>
          <p:nvPr/>
        </p:nvPicPr>
        <p:blipFill>
          <a:blip r:embed="rId4"/>
          <a:stretch>
            <a:fillRect/>
          </a:stretch>
        </p:blipFill>
        <p:spPr>
          <a:xfrm>
            <a:off x="251791" y="4001294"/>
            <a:ext cx="11688417" cy="2286000"/>
          </a:xfrm>
          <a:prstGeom prst="rect">
            <a:avLst/>
          </a:prstGeom>
        </p:spPr>
      </p:pic>
      <p:pic>
        <p:nvPicPr>
          <p:cNvPr id="4" name="Recorded Sound">
            <a:hlinkClick r:id="" action="ppaction://media"/>
            <a:extLst>
              <a:ext uri="{FF2B5EF4-FFF2-40B4-BE49-F238E27FC236}">
                <a16:creationId xmlns:a16="http://schemas.microsoft.com/office/drawing/2014/main" id="{BBD1B1D1-D260-8947-A5F5-7FA7A26F040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74922" y="526654"/>
            <a:ext cx="812800" cy="812800"/>
          </a:xfrm>
          <a:prstGeom prst="rect">
            <a:avLst/>
          </a:prstGeom>
        </p:spPr>
      </p:pic>
    </p:spTree>
    <p:extLst>
      <p:ext uri="{BB962C8B-B14F-4D97-AF65-F5344CB8AC3E}">
        <p14:creationId xmlns:p14="http://schemas.microsoft.com/office/powerpoint/2010/main" val="220876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F1BEB-B121-F343-B5D4-C1CEB70CE3C1}"/>
              </a:ext>
            </a:extLst>
          </p:cNvPr>
          <p:cNvSpPr>
            <a:spLocks noGrp="1"/>
          </p:cNvSpPr>
          <p:nvPr>
            <p:ph type="title"/>
          </p:nvPr>
        </p:nvSpPr>
        <p:spPr>
          <a:xfrm>
            <a:off x="838200" y="365125"/>
            <a:ext cx="10515600" cy="1261881"/>
          </a:xfrm>
        </p:spPr>
        <p:txBody>
          <a:bodyPr/>
          <a:lstStyle/>
          <a:p>
            <a:r>
              <a:rPr lang="en-US" dirty="0"/>
              <a:t>HLS – Questions for Parents/Guardians</a:t>
            </a:r>
          </a:p>
        </p:txBody>
      </p:sp>
      <p:pic>
        <p:nvPicPr>
          <p:cNvPr id="5" name="Content Placeholder 4">
            <a:extLst>
              <a:ext uri="{FF2B5EF4-FFF2-40B4-BE49-F238E27FC236}">
                <a16:creationId xmlns:a16="http://schemas.microsoft.com/office/drawing/2014/main" id="{B1505EE5-9F94-B241-B639-D66F5DED9BB6}"/>
              </a:ext>
            </a:extLst>
          </p:cNvPr>
          <p:cNvPicPr>
            <a:picLocks noGrp="1" noChangeAspect="1"/>
          </p:cNvPicPr>
          <p:nvPr>
            <p:ph idx="1"/>
          </p:nvPr>
        </p:nvPicPr>
        <p:blipFill>
          <a:blip r:embed="rId8"/>
          <a:stretch>
            <a:fillRect/>
          </a:stretch>
        </p:blipFill>
        <p:spPr>
          <a:xfrm>
            <a:off x="1560700" y="1789481"/>
            <a:ext cx="9150114" cy="4351338"/>
          </a:xfrm>
        </p:spPr>
      </p:pic>
      <p:sp>
        <p:nvSpPr>
          <p:cNvPr id="6" name="TextBox 5">
            <a:extLst>
              <a:ext uri="{FF2B5EF4-FFF2-40B4-BE49-F238E27FC236}">
                <a16:creationId xmlns:a16="http://schemas.microsoft.com/office/drawing/2014/main" id="{279D90CD-1CCC-0140-9CFE-76993FB537BA}"/>
              </a:ext>
            </a:extLst>
          </p:cNvPr>
          <p:cNvSpPr txBox="1"/>
          <p:nvPr/>
        </p:nvSpPr>
        <p:spPr>
          <a:xfrm>
            <a:off x="1802296" y="2411897"/>
            <a:ext cx="4055165" cy="646331"/>
          </a:xfrm>
          <a:prstGeom prst="rect">
            <a:avLst/>
          </a:prstGeom>
          <a:noFill/>
        </p:spPr>
        <p:txBody>
          <a:bodyPr wrap="square" rtlCol="0">
            <a:spAutoFit/>
          </a:bodyPr>
          <a:lstStyle/>
          <a:p>
            <a:r>
              <a:rPr lang="en-US" dirty="0"/>
              <a:t>This is the “Native Language” in ASPEN and is tracked by the State </a:t>
            </a:r>
          </a:p>
        </p:txBody>
      </p:sp>
      <p:cxnSp>
        <p:nvCxnSpPr>
          <p:cNvPr id="10" name="Elbow Connector 9">
            <a:extLst>
              <a:ext uri="{FF2B5EF4-FFF2-40B4-BE49-F238E27FC236}">
                <a16:creationId xmlns:a16="http://schemas.microsoft.com/office/drawing/2014/main" id="{6FA15472-52CA-6049-8217-E99AA3DAB4C0}"/>
              </a:ext>
            </a:extLst>
          </p:cNvPr>
          <p:cNvCxnSpPr>
            <a:cxnSpLocks/>
          </p:cNvCxnSpPr>
          <p:nvPr/>
        </p:nvCxnSpPr>
        <p:spPr>
          <a:xfrm>
            <a:off x="838200" y="1682713"/>
            <a:ext cx="1295400" cy="10523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A1FD0C9-CB64-114D-86DC-E822C1689774}"/>
              </a:ext>
            </a:extLst>
          </p:cNvPr>
          <p:cNvSpPr txBox="1"/>
          <p:nvPr/>
        </p:nvSpPr>
        <p:spPr>
          <a:xfrm>
            <a:off x="0" y="1690688"/>
            <a:ext cx="1311965" cy="1200329"/>
          </a:xfrm>
          <a:prstGeom prst="rect">
            <a:avLst/>
          </a:prstGeom>
          <a:noFill/>
        </p:spPr>
        <p:txBody>
          <a:bodyPr wrap="square" rtlCol="0">
            <a:spAutoFit/>
          </a:bodyPr>
          <a:lstStyle/>
          <a:p>
            <a:r>
              <a:rPr lang="en-US" dirty="0"/>
              <a:t>Cannot be ENG in ASPEN – will explain</a:t>
            </a:r>
          </a:p>
        </p:txBody>
      </p:sp>
      <p:sp>
        <p:nvSpPr>
          <p:cNvPr id="13" name="TextBox 12">
            <a:extLst>
              <a:ext uri="{FF2B5EF4-FFF2-40B4-BE49-F238E27FC236}">
                <a16:creationId xmlns:a16="http://schemas.microsoft.com/office/drawing/2014/main" id="{6B92A87E-A156-774F-B966-CE5DDE86D33D}"/>
              </a:ext>
            </a:extLst>
          </p:cNvPr>
          <p:cNvSpPr txBox="1"/>
          <p:nvPr/>
        </p:nvSpPr>
        <p:spPr>
          <a:xfrm>
            <a:off x="1802297" y="3318819"/>
            <a:ext cx="3856381" cy="646331"/>
          </a:xfrm>
          <a:prstGeom prst="rect">
            <a:avLst/>
          </a:prstGeom>
          <a:noFill/>
        </p:spPr>
        <p:txBody>
          <a:bodyPr wrap="square" rtlCol="0">
            <a:spAutoFit/>
          </a:bodyPr>
          <a:lstStyle/>
          <a:p>
            <a:r>
              <a:rPr lang="en-US" dirty="0"/>
              <a:t>Language spoken outside of school is neutral in regards to the State/District</a:t>
            </a:r>
          </a:p>
        </p:txBody>
      </p:sp>
      <p:sp>
        <p:nvSpPr>
          <p:cNvPr id="14" name="Right Arrow 13">
            <a:extLst>
              <a:ext uri="{FF2B5EF4-FFF2-40B4-BE49-F238E27FC236}">
                <a16:creationId xmlns:a16="http://schemas.microsoft.com/office/drawing/2014/main" id="{386F4A71-29CA-4640-A44B-9BE779D64C60}"/>
              </a:ext>
            </a:extLst>
          </p:cNvPr>
          <p:cNvSpPr/>
          <p:nvPr/>
        </p:nvSpPr>
        <p:spPr>
          <a:xfrm flipV="1">
            <a:off x="1311965" y="3121910"/>
            <a:ext cx="662609" cy="666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AF1C895-6FDB-9748-8E63-ECF71233E3EC}"/>
              </a:ext>
            </a:extLst>
          </p:cNvPr>
          <p:cNvSpPr txBox="1"/>
          <p:nvPr/>
        </p:nvSpPr>
        <p:spPr>
          <a:xfrm>
            <a:off x="0" y="2949487"/>
            <a:ext cx="1683026" cy="1200329"/>
          </a:xfrm>
          <a:prstGeom prst="rect">
            <a:avLst/>
          </a:prstGeom>
          <a:noFill/>
        </p:spPr>
        <p:txBody>
          <a:bodyPr wrap="square" rtlCol="0">
            <a:spAutoFit/>
          </a:bodyPr>
          <a:lstStyle/>
          <a:p>
            <a:r>
              <a:rPr lang="en-US" dirty="0"/>
              <a:t>Does help determine if a student needs to be screened</a:t>
            </a:r>
          </a:p>
        </p:txBody>
      </p:sp>
      <p:sp>
        <p:nvSpPr>
          <p:cNvPr id="16" name="TextBox 15">
            <a:extLst>
              <a:ext uri="{FF2B5EF4-FFF2-40B4-BE49-F238E27FC236}">
                <a16:creationId xmlns:a16="http://schemas.microsoft.com/office/drawing/2014/main" id="{56889F7F-7239-4C4F-AD91-C84DDB23A9EE}"/>
              </a:ext>
            </a:extLst>
          </p:cNvPr>
          <p:cNvSpPr txBox="1"/>
          <p:nvPr/>
        </p:nvSpPr>
        <p:spPr>
          <a:xfrm>
            <a:off x="1802296" y="4267200"/>
            <a:ext cx="4055165" cy="923330"/>
          </a:xfrm>
          <a:prstGeom prst="rect">
            <a:avLst/>
          </a:prstGeom>
          <a:noFill/>
        </p:spPr>
        <p:txBody>
          <a:bodyPr wrap="square" rtlCol="0">
            <a:spAutoFit/>
          </a:bodyPr>
          <a:lstStyle/>
          <a:p>
            <a:r>
              <a:rPr lang="en-US" dirty="0"/>
              <a:t>Home Language in ASPEN – District/School communications</a:t>
            </a:r>
          </a:p>
          <a:p>
            <a:endParaRPr lang="en-US" dirty="0"/>
          </a:p>
        </p:txBody>
      </p:sp>
      <p:sp>
        <p:nvSpPr>
          <p:cNvPr id="17" name="TextBox 16">
            <a:extLst>
              <a:ext uri="{FF2B5EF4-FFF2-40B4-BE49-F238E27FC236}">
                <a16:creationId xmlns:a16="http://schemas.microsoft.com/office/drawing/2014/main" id="{03670697-BD32-614B-A2DF-E31E93BD90C5}"/>
              </a:ext>
            </a:extLst>
          </p:cNvPr>
          <p:cNvSpPr txBox="1"/>
          <p:nvPr/>
        </p:nvSpPr>
        <p:spPr>
          <a:xfrm>
            <a:off x="6096001" y="4492487"/>
            <a:ext cx="4492486" cy="646331"/>
          </a:xfrm>
          <a:prstGeom prst="rect">
            <a:avLst/>
          </a:prstGeom>
          <a:noFill/>
        </p:spPr>
        <p:txBody>
          <a:bodyPr wrap="square" rtlCol="0">
            <a:spAutoFit/>
          </a:bodyPr>
          <a:lstStyle/>
          <a:p>
            <a:r>
              <a:rPr lang="en-US" dirty="0"/>
              <a:t>This was recently added to supplement question 3  </a:t>
            </a:r>
          </a:p>
        </p:txBody>
      </p:sp>
      <p:cxnSp>
        <p:nvCxnSpPr>
          <p:cNvPr id="19" name="Elbow Connector 18">
            <a:extLst>
              <a:ext uri="{FF2B5EF4-FFF2-40B4-BE49-F238E27FC236}">
                <a16:creationId xmlns:a16="http://schemas.microsoft.com/office/drawing/2014/main" id="{9B805809-C0E9-FD4A-8B78-17FA90A6351B}"/>
              </a:ext>
            </a:extLst>
          </p:cNvPr>
          <p:cNvCxnSpPr>
            <a:cxnSpLocks/>
          </p:cNvCxnSpPr>
          <p:nvPr/>
        </p:nvCxnSpPr>
        <p:spPr>
          <a:xfrm flipV="1">
            <a:off x="1152939" y="4181507"/>
            <a:ext cx="848140" cy="3521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7A4E605-C1AC-2049-96A4-150F2C32CEEA}"/>
              </a:ext>
            </a:extLst>
          </p:cNvPr>
          <p:cNvSpPr txBox="1"/>
          <p:nvPr/>
        </p:nvSpPr>
        <p:spPr>
          <a:xfrm>
            <a:off x="0" y="4565354"/>
            <a:ext cx="1974574" cy="2585323"/>
          </a:xfrm>
          <a:prstGeom prst="rect">
            <a:avLst/>
          </a:prstGeom>
          <a:noFill/>
        </p:spPr>
        <p:txBody>
          <a:bodyPr wrap="square" rtlCol="0">
            <a:spAutoFit/>
          </a:bodyPr>
          <a:lstStyle/>
          <a:p>
            <a:r>
              <a:rPr lang="en-US" dirty="0"/>
              <a:t>This is the language in </a:t>
            </a:r>
          </a:p>
          <a:p>
            <a:r>
              <a:rPr lang="en-US" dirty="0"/>
              <a:t>which </a:t>
            </a:r>
          </a:p>
          <a:p>
            <a:r>
              <a:rPr lang="en-US" dirty="0"/>
              <a:t>all District &amp; School communications will be sent out to  parents/guardians</a:t>
            </a:r>
          </a:p>
          <a:p>
            <a:endParaRPr lang="en-US" dirty="0"/>
          </a:p>
        </p:txBody>
      </p:sp>
      <p:cxnSp>
        <p:nvCxnSpPr>
          <p:cNvPr id="24" name="Elbow Connector 23">
            <a:extLst>
              <a:ext uri="{FF2B5EF4-FFF2-40B4-BE49-F238E27FC236}">
                <a16:creationId xmlns:a16="http://schemas.microsoft.com/office/drawing/2014/main" id="{1E455CBB-3466-794B-9152-4D5A07289611}"/>
              </a:ext>
            </a:extLst>
          </p:cNvPr>
          <p:cNvCxnSpPr>
            <a:cxnSpLocks/>
          </p:cNvCxnSpPr>
          <p:nvPr/>
        </p:nvCxnSpPr>
        <p:spPr>
          <a:xfrm rot="5400000">
            <a:off x="8772687" y="1512966"/>
            <a:ext cx="789008" cy="47707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CB9E4C9-C79B-5545-9159-4F3A3D150AC1}"/>
              </a:ext>
            </a:extLst>
          </p:cNvPr>
          <p:cNvSpPr txBox="1"/>
          <p:nvPr/>
        </p:nvSpPr>
        <p:spPr>
          <a:xfrm>
            <a:off x="9495183" y="996065"/>
            <a:ext cx="1948071" cy="1200329"/>
          </a:xfrm>
          <a:prstGeom prst="rect">
            <a:avLst/>
          </a:prstGeom>
          <a:noFill/>
        </p:spPr>
        <p:txBody>
          <a:bodyPr wrap="square" rtlCol="0">
            <a:spAutoFit/>
          </a:bodyPr>
          <a:lstStyle/>
          <a:p>
            <a:r>
              <a:rPr lang="en-US" dirty="0"/>
              <a:t>Often unknown, but will determine from records request</a:t>
            </a:r>
          </a:p>
        </p:txBody>
      </p:sp>
      <p:sp>
        <p:nvSpPr>
          <p:cNvPr id="33" name="TextBox 32">
            <a:extLst>
              <a:ext uri="{FF2B5EF4-FFF2-40B4-BE49-F238E27FC236}">
                <a16:creationId xmlns:a16="http://schemas.microsoft.com/office/drawing/2014/main" id="{3EF13ED5-8A44-694B-BB0D-5CBB2AE56B4B}"/>
              </a:ext>
            </a:extLst>
          </p:cNvPr>
          <p:cNvSpPr txBox="1"/>
          <p:nvPr/>
        </p:nvSpPr>
        <p:spPr>
          <a:xfrm>
            <a:off x="7540487" y="3604591"/>
            <a:ext cx="3048000" cy="369332"/>
          </a:xfrm>
          <a:prstGeom prst="rect">
            <a:avLst/>
          </a:prstGeom>
          <a:noFill/>
        </p:spPr>
        <p:txBody>
          <a:bodyPr wrap="square" rtlCol="0">
            <a:spAutoFit/>
          </a:bodyPr>
          <a:lstStyle/>
          <a:p>
            <a:r>
              <a:rPr lang="en-US" dirty="0"/>
              <a:t>Will often be native language</a:t>
            </a:r>
          </a:p>
        </p:txBody>
      </p:sp>
      <p:sp>
        <p:nvSpPr>
          <p:cNvPr id="34" name="TextBox 33">
            <a:extLst>
              <a:ext uri="{FF2B5EF4-FFF2-40B4-BE49-F238E27FC236}">
                <a16:creationId xmlns:a16="http://schemas.microsoft.com/office/drawing/2014/main" id="{ABA230A9-F889-B04C-8A64-AB4DF87D2416}"/>
              </a:ext>
            </a:extLst>
          </p:cNvPr>
          <p:cNvSpPr txBox="1"/>
          <p:nvPr/>
        </p:nvSpPr>
        <p:spPr>
          <a:xfrm>
            <a:off x="1974574" y="5222220"/>
            <a:ext cx="3882887" cy="646331"/>
          </a:xfrm>
          <a:prstGeom prst="rect">
            <a:avLst/>
          </a:prstGeom>
          <a:noFill/>
        </p:spPr>
        <p:txBody>
          <a:bodyPr wrap="square" rtlCol="0">
            <a:spAutoFit/>
          </a:bodyPr>
          <a:lstStyle/>
          <a:p>
            <a:r>
              <a:rPr lang="en-US" dirty="0"/>
              <a:t>Only have parents sign if this is the original HLS</a:t>
            </a:r>
          </a:p>
        </p:txBody>
      </p:sp>
      <p:sp>
        <p:nvSpPr>
          <p:cNvPr id="35" name="TextBox 34">
            <a:extLst>
              <a:ext uri="{FF2B5EF4-FFF2-40B4-BE49-F238E27FC236}">
                <a16:creationId xmlns:a16="http://schemas.microsoft.com/office/drawing/2014/main" id="{9FACA37F-88E2-0E40-AAF5-60F628644085}"/>
              </a:ext>
            </a:extLst>
          </p:cNvPr>
          <p:cNvSpPr txBox="1"/>
          <p:nvPr/>
        </p:nvSpPr>
        <p:spPr>
          <a:xfrm>
            <a:off x="8375374" y="5222220"/>
            <a:ext cx="2213113" cy="646331"/>
          </a:xfrm>
          <a:prstGeom prst="rect">
            <a:avLst/>
          </a:prstGeom>
          <a:noFill/>
        </p:spPr>
        <p:txBody>
          <a:bodyPr wrap="square" rtlCol="0">
            <a:spAutoFit/>
          </a:bodyPr>
          <a:lstStyle/>
          <a:p>
            <a:r>
              <a:rPr lang="en-US" dirty="0"/>
              <a:t>Only date if this is the original HLS</a:t>
            </a:r>
          </a:p>
        </p:txBody>
      </p:sp>
      <p:sp>
        <p:nvSpPr>
          <p:cNvPr id="36" name="Left Arrow 35">
            <a:extLst>
              <a:ext uri="{FF2B5EF4-FFF2-40B4-BE49-F238E27FC236}">
                <a16:creationId xmlns:a16="http://schemas.microsoft.com/office/drawing/2014/main" id="{6FE08E9E-125C-8346-B718-EF6B755AFD17}"/>
              </a:ext>
            </a:extLst>
          </p:cNvPr>
          <p:cNvSpPr/>
          <p:nvPr/>
        </p:nvSpPr>
        <p:spPr>
          <a:xfrm>
            <a:off x="7673009" y="5222220"/>
            <a:ext cx="702365" cy="2064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corded Sound">
            <a:hlinkClick r:id="" action="ppaction://media"/>
            <a:extLst>
              <a:ext uri="{FF2B5EF4-FFF2-40B4-BE49-F238E27FC236}">
                <a16:creationId xmlns:a16="http://schemas.microsoft.com/office/drawing/2014/main" id="{537D1C82-ABFA-7243-A155-3A3C8C98630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6869" y="-886538"/>
            <a:ext cx="812800" cy="812800"/>
          </a:xfrm>
          <a:prstGeom prst="rect">
            <a:avLst/>
          </a:prstGeom>
        </p:spPr>
      </p:pic>
      <p:pic>
        <p:nvPicPr>
          <p:cNvPr id="4" name="Recorded Sound">
            <a:hlinkClick r:id="" action="ppaction://media"/>
            <a:extLst>
              <a:ext uri="{FF2B5EF4-FFF2-40B4-BE49-F238E27FC236}">
                <a16:creationId xmlns:a16="http://schemas.microsoft.com/office/drawing/2014/main" id="{F7F949DB-0B81-8243-91F2-43A2F849B8F8}"/>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3845338" y="-899020"/>
            <a:ext cx="812800" cy="812800"/>
          </a:xfrm>
          <a:prstGeom prst="rect">
            <a:avLst/>
          </a:prstGeom>
        </p:spPr>
      </p:pic>
      <p:pic>
        <p:nvPicPr>
          <p:cNvPr id="7" name="Recorded Sound">
            <a:hlinkClick r:id="" action="ppaction://media"/>
            <a:extLst>
              <a:ext uri="{FF2B5EF4-FFF2-40B4-BE49-F238E27FC236}">
                <a16:creationId xmlns:a16="http://schemas.microsoft.com/office/drawing/2014/main" id="{C7CB79FF-6651-AD4C-A79C-D01E1E061131}"/>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6175515" y="-907459"/>
            <a:ext cx="812800" cy="812800"/>
          </a:xfrm>
          <a:prstGeom prst="rect">
            <a:avLst/>
          </a:prstGeom>
        </p:spPr>
      </p:pic>
    </p:spTree>
    <p:extLst>
      <p:ext uri="{BB962C8B-B14F-4D97-AF65-F5344CB8AC3E}">
        <p14:creationId xmlns:p14="http://schemas.microsoft.com/office/powerpoint/2010/main" val="382370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5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5410"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01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audio>
              <p:cMediaNode vol="80000">
                <p:cTn id="16" fill="hold" display="0">
                  <p:stCondLst>
                    <p:cond delay="indefinite"/>
                  </p:stCondLst>
                  <p:endCondLst>
                    <p:cond evt="onStopAudio" delay="0">
                      <p:tgtEl>
                        <p:sldTgt/>
                      </p:tgtEl>
                    </p:cond>
                  </p:endCondLst>
                </p:cTn>
                <p:tgtEl>
                  <p:spTgt spid="4"/>
                </p:tgtEl>
              </p:cMediaNode>
            </p:audio>
            <p:audio>
              <p:cMediaNode vol="80000">
                <p:cTn id="1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1E86-96D3-0C4C-A1C7-D4CB270C9913}"/>
              </a:ext>
            </a:extLst>
          </p:cNvPr>
          <p:cNvSpPr>
            <a:spLocks noGrp="1"/>
          </p:cNvSpPr>
          <p:nvPr>
            <p:ph type="title"/>
          </p:nvPr>
        </p:nvSpPr>
        <p:spPr/>
        <p:txBody>
          <a:bodyPr/>
          <a:lstStyle/>
          <a:p>
            <a:r>
              <a:rPr lang="en-US" dirty="0"/>
              <a:t>HLS – Languages explained (Question # 1)</a:t>
            </a:r>
          </a:p>
        </p:txBody>
      </p:sp>
      <p:sp>
        <p:nvSpPr>
          <p:cNvPr id="3" name="Content Placeholder 2">
            <a:extLst>
              <a:ext uri="{FF2B5EF4-FFF2-40B4-BE49-F238E27FC236}">
                <a16:creationId xmlns:a16="http://schemas.microsoft.com/office/drawing/2014/main" id="{1C220243-D555-854E-950F-08564E437DD7}"/>
              </a:ext>
            </a:extLst>
          </p:cNvPr>
          <p:cNvSpPr>
            <a:spLocks noGrp="1"/>
          </p:cNvSpPr>
          <p:nvPr>
            <p:ph idx="1"/>
          </p:nvPr>
        </p:nvSpPr>
        <p:spPr/>
        <p:txBody>
          <a:bodyPr/>
          <a:lstStyle/>
          <a:p>
            <a:r>
              <a:rPr lang="en-US" dirty="0"/>
              <a:t>Question 1 – this is the “Native” language in ASPEN. For an EL student, this can never be English in ASPEN, even if English is the Language provided. The State monitors this language in conjunction with the ESL code provided in ASPEN. It is perfectly acceptable for English to be provided on the HLS, but this will be changed in ASPEN to reflect</a:t>
            </a:r>
            <a:r>
              <a:rPr lang="en-US" i="1" dirty="0"/>
              <a:t> </a:t>
            </a:r>
            <a:r>
              <a:rPr lang="en-US" dirty="0"/>
              <a:t>the foreign language provided in any of the other language questions on the form (please do not make any changes the ESL Department makes in this regard)</a:t>
            </a:r>
            <a:endParaRPr lang="en-US" i="1" dirty="0"/>
          </a:p>
        </p:txBody>
      </p:sp>
      <p:pic>
        <p:nvPicPr>
          <p:cNvPr id="5" name="Picture 4">
            <a:extLst>
              <a:ext uri="{FF2B5EF4-FFF2-40B4-BE49-F238E27FC236}">
                <a16:creationId xmlns:a16="http://schemas.microsoft.com/office/drawing/2014/main" id="{3A611FDE-F732-0E47-BCC2-17EA7BFCDDA0}"/>
              </a:ext>
            </a:extLst>
          </p:cNvPr>
          <p:cNvPicPr>
            <a:picLocks noChangeAspect="1"/>
          </p:cNvPicPr>
          <p:nvPr/>
        </p:nvPicPr>
        <p:blipFill>
          <a:blip r:embed="rId4"/>
          <a:stretch>
            <a:fillRect/>
          </a:stretch>
        </p:blipFill>
        <p:spPr>
          <a:xfrm>
            <a:off x="7340876" y="4744513"/>
            <a:ext cx="2677767" cy="2113487"/>
          </a:xfrm>
          <a:prstGeom prst="rect">
            <a:avLst/>
          </a:prstGeom>
        </p:spPr>
      </p:pic>
      <p:sp>
        <p:nvSpPr>
          <p:cNvPr id="6" name="Right Arrow 5">
            <a:extLst>
              <a:ext uri="{FF2B5EF4-FFF2-40B4-BE49-F238E27FC236}">
                <a16:creationId xmlns:a16="http://schemas.microsoft.com/office/drawing/2014/main" id="{0F83D280-7D9D-2D48-AEFA-64D172ABD9CD}"/>
              </a:ext>
            </a:extLst>
          </p:cNvPr>
          <p:cNvSpPr/>
          <p:nvPr/>
        </p:nvSpPr>
        <p:spPr>
          <a:xfrm>
            <a:off x="6453809" y="5632174"/>
            <a:ext cx="887067" cy="53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46CDAED-30C0-3E42-A96E-1E4F31B3EAB5}"/>
              </a:ext>
            </a:extLst>
          </p:cNvPr>
          <p:cNvSpPr txBox="1"/>
          <p:nvPr/>
        </p:nvSpPr>
        <p:spPr>
          <a:xfrm>
            <a:off x="4094921" y="4969564"/>
            <a:ext cx="2358888" cy="1754326"/>
          </a:xfrm>
          <a:prstGeom prst="rect">
            <a:avLst/>
          </a:prstGeom>
          <a:noFill/>
        </p:spPr>
        <p:txBody>
          <a:bodyPr wrap="square" rtlCol="0">
            <a:spAutoFit/>
          </a:bodyPr>
          <a:lstStyle/>
          <a:p>
            <a:r>
              <a:rPr lang="en-US" dirty="0"/>
              <a:t>As you see, if you attempt to change the Native language to “ENG” of an EL coded student in ASPEN an error will be generated</a:t>
            </a:r>
          </a:p>
        </p:txBody>
      </p:sp>
      <p:pic>
        <p:nvPicPr>
          <p:cNvPr id="4" name="Recorded Sound">
            <a:hlinkClick r:id="" action="ppaction://media"/>
            <a:extLst>
              <a:ext uri="{FF2B5EF4-FFF2-40B4-BE49-F238E27FC236}">
                <a16:creationId xmlns:a16="http://schemas.microsoft.com/office/drawing/2014/main" id="{E54E4E29-8E3E-E444-82EF-1A68824374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8417" y="5225774"/>
            <a:ext cx="812800" cy="812800"/>
          </a:xfrm>
          <a:prstGeom prst="rect">
            <a:avLst/>
          </a:prstGeom>
        </p:spPr>
      </p:pic>
    </p:spTree>
    <p:extLst>
      <p:ext uri="{BB962C8B-B14F-4D97-AF65-F5344CB8AC3E}">
        <p14:creationId xmlns:p14="http://schemas.microsoft.com/office/powerpoint/2010/main" val="312118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TotalTime>
  <Words>1394</Words>
  <Application>Microsoft Macintosh PowerPoint</Application>
  <PresentationFormat>Widescreen</PresentationFormat>
  <Paragraphs>78</Paragraphs>
  <Slides>16</Slides>
  <Notes>0</Notes>
  <HiddenSlides>0</HiddenSlides>
  <MMClips>16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2020-2021 Registration Training</vt:lpstr>
      <vt:lpstr>Home Language Survey (HLS) – Main Source of Information for Required Registration Fields… needs to be completed in full</vt:lpstr>
      <vt:lpstr>HLS – One Time Document </vt:lpstr>
      <vt:lpstr>HLS – One Time Document (Completing an Unofficial HLS)</vt:lpstr>
      <vt:lpstr>HLS – Student Information (common misses) </vt:lpstr>
      <vt:lpstr>HLS – Student Information (common misses)</vt:lpstr>
      <vt:lpstr>EIS Fatal Extract Error example</vt:lpstr>
      <vt:lpstr>HLS – Questions for Parents/Guardians</vt:lpstr>
      <vt:lpstr>HLS – Languages explained (Question # 1)</vt:lpstr>
      <vt:lpstr>HLS – Languages explained (Questions 2 and 3)</vt:lpstr>
      <vt:lpstr>HLS and ASPEN – Filling in the Blanks</vt:lpstr>
      <vt:lpstr>ESL Tab – Filling in the Blanks continued</vt:lpstr>
      <vt:lpstr>Filling in the Blanks – Birth Country Determines Immigrant status, not Language</vt:lpstr>
      <vt:lpstr>Filling in the Blanks – The Languages: A synopsis</vt:lpstr>
      <vt:lpstr>Filling in the Blanks – Dates (”The End”… Almost)</vt:lpstr>
      <vt:lpstr>Resource Information: Now “The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2020-2021 Registration Training</dc:title>
  <dc:creator>JASON CANTRELL</dc:creator>
  <cp:lastModifiedBy>Microsoft Office User</cp:lastModifiedBy>
  <cp:revision>44</cp:revision>
  <dcterms:created xsi:type="dcterms:W3CDTF">2021-03-16T16:22:18Z</dcterms:created>
  <dcterms:modified xsi:type="dcterms:W3CDTF">2021-03-19T21:08:59Z</dcterms:modified>
</cp:coreProperties>
</file>