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76" r:id="rId2"/>
    <p:sldId id="260" r:id="rId3"/>
    <p:sldId id="261" r:id="rId4"/>
    <p:sldId id="262" r:id="rId5"/>
    <p:sldId id="263" r:id="rId6"/>
    <p:sldId id="275" r:id="rId7"/>
    <p:sldId id="27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37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99"/>
    <p:restoredTop sz="94512"/>
  </p:normalViewPr>
  <p:slideViewPr>
    <p:cSldViewPr snapToGrid="0" snapToObjects="1">
      <p:cViewPr varScale="1">
        <p:scale>
          <a:sx n="69" d="100"/>
          <a:sy n="69" d="100"/>
        </p:scale>
        <p:origin x="8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8D438-06AE-5D4D-9E27-5A16442CA272}" type="datetimeFigureOut">
              <a:rPr lang="en-US" smtClean="0"/>
              <a:t>12/11/2020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D765F-157C-0B4F-9F63-5A5D82C29A2F}" type="slidenum">
              <a:rPr lang="en-US" smtClean="0"/>
              <a:t>‹#›</a:t>
            </a:fld>
            <a:endParaRPr lang="en-US"/>
          </a:p>
        </p:txBody>
      </p:sp>
    </p:spTree>
    <p:extLst>
      <p:ext uri="{BB962C8B-B14F-4D97-AF65-F5344CB8AC3E}">
        <p14:creationId xmlns:p14="http://schemas.microsoft.com/office/powerpoint/2010/main" val="101308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daniel.champion@knoxschool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solidFill>
                  <a:srgbClr val="2237B4"/>
                </a:solidFill>
              </a:rPr>
              <a:t>2020-2021</a:t>
            </a:r>
            <a:br>
              <a:rPr lang="en-US" dirty="0" smtClean="0">
                <a:solidFill>
                  <a:srgbClr val="2237B4"/>
                </a:solidFill>
              </a:rPr>
            </a:br>
            <a:r>
              <a:rPr lang="en-US" dirty="0" smtClean="0">
                <a:solidFill>
                  <a:srgbClr val="2237B4"/>
                </a:solidFill>
              </a:rPr>
              <a:t>Annual Title I &amp; Family Engagement Meeting</a:t>
            </a:r>
            <a:endParaRPr lang="en-US" dirty="0">
              <a:solidFill>
                <a:srgbClr val="2237B4"/>
              </a:solidFill>
            </a:endParaRPr>
          </a:p>
        </p:txBody>
      </p:sp>
      <p:sp>
        <p:nvSpPr>
          <p:cNvPr id="3" name="Subtitle 2"/>
          <p:cNvSpPr>
            <a:spLocks noGrp="1"/>
          </p:cNvSpPr>
          <p:nvPr>
            <p:ph type="subTitle" idx="1"/>
          </p:nvPr>
        </p:nvSpPr>
        <p:spPr>
          <a:xfrm>
            <a:off x="1507067" y="4319752"/>
            <a:ext cx="7766936" cy="1718441"/>
          </a:xfrm>
        </p:spPr>
        <p:txBody>
          <a:bodyPr>
            <a:normAutofit/>
          </a:bodyPr>
          <a:lstStyle/>
          <a:p>
            <a:pPr algn="l"/>
            <a:r>
              <a:rPr lang="en-US" dirty="0" smtClean="0">
                <a:solidFill>
                  <a:srgbClr val="2237B4"/>
                </a:solidFill>
              </a:rPr>
              <a:t>Whittle Springs Middle School</a:t>
            </a:r>
          </a:p>
          <a:p>
            <a:pPr algn="l"/>
            <a:r>
              <a:rPr lang="en-US" i="1" dirty="0" smtClean="0">
                <a:solidFill>
                  <a:srgbClr val="2237B4"/>
                </a:solidFill>
              </a:rPr>
              <a:t>August 26</a:t>
            </a:r>
            <a:r>
              <a:rPr lang="en-US" i="1" baseline="30000" dirty="0" smtClean="0">
                <a:solidFill>
                  <a:srgbClr val="2237B4"/>
                </a:solidFill>
              </a:rPr>
              <a:t>th</a:t>
            </a:r>
            <a:r>
              <a:rPr lang="en-US" i="1" dirty="0" smtClean="0">
                <a:solidFill>
                  <a:srgbClr val="2237B4"/>
                </a:solidFill>
              </a:rPr>
              <a:t>, 2020</a:t>
            </a:r>
          </a:p>
          <a:p>
            <a:pPr algn="l"/>
            <a:r>
              <a:rPr lang="en-US" dirty="0" smtClean="0">
                <a:solidFill>
                  <a:srgbClr val="2237B4"/>
                </a:solidFill>
              </a:rPr>
              <a:t>Daniel Champion, Principal</a:t>
            </a:r>
          </a:p>
          <a:p>
            <a:pPr algn="l"/>
            <a:r>
              <a:rPr lang="en-US" dirty="0" smtClean="0">
                <a:solidFill>
                  <a:srgbClr val="2237B4"/>
                </a:solidFill>
              </a:rPr>
              <a:t>Dr. Claire Adams,  Administrative Assistant	</a:t>
            </a:r>
            <a:endParaRPr lang="en-US" dirty="0">
              <a:solidFill>
                <a:srgbClr val="2237B4"/>
              </a:solidFill>
            </a:endParaRPr>
          </a:p>
        </p:txBody>
      </p:sp>
    </p:spTree>
    <p:extLst>
      <p:ext uri="{BB962C8B-B14F-4D97-AF65-F5344CB8AC3E}">
        <p14:creationId xmlns:p14="http://schemas.microsoft.com/office/powerpoint/2010/main" val="2498987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2237B4"/>
                </a:solidFill>
              </a:rPr>
              <a:t>What is a Title I school?</a:t>
            </a:r>
            <a:endParaRPr lang="en-US" b="1" dirty="0">
              <a:solidFill>
                <a:srgbClr val="2237B4"/>
              </a:solidFill>
            </a:endParaRPr>
          </a:p>
        </p:txBody>
      </p:sp>
      <p:sp>
        <p:nvSpPr>
          <p:cNvPr id="3" name="Content Placeholder 2"/>
          <p:cNvSpPr>
            <a:spLocks noGrp="1"/>
          </p:cNvSpPr>
          <p:nvPr>
            <p:ph idx="1"/>
          </p:nvPr>
        </p:nvSpPr>
        <p:spPr>
          <a:xfrm>
            <a:off x="677334" y="1676400"/>
            <a:ext cx="8596668" cy="4504267"/>
          </a:xfrm>
        </p:spPr>
        <p:txBody>
          <a:bodyPr>
            <a:noAutofit/>
          </a:bodyPr>
          <a:lstStyle/>
          <a:p>
            <a:r>
              <a:rPr lang="en-US" sz="2200" dirty="0" smtClean="0">
                <a:solidFill>
                  <a:srgbClr val="2237B4"/>
                </a:solidFill>
              </a:rPr>
              <a:t>Title I was passed in 1965 under the Elementary and Secondary Education Act (ESEA). It is the largest federal </a:t>
            </a:r>
            <a:r>
              <a:rPr lang="en-US" sz="2200" dirty="0">
                <a:solidFill>
                  <a:srgbClr val="2237B4"/>
                </a:solidFill>
              </a:rPr>
              <a:t>a</a:t>
            </a:r>
            <a:r>
              <a:rPr lang="en-US" sz="2200" dirty="0" smtClean="0">
                <a:solidFill>
                  <a:srgbClr val="2237B4"/>
                </a:solidFill>
              </a:rPr>
              <a:t>ssistance </a:t>
            </a:r>
            <a:r>
              <a:rPr lang="en-US" sz="2200" dirty="0">
                <a:solidFill>
                  <a:srgbClr val="2237B4"/>
                </a:solidFill>
              </a:rPr>
              <a:t>p</a:t>
            </a:r>
            <a:r>
              <a:rPr lang="en-US" sz="2200" dirty="0" smtClean="0">
                <a:solidFill>
                  <a:srgbClr val="2237B4"/>
                </a:solidFill>
              </a:rPr>
              <a:t>rogram for our nation’s schools. </a:t>
            </a:r>
          </a:p>
          <a:p>
            <a:r>
              <a:rPr lang="en-US" sz="2200" dirty="0" smtClean="0">
                <a:solidFill>
                  <a:srgbClr val="2237B4"/>
                </a:solidFill>
              </a:rPr>
              <a:t>Title I schools receive extra funding (Title I dollars) from the federal government. These dollars are used to:</a:t>
            </a:r>
          </a:p>
          <a:p>
            <a:pPr lvl="3">
              <a:buFont typeface="Arial" panose="020B0604020202020204" pitchFamily="34" charset="0"/>
              <a:buChar char="•"/>
            </a:pPr>
            <a:r>
              <a:rPr lang="en-US" sz="2000" dirty="0" smtClean="0">
                <a:solidFill>
                  <a:srgbClr val="2237B4"/>
                </a:solidFill>
              </a:rPr>
              <a:t>identify students experiencing academic difficulties and provide assistance to help these students</a:t>
            </a:r>
          </a:p>
          <a:p>
            <a:pPr lvl="3">
              <a:buFont typeface="Arial" panose="020B0604020202020204" pitchFamily="34" charset="0"/>
              <a:buChar char="•"/>
            </a:pPr>
            <a:r>
              <a:rPr lang="en-US" sz="2000" dirty="0" smtClean="0">
                <a:solidFill>
                  <a:srgbClr val="2237B4"/>
                </a:solidFill>
              </a:rPr>
              <a:t>purchase additional staff, programs, materials, and/or supplies</a:t>
            </a:r>
          </a:p>
          <a:p>
            <a:pPr lvl="3">
              <a:buFont typeface="Arial" panose="020B0604020202020204" pitchFamily="34" charset="0"/>
              <a:buChar char="•"/>
            </a:pPr>
            <a:r>
              <a:rPr lang="en-US" sz="2000" dirty="0" smtClean="0">
                <a:solidFill>
                  <a:srgbClr val="2237B4"/>
                </a:solidFill>
              </a:rPr>
              <a:t>conduct parent and family engagement meetings, trainings, events, and/or activities</a:t>
            </a:r>
          </a:p>
          <a:p>
            <a:pPr lvl="1"/>
            <a:endParaRPr lang="en-US" sz="20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713446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4400"/>
          </a:xfrm>
        </p:spPr>
        <p:txBody>
          <a:bodyPr/>
          <a:lstStyle/>
          <a:p>
            <a:r>
              <a:rPr lang="en-US" b="1" dirty="0" smtClean="0">
                <a:solidFill>
                  <a:srgbClr val="2237B4"/>
                </a:solidFill>
              </a:rPr>
              <a:t>What are my rights?</a:t>
            </a:r>
            <a:endParaRPr lang="en-US" b="1" dirty="0">
              <a:solidFill>
                <a:srgbClr val="2237B4"/>
              </a:solidFill>
            </a:endParaRPr>
          </a:p>
        </p:txBody>
      </p:sp>
      <p:sp>
        <p:nvSpPr>
          <p:cNvPr id="3" name="Content Placeholder 2"/>
          <p:cNvSpPr>
            <a:spLocks noGrp="1"/>
          </p:cNvSpPr>
          <p:nvPr>
            <p:ph idx="1"/>
          </p:nvPr>
        </p:nvSpPr>
        <p:spPr>
          <a:xfrm>
            <a:off x="535709" y="1845733"/>
            <a:ext cx="9827491" cy="4775784"/>
          </a:xfrm>
        </p:spPr>
        <p:txBody>
          <a:bodyPr>
            <a:normAutofit lnSpcReduction="10000"/>
          </a:bodyPr>
          <a:lstStyle/>
          <a:p>
            <a:r>
              <a:rPr lang="en-US" sz="2200" dirty="0" smtClean="0">
                <a:solidFill>
                  <a:srgbClr val="2237B4"/>
                </a:solidFill>
              </a:rPr>
              <a:t>The families and parents of Title I students have a right, by law, to:</a:t>
            </a:r>
          </a:p>
          <a:p>
            <a:pPr lvl="3">
              <a:buFont typeface="Arial" panose="020B0604020202020204" pitchFamily="34" charset="0"/>
              <a:buChar char="•"/>
            </a:pPr>
            <a:r>
              <a:rPr lang="en-US" sz="2200" dirty="0">
                <a:solidFill>
                  <a:srgbClr val="2237B4"/>
                </a:solidFill>
              </a:rPr>
              <a:t>B</a:t>
            </a:r>
            <a:r>
              <a:rPr lang="en-US" sz="2200" dirty="0" smtClean="0">
                <a:solidFill>
                  <a:srgbClr val="2237B4"/>
                </a:solidFill>
              </a:rPr>
              <a:t>e involved in decisions made at both the school and district level</a:t>
            </a:r>
          </a:p>
          <a:p>
            <a:pPr lvl="3">
              <a:buFont typeface="Arial" panose="020B0604020202020204" pitchFamily="34" charset="0"/>
              <a:buChar char="•"/>
            </a:pPr>
            <a:r>
              <a:rPr lang="en-US" sz="2200" dirty="0">
                <a:solidFill>
                  <a:srgbClr val="2237B4"/>
                </a:solidFill>
              </a:rPr>
              <a:t>B</a:t>
            </a:r>
            <a:r>
              <a:rPr lang="en-US" sz="2200" dirty="0" smtClean="0">
                <a:solidFill>
                  <a:srgbClr val="2237B4"/>
                </a:solidFill>
              </a:rPr>
              <a:t>e provided with information on your child’s level of achievement on tests in reading/language arts, writing, mathematics, and science</a:t>
            </a:r>
          </a:p>
          <a:p>
            <a:pPr lvl="3">
              <a:buFont typeface="Arial" panose="020B0604020202020204" pitchFamily="34" charset="0"/>
              <a:buChar char="•"/>
            </a:pPr>
            <a:r>
              <a:rPr lang="en-US" sz="2200" dirty="0">
                <a:solidFill>
                  <a:srgbClr val="2237B4"/>
                </a:solidFill>
              </a:rPr>
              <a:t>R</a:t>
            </a:r>
            <a:r>
              <a:rPr lang="en-US" sz="2200" dirty="0" smtClean="0">
                <a:solidFill>
                  <a:srgbClr val="2237B4"/>
                </a:solidFill>
              </a:rPr>
              <a:t>equest and receive information on the qualifications of your child’s teacher and paraprofessionals who are working with your child </a:t>
            </a:r>
          </a:p>
          <a:p>
            <a:pPr lvl="3">
              <a:buFont typeface="Arial" panose="020B0604020202020204" pitchFamily="34" charset="0"/>
              <a:buChar char="•"/>
            </a:pPr>
            <a:r>
              <a:rPr lang="en-US" sz="2200" dirty="0">
                <a:solidFill>
                  <a:srgbClr val="2237B4"/>
                </a:solidFill>
              </a:rPr>
              <a:t>R</a:t>
            </a:r>
            <a:r>
              <a:rPr lang="en-US" sz="2200" dirty="0" smtClean="0">
                <a:solidFill>
                  <a:srgbClr val="2237B4"/>
                </a:solidFill>
              </a:rPr>
              <a:t>equest opportunities for regular meetings to formulate suggestions and to participate, as appropriate, in decisions about the education of your child. The school is required to respond to any such suggestions as soon as practicably possible.</a:t>
            </a:r>
          </a:p>
          <a:p>
            <a:endParaRPr lang="en-US" sz="2000" dirty="0" smtClean="0">
              <a:solidFill>
                <a:srgbClr val="2237B4"/>
              </a:solidFill>
            </a:endParaRP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486914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2237B4"/>
                </a:solidFill>
              </a:rPr>
              <a:t>What can Title I funds be used for?</a:t>
            </a:r>
            <a:endParaRPr lang="en-US" b="1" dirty="0">
              <a:solidFill>
                <a:srgbClr val="2237B4"/>
              </a:solidFill>
            </a:endParaRPr>
          </a:p>
        </p:txBody>
      </p:sp>
      <p:sp>
        <p:nvSpPr>
          <p:cNvPr id="3" name="Content Placeholder 2"/>
          <p:cNvSpPr>
            <a:spLocks noGrp="1"/>
          </p:cNvSpPr>
          <p:nvPr>
            <p:ph idx="1"/>
          </p:nvPr>
        </p:nvSpPr>
        <p:spPr>
          <a:xfrm>
            <a:off x="677334" y="1930401"/>
            <a:ext cx="8596668" cy="4110962"/>
          </a:xfrm>
        </p:spPr>
        <p:txBody>
          <a:bodyPr>
            <a:normAutofit/>
          </a:bodyPr>
          <a:lstStyle/>
          <a:p>
            <a:r>
              <a:rPr lang="en-US" sz="2400" dirty="0" smtClean="0">
                <a:solidFill>
                  <a:srgbClr val="2237B4"/>
                </a:solidFill>
              </a:rPr>
              <a:t>In general, Title I funds my be used for:</a:t>
            </a:r>
          </a:p>
          <a:p>
            <a:pPr lvl="3">
              <a:buFont typeface="Arial" panose="020B0604020202020204" pitchFamily="34" charset="0"/>
              <a:buChar char="•"/>
            </a:pPr>
            <a:r>
              <a:rPr lang="en-US" altLang="en-US" sz="2000" dirty="0" smtClean="0">
                <a:solidFill>
                  <a:srgbClr val="2237B4"/>
                </a:solidFill>
              </a:rPr>
              <a:t>smaller class sizes </a:t>
            </a:r>
            <a:endParaRPr lang="en-US" altLang="en-US" sz="2000" dirty="0">
              <a:solidFill>
                <a:srgbClr val="2237B4"/>
              </a:solidFill>
            </a:endParaRPr>
          </a:p>
          <a:p>
            <a:pPr lvl="3">
              <a:buFont typeface="Arial" panose="020B0604020202020204" pitchFamily="34" charset="0"/>
              <a:buChar char="•"/>
            </a:pPr>
            <a:r>
              <a:rPr lang="en-US" altLang="en-US" sz="2000" dirty="0" smtClean="0">
                <a:solidFill>
                  <a:srgbClr val="2237B4"/>
                </a:solidFill>
              </a:rPr>
              <a:t>additional </a:t>
            </a:r>
            <a:r>
              <a:rPr lang="en-US" altLang="en-US" sz="2000" dirty="0">
                <a:solidFill>
                  <a:srgbClr val="2237B4"/>
                </a:solidFill>
              </a:rPr>
              <a:t>teachers and </a:t>
            </a:r>
            <a:r>
              <a:rPr lang="en-US" altLang="en-US" sz="2000" dirty="0" smtClean="0">
                <a:solidFill>
                  <a:srgbClr val="2237B4"/>
                </a:solidFill>
              </a:rPr>
              <a:t>paraprofessionals</a:t>
            </a:r>
            <a:endParaRPr lang="en-US" altLang="en-US" sz="2000" dirty="0">
              <a:solidFill>
                <a:srgbClr val="2237B4"/>
              </a:solidFill>
            </a:endParaRPr>
          </a:p>
          <a:p>
            <a:pPr lvl="3">
              <a:buFont typeface="Arial" panose="020B0604020202020204" pitchFamily="34" charset="0"/>
              <a:buChar char="•"/>
            </a:pPr>
            <a:r>
              <a:rPr lang="en-US" altLang="en-US" sz="2000" dirty="0" smtClean="0">
                <a:solidFill>
                  <a:srgbClr val="2237B4"/>
                </a:solidFill>
              </a:rPr>
              <a:t>additional </a:t>
            </a:r>
            <a:r>
              <a:rPr lang="en-US" altLang="en-US" sz="2000" dirty="0">
                <a:solidFill>
                  <a:srgbClr val="2237B4"/>
                </a:solidFill>
              </a:rPr>
              <a:t>training for school </a:t>
            </a:r>
            <a:r>
              <a:rPr lang="en-US" altLang="en-US" sz="2000" dirty="0" smtClean="0">
                <a:solidFill>
                  <a:srgbClr val="2237B4"/>
                </a:solidFill>
              </a:rPr>
              <a:t>staff</a:t>
            </a:r>
            <a:endParaRPr lang="en-US" altLang="en-US" sz="2000" dirty="0">
              <a:solidFill>
                <a:srgbClr val="2237B4"/>
              </a:solidFill>
            </a:endParaRPr>
          </a:p>
          <a:p>
            <a:pPr lvl="3">
              <a:buFont typeface="Arial" panose="020B0604020202020204" pitchFamily="34" charset="0"/>
              <a:buChar char="•"/>
            </a:pPr>
            <a:r>
              <a:rPr lang="en-US" altLang="en-US" sz="2000" dirty="0" smtClean="0">
                <a:solidFill>
                  <a:srgbClr val="2237B4"/>
                </a:solidFill>
              </a:rPr>
              <a:t>extra </a:t>
            </a:r>
            <a:r>
              <a:rPr lang="en-US" altLang="en-US" sz="2000" dirty="0">
                <a:solidFill>
                  <a:srgbClr val="2237B4"/>
                </a:solidFill>
              </a:rPr>
              <a:t>time for instruction </a:t>
            </a:r>
            <a:r>
              <a:rPr lang="en-US" altLang="en-US" sz="2000" dirty="0" smtClean="0">
                <a:solidFill>
                  <a:srgbClr val="2237B4"/>
                </a:solidFill>
              </a:rPr>
              <a:t>(before </a:t>
            </a:r>
            <a:r>
              <a:rPr lang="en-US" altLang="en-US" sz="2000" dirty="0">
                <a:solidFill>
                  <a:srgbClr val="2237B4"/>
                </a:solidFill>
              </a:rPr>
              <a:t>and/or after school programs</a:t>
            </a:r>
            <a:r>
              <a:rPr lang="en-US" altLang="en-US" sz="2000" dirty="0" smtClean="0">
                <a:solidFill>
                  <a:srgbClr val="2237B4"/>
                </a:solidFill>
              </a:rPr>
              <a:t>)</a:t>
            </a:r>
            <a:endParaRPr lang="en-US" altLang="en-US" sz="2000" dirty="0">
              <a:solidFill>
                <a:srgbClr val="2237B4"/>
              </a:solidFill>
            </a:endParaRPr>
          </a:p>
          <a:p>
            <a:pPr lvl="3">
              <a:buFont typeface="Arial" panose="020B0604020202020204" pitchFamily="34" charset="0"/>
              <a:buChar char="•"/>
            </a:pPr>
            <a:r>
              <a:rPr lang="en-US" altLang="en-US" sz="2000" dirty="0">
                <a:solidFill>
                  <a:srgbClr val="2237B4"/>
                </a:solidFill>
              </a:rPr>
              <a:t>p</a:t>
            </a:r>
            <a:r>
              <a:rPr lang="en-US" altLang="en-US" sz="2000" dirty="0" smtClean="0">
                <a:solidFill>
                  <a:srgbClr val="2237B4"/>
                </a:solidFill>
              </a:rPr>
              <a:t>arent and family engagement activities</a:t>
            </a:r>
            <a:endParaRPr lang="en-US" altLang="en-US" sz="2000" dirty="0">
              <a:solidFill>
                <a:srgbClr val="2237B4"/>
              </a:solidFill>
            </a:endParaRPr>
          </a:p>
          <a:p>
            <a:pPr lvl="3">
              <a:buFont typeface="Arial" panose="020B0604020202020204" pitchFamily="34" charset="0"/>
              <a:buChar char="•"/>
            </a:pPr>
            <a:r>
              <a:rPr lang="en-US" altLang="en-US" sz="2000" dirty="0" smtClean="0">
                <a:solidFill>
                  <a:srgbClr val="2237B4"/>
                </a:solidFill>
              </a:rPr>
              <a:t>a </a:t>
            </a:r>
            <a:r>
              <a:rPr lang="en-US" altLang="en-US" sz="2000" dirty="0">
                <a:solidFill>
                  <a:srgbClr val="2237B4"/>
                </a:solidFill>
              </a:rPr>
              <a:t>variety of supplemental teaching materials, equipment, and </a:t>
            </a:r>
            <a:r>
              <a:rPr lang="en-US" altLang="en-US" sz="2000" dirty="0" smtClean="0">
                <a:solidFill>
                  <a:srgbClr val="2237B4"/>
                </a:solidFill>
              </a:rPr>
              <a:t>technology</a:t>
            </a:r>
            <a:endParaRPr lang="en-US" altLang="en-US" sz="2000" dirty="0">
              <a:solidFill>
                <a:srgbClr val="2237B4"/>
              </a:solidFill>
            </a:endParaRPr>
          </a:p>
          <a:p>
            <a:pPr lvl="1"/>
            <a:endParaRPr lang="en-US" dirty="0" smtClean="0"/>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98011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2237B4"/>
                </a:solidFill>
              </a:rPr>
              <a:t>How does </a:t>
            </a:r>
            <a:r>
              <a:rPr lang="en-US" b="1" dirty="0">
                <a:solidFill>
                  <a:srgbClr val="2237B4"/>
                </a:solidFill>
              </a:rPr>
              <a:t>o</a:t>
            </a:r>
            <a:r>
              <a:rPr lang="en-US" b="1" dirty="0" smtClean="0">
                <a:solidFill>
                  <a:srgbClr val="2237B4"/>
                </a:solidFill>
              </a:rPr>
              <a:t>ur </a:t>
            </a:r>
            <a:r>
              <a:rPr lang="en-US" b="1" dirty="0">
                <a:solidFill>
                  <a:srgbClr val="2237B4"/>
                </a:solidFill>
              </a:rPr>
              <a:t>s</a:t>
            </a:r>
            <a:r>
              <a:rPr lang="en-US" b="1" dirty="0" smtClean="0">
                <a:solidFill>
                  <a:srgbClr val="2237B4"/>
                </a:solidFill>
              </a:rPr>
              <a:t>chool </a:t>
            </a:r>
            <a:r>
              <a:rPr lang="en-US" b="1" dirty="0">
                <a:solidFill>
                  <a:srgbClr val="2237B4"/>
                </a:solidFill>
              </a:rPr>
              <a:t>u</a:t>
            </a:r>
            <a:r>
              <a:rPr lang="en-US" b="1" dirty="0" smtClean="0">
                <a:solidFill>
                  <a:srgbClr val="2237B4"/>
                </a:solidFill>
              </a:rPr>
              <a:t>se Title I funds?</a:t>
            </a:r>
            <a:endParaRPr lang="en-US" b="1" dirty="0">
              <a:solidFill>
                <a:srgbClr val="2237B4"/>
              </a:solidFill>
            </a:endParaRPr>
          </a:p>
        </p:txBody>
      </p:sp>
      <p:sp>
        <p:nvSpPr>
          <p:cNvPr id="3" name="Content Placeholder 2"/>
          <p:cNvSpPr>
            <a:spLocks noGrp="1"/>
          </p:cNvSpPr>
          <p:nvPr>
            <p:ph idx="1"/>
          </p:nvPr>
        </p:nvSpPr>
        <p:spPr>
          <a:xfrm>
            <a:off x="637309" y="1592317"/>
            <a:ext cx="11166763" cy="4706883"/>
          </a:xfrm>
        </p:spPr>
        <p:txBody>
          <a:bodyPr>
            <a:normAutofit/>
          </a:bodyPr>
          <a:lstStyle/>
          <a:p>
            <a:r>
              <a:rPr lang="en-US" sz="2000" dirty="0">
                <a:solidFill>
                  <a:srgbClr val="2237B4"/>
                </a:solidFill>
              </a:rPr>
              <a:t>In </a:t>
            </a:r>
            <a:r>
              <a:rPr lang="en-US" sz="2000" b="1" dirty="0" smtClean="0">
                <a:solidFill>
                  <a:srgbClr val="2237B4"/>
                </a:solidFill>
              </a:rPr>
              <a:t>2020-2021</a:t>
            </a:r>
            <a:r>
              <a:rPr lang="en-US" sz="2000" dirty="0" smtClean="0">
                <a:solidFill>
                  <a:srgbClr val="2237B4"/>
                </a:solidFill>
              </a:rPr>
              <a:t>, our </a:t>
            </a:r>
            <a:r>
              <a:rPr lang="en-US" sz="2000" dirty="0">
                <a:solidFill>
                  <a:srgbClr val="2237B4"/>
                </a:solidFill>
              </a:rPr>
              <a:t>school was allotted approximately </a:t>
            </a:r>
            <a:r>
              <a:rPr lang="en-US" sz="2000" b="1" dirty="0" smtClean="0">
                <a:solidFill>
                  <a:srgbClr val="2237B4"/>
                </a:solidFill>
              </a:rPr>
              <a:t>$460,000 </a:t>
            </a:r>
            <a:r>
              <a:rPr lang="en-US" sz="2000" dirty="0">
                <a:solidFill>
                  <a:srgbClr val="2237B4"/>
                </a:solidFill>
              </a:rPr>
              <a:t>in Title I funding. </a:t>
            </a:r>
            <a:endParaRPr lang="en-US" sz="2000" dirty="0" smtClean="0">
              <a:solidFill>
                <a:srgbClr val="2237B4"/>
              </a:solidFill>
            </a:endParaRPr>
          </a:p>
          <a:p>
            <a:r>
              <a:rPr lang="en-US" sz="2000" dirty="0">
                <a:solidFill>
                  <a:srgbClr val="2237B4"/>
                </a:solidFill>
              </a:rPr>
              <a:t>We developed a </a:t>
            </a:r>
            <a:r>
              <a:rPr lang="en-US" sz="2000" b="1" dirty="0" smtClean="0">
                <a:solidFill>
                  <a:srgbClr val="2237B4"/>
                </a:solidFill>
              </a:rPr>
              <a:t>Schoolwide </a:t>
            </a:r>
            <a:r>
              <a:rPr lang="en-US" sz="2000" b="1" dirty="0">
                <a:solidFill>
                  <a:srgbClr val="2237B4"/>
                </a:solidFill>
              </a:rPr>
              <a:t>Program</a:t>
            </a:r>
            <a:r>
              <a:rPr lang="en-US" sz="2000" dirty="0">
                <a:solidFill>
                  <a:srgbClr val="2237B4"/>
                </a:solidFill>
              </a:rPr>
              <a:t>, which </a:t>
            </a:r>
            <a:r>
              <a:rPr lang="en-US" sz="2000" dirty="0" smtClean="0">
                <a:solidFill>
                  <a:srgbClr val="2237B4"/>
                </a:solidFill>
              </a:rPr>
              <a:t>means we plan to spend our funds on the following:</a:t>
            </a:r>
            <a:endParaRPr lang="en-US" sz="2000" dirty="0">
              <a:solidFill>
                <a:srgbClr val="2237B4"/>
              </a:solidFill>
            </a:endParaRPr>
          </a:p>
          <a:p>
            <a:pPr lvl="3">
              <a:buFont typeface="Arial" panose="020B0604020202020204" pitchFamily="34" charset="0"/>
              <a:buChar char="•"/>
            </a:pPr>
            <a:r>
              <a:rPr lang="en-US" sz="1600" b="1" dirty="0" smtClean="0">
                <a:solidFill>
                  <a:srgbClr val="2237B4"/>
                </a:solidFill>
              </a:rPr>
              <a:t>Supplemental staff:</a:t>
            </a:r>
          </a:p>
          <a:p>
            <a:pPr lvl="4">
              <a:buFont typeface="Courier New" panose="02070309020205020404" pitchFamily="49" charset="0"/>
              <a:buChar char="o"/>
            </a:pPr>
            <a:r>
              <a:rPr lang="en-US" sz="1600" dirty="0" smtClean="0">
                <a:solidFill>
                  <a:srgbClr val="2237B4"/>
                </a:solidFill>
              </a:rPr>
              <a:t>Academic Intervention Teacher</a:t>
            </a:r>
          </a:p>
          <a:p>
            <a:pPr lvl="4">
              <a:buFont typeface="Courier New" panose="02070309020205020404" pitchFamily="49" charset="0"/>
              <a:buChar char="o"/>
            </a:pPr>
            <a:r>
              <a:rPr lang="en-US" sz="1600" dirty="0" smtClean="0">
                <a:solidFill>
                  <a:srgbClr val="2237B4"/>
                </a:solidFill>
              </a:rPr>
              <a:t>Academic Intervention Teacher</a:t>
            </a:r>
          </a:p>
          <a:p>
            <a:pPr lvl="4">
              <a:buFont typeface="Courier New" panose="02070309020205020404" pitchFamily="49" charset="0"/>
              <a:buChar char="o"/>
            </a:pPr>
            <a:r>
              <a:rPr lang="en-US" sz="1600" dirty="0" smtClean="0">
                <a:solidFill>
                  <a:srgbClr val="2237B4"/>
                </a:solidFill>
              </a:rPr>
              <a:t>Academic Intervention Teacher</a:t>
            </a:r>
          </a:p>
          <a:p>
            <a:pPr lvl="4">
              <a:buFont typeface="Courier New" panose="02070309020205020404" pitchFamily="49" charset="0"/>
              <a:buChar char="o"/>
            </a:pPr>
            <a:r>
              <a:rPr lang="en-US" sz="1600" dirty="0" smtClean="0">
                <a:solidFill>
                  <a:srgbClr val="2237B4"/>
                </a:solidFill>
              </a:rPr>
              <a:t>Assistant Principal</a:t>
            </a:r>
          </a:p>
          <a:p>
            <a:pPr lvl="4">
              <a:buFont typeface="Courier New" panose="02070309020205020404" pitchFamily="49" charset="0"/>
              <a:buChar char="o"/>
            </a:pPr>
            <a:r>
              <a:rPr lang="en-US" sz="1600" dirty="0" err="1" smtClean="0">
                <a:solidFill>
                  <a:srgbClr val="2237B4"/>
                </a:solidFill>
              </a:rPr>
              <a:t>TPaCK</a:t>
            </a:r>
            <a:r>
              <a:rPr lang="en-US" sz="1600" dirty="0" smtClean="0">
                <a:solidFill>
                  <a:srgbClr val="2237B4"/>
                </a:solidFill>
              </a:rPr>
              <a:t> Coach</a:t>
            </a:r>
          </a:p>
          <a:p>
            <a:pPr lvl="4">
              <a:buFont typeface="Courier New" panose="02070309020205020404" pitchFamily="49" charset="0"/>
              <a:buChar char="o"/>
            </a:pPr>
            <a:r>
              <a:rPr lang="en-US" sz="1600" dirty="0" smtClean="0">
                <a:solidFill>
                  <a:srgbClr val="2237B4"/>
                </a:solidFill>
              </a:rPr>
              <a:t>Educational Assistant</a:t>
            </a:r>
          </a:p>
          <a:p>
            <a:pPr lvl="8"/>
            <a:r>
              <a:rPr lang="en-US" i="1" dirty="0" smtClean="0">
                <a:solidFill>
                  <a:schemeClr val="tx1"/>
                </a:solidFill>
              </a:rPr>
              <a:t>Continues on next slide</a:t>
            </a:r>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744608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2237B4"/>
                </a:solidFill>
              </a:rPr>
              <a:t>How does </a:t>
            </a:r>
            <a:r>
              <a:rPr lang="en-US" b="1" dirty="0">
                <a:solidFill>
                  <a:srgbClr val="2237B4"/>
                </a:solidFill>
              </a:rPr>
              <a:t>o</a:t>
            </a:r>
            <a:r>
              <a:rPr lang="en-US" b="1" dirty="0" smtClean="0">
                <a:solidFill>
                  <a:srgbClr val="2237B4"/>
                </a:solidFill>
              </a:rPr>
              <a:t>ur </a:t>
            </a:r>
            <a:r>
              <a:rPr lang="en-US" b="1" dirty="0">
                <a:solidFill>
                  <a:srgbClr val="2237B4"/>
                </a:solidFill>
              </a:rPr>
              <a:t>s</a:t>
            </a:r>
            <a:r>
              <a:rPr lang="en-US" b="1" dirty="0" smtClean="0">
                <a:solidFill>
                  <a:srgbClr val="2237B4"/>
                </a:solidFill>
              </a:rPr>
              <a:t>chool </a:t>
            </a:r>
            <a:r>
              <a:rPr lang="en-US" b="1" dirty="0">
                <a:solidFill>
                  <a:srgbClr val="2237B4"/>
                </a:solidFill>
              </a:rPr>
              <a:t>u</a:t>
            </a:r>
            <a:r>
              <a:rPr lang="en-US" b="1" dirty="0" smtClean="0">
                <a:solidFill>
                  <a:srgbClr val="2237B4"/>
                </a:solidFill>
              </a:rPr>
              <a:t>se Title I funds?</a:t>
            </a:r>
            <a:endParaRPr lang="en-US" b="1" dirty="0">
              <a:solidFill>
                <a:srgbClr val="2237B4"/>
              </a:solidFill>
            </a:endParaRPr>
          </a:p>
        </p:txBody>
      </p:sp>
      <p:sp>
        <p:nvSpPr>
          <p:cNvPr id="3" name="Content Placeholder 2"/>
          <p:cNvSpPr>
            <a:spLocks noGrp="1"/>
          </p:cNvSpPr>
          <p:nvPr>
            <p:ph idx="1"/>
          </p:nvPr>
        </p:nvSpPr>
        <p:spPr>
          <a:xfrm>
            <a:off x="637309" y="1592317"/>
            <a:ext cx="11166763" cy="4706883"/>
          </a:xfrm>
        </p:spPr>
        <p:txBody>
          <a:bodyPr>
            <a:normAutofit/>
          </a:bodyPr>
          <a:lstStyle/>
          <a:p>
            <a:pPr lvl="3">
              <a:buFont typeface="Arial" panose="020B0604020202020204" pitchFamily="34" charset="0"/>
              <a:buChar char="•"/>
            </a:pPr>
            <a:r>
              <a:rPr lang="en-US" sz="1600" b="1" dirty="0" smtClean="0">
                <a:solidFill>
                  <a:srgbClr val="2237B4"/>
                </a:solidFill>
              </a:rPr>
              <a:t>Programs/Materials/Supplies:</a:t>
            </a:r>
          </a:p>
          <a:p>
            <a:pPr lvl="4">
              <a:buFont typeface="Courier New" panose="02070309020205020404" pitchFamily="49" charset="0"/>
              <a:buChar char="o"/>
            </a:pPr>
            <a:r>
              <a:rPr lang="en-US" sz="1600" dirty="0" smtClean="0">
                <a:solidFill>
                  <a:srgbClr val="2237B4"/>
                </a:solidFill>
              </a:rPr>
              <a:t>Promethean Boards/</a:t>
            </a:r>
            <a:r>
              <a:rPr lang="en-US" sz="1600" dirty="0" err="1" smtClean="0">
                <a:solidFill>
                  <a:srgbClr val="2237B4"/>
                </a:solidFill>
              </a:rPr>
              <a:t>ActivPanels</a:t>
            </a:r>
            <a:endParaRPr lang="en-US" sz="1600" dirty="0" smtClean="0">
              <a:solidFill>
                <a:srgbClr val="2237B4"/>
              </a:solidFill>
            </a:endParaRPr>
          </a:p>
          <a:p>
            <a:pPr lvl="4">
              <a:buFont typeface="Courier New" panose="02070309020205020404" pitchFamily="49" charset="0"/>
              <a:buChar char="o"/>
            </a:pPr>
            <a:r>
              <a:rPr lang="en-US" sz="1600" dirty="0" err="1" smtClean="0">
                <a:solidFill>
                  <a:srgbClr val="2237B4"/>
                </a:solidFill>
              </a:rPr>
              <a:t>Edulastic</a:t>
            </a:r>
            <a:endParaRPr lang="en-US" sz="1600" dirty="0" smtClean="0">
              <a:solidFill>
                <a:srgbClr val="2237B4"/>
              </a:solidFill>
            </a:endParaRPr>
          </a:p>
          <a:p>
            <a:pPr lvl="4">
              <a:buFont typeface="Courier New" panose="02070309020205020404" pitchFamily="49" charset="0"/>
              <a:buChar char="o"/>
            </a:pPr>
            <a:r>
              <a:rPr lang="en-US" sz="1600" dirty="0" smtClean="0">
                <a:solidFill>
                  <a:srgbClr val="2237B4"/>
                </a:solidFill>
              </a:rPr>
              <a:t>IXL</a:t>
            </a:r>
          </a:p>
          <a:p>
            <a:pPr lvl="4">
              <a:buFont typeface="Courier New" panose="02070309020205020404" pitchFamily="49" charset="0"/>
              <a:buChar char="o"/>
            </a:pPr>
            <a:r>
              <a:rPr lang="en-US" sz="1600" dirty="0" err="1" smtClean="0">
                <a:solidFill>
                  <a:srgbClr val="2237B4"/>
                </a:solidFill>
              </a:rPr>
              <a:t>Nearpod</a:t>
            </a:r>
            <a:endParaRPr lang="en-US" sz="1600" dirty="0" smtClean="0">
              <a:solidFill>
                <a:srgbClr val="2237B4"/>
              </a:solidFill>
            </a:endParaRPr>
          </a:p>
          <a:p>
            <a:pPr lvl="4">
              <a:buFont typeface="Courier New" panose="02070309020205020404" pitchFamily="49" charset="0"/>
              <a:buChar char="o"/>
            </a:pPr>
            <a:r>
              <a:rPr lang="en-US" sz="1600" dirty="0" err="1" smtClean="0">
                <a:solidFill>
                  <a:srgbClr val="2237B4"/>
                </a:solidFill>
              </a:rPr>
              <a:t>Hapara</a:t>
            </a:r>
            <a:endParaRPr lang="en-US" sz="1600" dirty="0" smtClean="0">
              <a:solidFill>
                <a:srgbClr val="2237B4"/>
              </a:solidFill>
            </a:endParaRPr>
          </a:p>
          <a:p>
            <a:pPr lvl="4">
              <a:buFont typeface="Courier New" panose="02070309020205020404" pitchFamily="49" charset="0"/>
              <a:buChar char="o"/>
            </a:pPr>
            <a:r>
              <a:rPr lang="en-US" sz="1600" dirty="0" smtClean="0">
                <a:solidFill>
                  <a:srgbClr val="2237B4"/>
                </a:solidFill>
              </a:rPr>
              <a:t>Paper, ink, toner, classroom instructional supplies, manipulatives</a:t>
            </a:r>
          </a:p>
          <a:p>
            <a:pPr lvl="4">
              <a:buFont typeface="Courier New" panose="02070309020205020404" pitchFamily="49" charset="0"/>
              <a:buChar char="o"/>
            </a:pPr>
            <a:r>
              <a:rPr lang="en-US" sz="1600" dirty="0" smtClean="0">
                <a:solidFill>
                  <a:srgbClr val="2237B4"/>
                </a:solidFill>
              </a:rPr>
              <a:t>Technology accessories (chargers, headphones, </a:t>
            </a:r>
            <a:r>
              <a:rPr lang="en-US" sz="1600" dirty="0" err="1" smtClean="0">
                <a:solidFill>
                  <a:srgbClr val="2237B4"/>
                </a:solidFill>
              </a:rPr>
              <a:t>etc</a:t>
            </a:r>
            <a:r>
              <a:rPr lang="en-US" sz="1600" dirty="0" smtClean="0">
                <a:solidFill>
                  <a:srgbClr val="2237B4"/>
                </a:solidFill>
              </a:rPr>
              <a:t>)</a:t>
            </a:r>
          </a:p>
          <a:p>
            <a:pPr lvl="2"/>
            <a:endParaRPr lang="en-US" sz="1800" dirty="0" smtClean="0">
              <a:solidFill>
                <a:srgbClr val="2237B4"/>
              </a:solidFill>
            </a:endParaRPr>
          </a:p>
          <a:p>
            <a:pPr lvl="3">
              <a:buFont typeface="Arial" panose="020B0604020202020204" pitchFamily="34" charset="0"/>
              <a:buChar char="•"/>
            </a:pPr>
            <a:r>
              <a:rPr lang="en-US" sz="1600" b="1" dirty="0" smtClean="0">
                <a:solidFill>
                  <a:srgbClr val="2237B4"/>
                </a:solidFill>
              </a:rPr>
              <a:t>Teacher Professional Developmen</a:t>
            </a:r>
            <a:r>
              <a:rPr lang="en-US" sz="1800" dirty="0" smtClean="0">
                <a:solidFill>
                  <a:srgbClr val="2237B4"/>
                </a:solidFill>
              </a:rPr>
              <a:t>t:</a:t>
            </a:r>
          </a:p>
          <a:p>
            <a:pPr lvl="4">
              <a:buFont typeface="Courier New" panose="02070309020205020404" pitchFamily="49" charset="0"/>
              <a:buChar char="o"/>
            </a:pPr>
            <a:r>
              <a:rPr lang="en-US" sz="1600" dirty="0" smtClean="0">
                <a:solidFill>
                  <a:srgbClr val="2237B4"/>
                </a:solidFill>
              </a:rPr>
              <a:t>TAMS </a:t>
            </a:r>
          </a:p>
          <a:p>
            <a:pPr lvl="4">
              <a:buFont typeface="Courier New" panose="02070309020205020404" pitchFamily="49" charset="0"/>
              <a:buChar char="o"/>
            </a:pPr>
            <a:r>
              <a:rPr lang="en-US" sz="1600" dirty="0" smtClean="0">
                <a:solidFill>
                  <a:srgbClr val="2237B4"/>
                </a:solidFill>
              </a:rPr>
              <a:t>Virtual learning</a:t>
            </a:r>
          </a:p>
          <a:p>
            <a:pPr marL="920750" lvl="4" indent="0">
              <a:buNone/>
            </a:pPr>
            <a:endParaRPr lang="en-US" sz="1800" dirty="0" smtClean="0">
              <a:solidFill>
                <a:srgbClr val="2237B4"/>
              </a:solidFill>
            </a:endParaRPr>
          </a:p>
          <a:p>
            <a:endParaRPr lang="en-US" dirty="0" smtClean="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126722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2237B4"/>
                </a:solidFill>
              </a:rPr>
              <a:t>How can I be involved?</a:t>
            </a:r>
            <a:endParaRPr lang="en-US" b="1" dirty="0">
              <a:solidFill>
                <a:srgbClr val="2237B4"/>
              </a:solidFill>
            </a:endParaRPr>
          </a:p>
        </p:txBody>
      </p:sp>
      <p:sp>
        <p:nvSpPr>
          <p:cNvPr id="3" name="Content Placeholder 2"/>
          <p:cNvSpPr>
            <a:spLocks noGrp="1"/>
          </p:cNvSpPr>
          <p:nvPr>
            <p:ph idx="1"/>
          </p:nvPr>
        </p:nvSpPr>
        <p:spPr>
          <a:xfrm>
            <a:off x="678731" y="1620982"/>
            <a:ext cx="9753742" cy="5098473"/>
          </a:xfrm>
        </p:spPr>
        <p:txBody>
          <a:bodyPr>
            <a:normAutofit lnSpcReduction="10000"/>
          </a:bodyPr>
          <a:lstStyle/>
          <a:p>
            <a:pPr>
              <a:buClrTx/>
              <a:buFont typeface="Wingdings" panose="05000000000000000000" pitchFamily="2" charset="2"/>
              <a:buChar char="§"/>
            </a:pPr>
            <a:r>
              <a:rPr lang="en-US" sz="2000" dirty="0" smtClean="0">
                <a:solidFill>
                  <a:srgbClr val="2237B4"/>
                </a:solidFill>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sz="2000" dirty="0">
                <a:solidFill>
                  <a:srgbClr val="2237B4"/>
                </a:solidFill>
                <a:cs typeface="Arial" panose="020B0604020202020204" pitchFamily="34" charset="0"/>
              </a:rPr>
              <a:t>To </a:t>
            </a:r>
            <a:r>
              <a:rPr lang="en-US" sz="2000" dirty="0" smtClean="0">
                <a:solidFill>
                  <a:srgbClr val="2237B4"/>
                </a:solidFill>
                <a:cs typeface="Arial" panose="020B0604020202020204" pitchFamily="34" charset="0"/>
              </a:rPr>
              <a:t>get involved with the SIP, please come and invite others to any and all meetings that are announced through our social media platforms (website, </a:t>
            </a:r>
            <a:r>
              <a:rPr lang="en-US" sz="2000" dirty="0">
                <a:solidFill>
                  <a:srgbClr val="2237B4"/>
                </a:solidFill>
                <a:cs typeface="Arial" panose="020B0604020202020204" pitchFamily="34" charset="0"/>
              </a:rPr>
              <a:t>F</a:t>
            </a:r>
            <a:r>
              <a:rPr lang="en-US" sz="2000" dirty="0" smtClean="0">
                <a:solidFill>
                  <a:srgbClr val="2237B4"/>
                </a:solidFill>
                <a:cs typeface="Arial" panose="020B0604020202020204" pitchFamily="34" charset="0"/>
              </a:rPr>
              <a:t>acebook</a:t>
            </a:r>
            <a:r>
              <a:rPr lang="en-US" sz="2000" dirty="0" smtClean="0">
                <a:solidFill>
                  <a:srgbClr val="2237B4"/>
                </a:solidFill>
                <a:cs typeface="Arial" panose="020B0604020202020204" pitchFamily="34" charset="0"/>
              </a:rPr>
              <a:t>, twitter</a:t>
            </a:r>
            <a:r>
              <a:rPr lang="en-US" sz="2000" dirty="0">
                <a:solidFill>
                  <a:srgbClr val="2237B4"/>
                </a:solidFill>
                <a:cs typeface="Arial" panose="020B0604020202020204" pitchFamily="34" charset="0"/>
              </a:rPr>
              <a:t>) or that are emailed to you throughout the school year.  </a:t>
            </a:r>
            <a:r>
              <a:rPr lang="en-US" sz="2000" dirty="0" smtClean="0">
                <a:solidFill>
                  <a:srgbClr val="2237B4"/>
                </a:solidFill>
                <a:cs typeface="Arial" panose="020B0604020202020204" pitchFamily="34" charset="0"/>
              </a:rPr>
              <a:t>  </a:t>
            </a:r>
            <a:endParaRPr lang="en-US" sz="2000" dirty="0" smtClean="0">
              <a:solidFill>
                <a:srgbClr val="2237B4"/>
              </a:solidFill>
              <a:cs typeface="Arial" panose="020B0604020202020204" pitchFamily="34" charset="0"/>
            </a:endParaRPr>
          </a:p>
          <a:p>
            <a:pPr>
              <a:buClrTx/>
              <a:buFont typeface="Wingdings" panose="05000000000000000000" pitchFamily="2" charset="2"/>
              <a:buChar char="§"/>
            </a:pPr>
            <a:r>
              <a:rPr lang="en-US" sz="2000" dirty="0" smtClean="0">
                <a:solidFill>
                  <a:srgbClr val="2237B4"/>
                </a:solidFill>
                <a:cs typeface="Arial" panose="020B0604020202020204" pitchFamily="34" charset="0"/>
              </a:rPr>
              <a:t>To get involved with the Parent and Family Engagement Policy, </a:t>
            </a:r>
            <a:r>
              <a:rPr lang="en-US" sz="2000" dirty="0">
                <a:solidFill>
                  <a:srgbClr val="2237B4"/>
                </a:solidFill>
                <a:cs typeface="Arial" panose="020B0604020202020204" pitchFamily="34" charset="0"/>
              </a:rPr>
              <a:t>please come and invite others to any and all meetings that are announced through our social media platforms (website, </a:t>
            </a:r>
            <a:r>
              <a:rPr lang="en-US" sz="2000" dirty="0">
                <a:solidFill>
                  <a:srgbClr val="2237B4"/>
                </a:solidFill>
                <a:cs typeface="Arial" panose="020B0604020202020204" pitchFamily="34" charset="0"/>
              </a:rPr>
              <a:t>F</a:t>
            </a:r>
            <a:r>
              <a:rPr lang="en-US" sz="2000" dirty="0" smtClean="0">
                <a:solidFill>
                  <a:srgbClr val="2237B4"/>
                </a:solidFill>
                <a:cs typeface="Arial" panose="020B0604020202020204" pitchFamily="34" charset="0"/>
              </a:rPr>
              <a:t>acebook</a:t>
            </a:r>
            <a:r>
              <a:rPr lang="en-US" sz="2000" dirty="0">
                <a:solidFill>
                  <a:srgbClr val="2237B4"/>
                </a:solidFill>
                <a:cs typeface="Arial" panose="020B0604020202020204" pitchFamily="34" charset="0"/>
              </a:rPr>
              <a:t>, twitter</a:t>
            </a:r>
            <a:r>
              <a:rPr lang="en-US" sz="2000" dirty="0">
                <a:solidFill>
                  <a:srgbClr val="2237B4"/>
                </a:solidFill>
                <a:cs typeface="Arial" panose="020B0604020202020204" pitchFamily="34" charset="0"/>
              </a:rPr>
              <a:t>) or that are emailed to you throughout the school year. </a:t>
            </a:r>
            <a:r>
              <a:rPr lang="en-US" sz="2000" dirty="0" smtClean="0">
                <a:solidFill>
                  <a:srgbClr val="2237B4"/>
                </a:solidFill>
                <a:cs typeface="Arial" panose="020B0604020202020204" pitchFamily="34" charset="0"/>
              </a:rPr>
              <a:t> </a:t>
            </a:r>
            <a:endParaRPr lang="en-US" sz="2000" dirty="0" smtClean="0">
              <a:solidFill>
                <a:srgbClr val="2237B4"/>
              </a:solidFill>
              <a:cs typeface="Arial" panose="020B0604020202020204" pitchFamily="34" charset="0"/>
            </a:endParaRPr>
          </a:p>
          <a:p>
            <a:pPr>
              <a:buClrTx/>
              <a:buFont typeface="Wingdings" panose="05000000000000000000" pitchFamily="2" charset="2"/>
              <a:buChar char="§"/>
            </a:pPr>
            <a:r>
              <a:rPr lang="en-US" sz="2000" dirty="0" smtClean="0">
                <a:solidFill>
                  <a:srgbClr val="2237B4"/>
                </a:solidFill>
                <a:cs typeface="Arial" panose="020B0604020202020204" pitchFamily="34" charset="0"/>
              </a:rPr>
              <a:t>To get involved with the School Parent Compact, </a:t>
            </a:r>
            <a:r>
              <a:rPr lang="en-US" sz="2000" dirty="0">
                <a:solidFill>
                  <a:srgbClr val="2237B4"/>
                </a:solidFill>
                <a:cs typeface="Arial" panose="020B0604020202020204" pitchFamily="34" charset="0"/>
              </a:rPr>
              <a:t>please come and invite others to any and all meetings that are announced through our social media platforms (website, </a:t>
            </a:r>
            <a:r>
              <a:rPr lang="en-US" sz="2000" dirty="0">
                <a:solidFill>
                  <a:srgbClr val="2237B4"/>
                </a:solidFill>
                <a:cs typeface="Arial" panose="020B0604020202020204" pitchFamily="34" charset="0"/>
              </a:rPr>
              <a:t>F</a:t>
            </a:r>
            <a:r>
              <a:rPr lang="en-US" sz="2000" dirty="0" smtClean="0">
                <a:solidFill>
                  <a:srgbClr val="2237B4"/>
                </a:solidFill>
                <a:cs typeface="Arial" panose="020B0604020202020204" pitchFamily="34" charset="0"/>
              </a:rPr>
              <a:t>acebook</a:t>
            </a:r>
            <a:r>
              <a:rPr lang="en-US" sz="2000" dirty="0">
                <a:solidFill>
                  <a:srgbClr val="2237B4"/>
                </a:solidFill>
                <a:cs typeface="Arial" panose="020B0604020202020204" pitchFamily="34" charset="0"/>
              </a:rPr>
              <a:t>, twitter</a:t>
            </a:r>
            <a:r>
              <a:rPr lang="en-US" sz="2000" dirty="0" smtClean="0">
                <a:solidFill>
                  <a:srgbClr val="2237B4"/>
                </a:solidFill>
                <a:cs typeface="Arial" panose="020B0604020202020204" pitchFamily="34" charset="0"/>
              </a:rPr>
              <a:t>) or that are emailed to you throughout the school year. </a:t>
            </a:r>
            <a:endParaRPr lang="en-US" sz="2000" dirty="0" smtClean="0">
              <a:solidFill>
                <a:srgbClr val="2237B4"/>
              </a:solidFill>
              <a:cs typeface="Arial" panose="020B0604020202020204" pitchFamily="34" charset="0"/>
            </a:endParaRPr>
          </a:p>
          <a:p>
            <a:pPr>
              <a:buClrTx/>
              <a:buFont typeface="Wingdings" panose="05000000000000000000" pitchFamily="2" charset="2"/>
              <a:buChar char="§"/>
            </a:pPr>
            <a:r>
              <a:rPr lang="en-US" sz="2000" dirty="0" smtClean="0">
                <a:solidFill>
                  <a:srgbClr val="2237B4"/>
                </a:solidFill>
              </a:rPr>
              <a:t>In any and all cases, please reach out to the school by calling our main office at 865-594-4474 or email our principal, Daniel Champion, directly at </a:t>
            </a:r>
            <a:r>
              <a:rPr lang="en-US" sz="2000" dirty="0" smtClean="0">
                <a:solidFill>
                  <a:srgbClr val="00B050"/>
                </a:solidFill>
                <a:hlinkClick r:id="rId2"/>
              </a:rPr>
              <a:t>daniel.champion@knoxschools.org</a:t>
            </a:r>
            <a:r>
              <a:rPr lang="en-US" sz="2000" dirty="0" smtClean="0">
                <a:solidFill>
                  <a:srgbClr val="2237B4"/>
                </a:solidFill>
              </a:rPr>
              <a:t> to get more involved.</a:t>
            </a:r>
            <a:endParaRPr lang="en-US" sz="2000" dirty="0">
              <a:solidFill>
                <a:srgbClr val="2237B4"/>
              </a:solidFill>
              <a:cs typeface="Arial" panose="020B0604020202020204" pitchFamily="34" charset="0"/>
            </a:endParaRPr>
          </a:p>
          <a:p>
            <a:pPr>
              <a:buClrTx/>
              <a:buFont typeface="Wingdings" panose="05000000000000000000" pitchFamily="2" charset="2"/>
              <a:buChar char="§"/>
            </a:pPr>
            <a:endParaRPr lang="en-US" dirty="0">
              <a:solidFill>
                <a:srgbClr val="2237B4"/>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2803879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4593</TotalTime>
  <Words>608</Words>
  <Application>Microsoft Office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Courier New</vt:lpstr>
      <vt:lpstr>Trebuchet MS</vt:lpstr>
      <vt:lpstr>Wingdings</vt:lpstr>
      <vt:lpstr>Wingdings 3</vt:lpstr>
      <vt:lpstr>Facet</vt:lpstr>
      <vt:lpstr>2020-2021 Annual Title I &amp; Family Engagement Meeting</vt:lpstr>
      <vt:lpstr>What is a Title I school?</vt:lpstr>
      <vt:lpstr>What are my rights?</vt:lpstr>
      <vt:lpstr>What can Title I funds be used for?</vt:lpstr>
      <vt:lpstr>How does our school use Title I funds?</vt:lpstr>
      <vt:lpstr>How does our school use Title I funds?</vt:lpstr>
      <vt:lpstr>How can I be involved?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Annual Title I &amp; Family Engagement Meeting</dc:title>
  <dc:creator>CHERYL MARTIN</dc:creator>
  <cp:lastModifiedBy>DANIEL CHAMPION</cp:lastModifiedBy>
  <cp:revision>14</cp:revision>
  <cp:lastPrinted>2020-08-25T18:50:56Z</cp:lastPrinted>
  <dcterms:created xsi:type="dcterms:W3CDTF">2020-07-16T20:14:22Z</dcterms:created>
  <dcterms:modified xsi:type="dcterms:W3CDTF">2020-12-12T02:10:32Z</dcterms:modified>
</cp:coreProperties>
</file>