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4" r:id="rId2"/>
    <p:sldId id="266" r:id="rId3"/>
    <p:sldId id="271" r:id="rId4"/>
    <p:sldId id="272" r:id="rId5"/>
    <p:sldId id="273" r:id="rId6"/>
    <p:sldId id="27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173C1-7B73-4FC9-8476-66D8C92E4630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E5FAF-78EE-4FF2-9071-19BBB9575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0949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B333-0EC2-40BA-B291-61E0FC47C92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8742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B333-0EC2-40BA-B291-61E0FC47C92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0344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B333-0EC2-40BA-B291-61E0FC47C92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8742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B333-0EC2-40BA-B291-61E0FC47C92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8742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B333-0EC2-40BA-B291-61E0FC47C92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8742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B333-0EC2-40BA-B291-61E0FC47C92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4208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3BF2C0D-1811-47D7-BD21-13495174D225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243B412-06B2-48CC-A6EB-34D0B9B87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2C0D-1811-47D7-BD21-13495174D225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B412-06B2-48CC-A6EB-34D0B9B87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2C0D-1811-47D7-BD21-13495174D225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B412-06B2-48CC-A6EB-34D0B9B87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2C0D-1811-47D7-BD21-13495174D225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B412-06B2-48CC-A6EB-34D0B9B87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2C0D-1811-47D7-BD21-13495174D225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B412-06B2-48CC-A6EB-34D0B9B87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2C0D-1811-47D7-BD21-13495174D225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B412-06B2-48CC-A6EB-34D0B9B870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2C0D-1811-47D7-BD21-13495174D225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B412-06B2-48CC-A6EB-34D0B9B870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2C0D-1811-47D7-BD21-13495174D225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B412-06B2-48CC-A6EB-34D0B9B87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2C0D-1811-47D7-BD21-13495174D225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B412-06B2-48CC-A6EB-34D0B9B87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3BF2C0D-1811-47D7-BD21-13495174D225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243B412-06B2-48CC-A6EB-34D0B9B87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3BF2C0D-1811-47D7-BD21-13495174D225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243B412-06B2-48CC-A6EB-34D0B9B87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3BF2C0D-1811-47D7-BD21-13495174D225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243B412-06B2-48CC-A6EB-34D0B9B87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438400"/>
            <a:ext cx="6858000" cy="3276600"/>
          </a:xfrm>
        </p:spPr>
        <p:txBody>
          <a:bodyPr>
            <a:normAutofit lnSpcReduction="10000"/>
          </a:bodyPr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English Tutoring</a:t>
            </a:r>
          </a:p>
          <a:p>
            <a:endParaRPr lang="en-US" i="1" dirty="0" smtClean="0">
              <a:solidFill>
                <a:schemeClr val="tx1"/>
              </a:solidFill>
            </a:endParaRPr>
          </a:p>
          <a:p>
            <a:pPr algn="l"/>
            <a:r>
              <a:rPr lang="en-US" i="1" dirty="0" smtClean="0">
                <a:solidFill>
                  <a:schemeClr val="tx1"/>
                </a:solidFill>
              </a:rPr>
              <a:t>             Session Four – REVIEW        </a:t>
            </a:r>
          </a:p>
          <a:p>
            <a:endParaRPr lang="en-US" i="1" dirty="0" smtClean="0">
              <a:solidFill>
                <a:schemeClr val="tx1"/>
              </a:solidFill>
            </a:endParaRPr>
          </a:p>
          <a:p>
            <a:pPr algn="l"/>
            <a:r>
              <a:rPr lang="en-US" sz="3700" b="1" i="1" dirty="0" smtClean="0">
                <a:solidFill>
                  <a:schemeClr val="bg2">
                    <a:lumMod val="50000"/>
                  </a:schemeClr>
                </a:solidFill>
              </a:rPr>
              <a:t>Knox County Schools</a:t>
            </a:r>
          </a:p>
          <a:p>
            <a:pPr algn="l"/>
            <a:r>
              <a:rPr lang="en-US" sz="2200" i="1" dirty="0" smtClean="0">
                <a:solidFill>
                  <a:schemeClr val="bg2">
                    <a:lumMod val="50000"/>
                  </a:schemeClr>
                </a:solidFill>
              </a:rPr>
              <a:t>System wide ACT/Explore Tutoring Program 2012-2013</a:t>
            </a:r>
            <a:endParaRPr lang="en-US" sz="1600" i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3505200"/>
            <a:ext cx="1600200" cy="1524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686800" cy="1676399"/>
          </a:xfrm>
        </p:spPr>
        <p:txBody>
          <a:bodyPr anchor="b" anchorCtr="0">
            <a:normAutofit/>
          </a:bodyPr>
          <a:lstStyle/>
          <a:p>
            <a:pPr algn="ctr"/>
            <a:r>
              <a:rPr lang="en-US" sz="5000" b="0" dirty="0" smtClean="0"/>
              <a:t>Daily</a:t>
            </a:r>
            <a:r>
              <a:rPr lang="en-US" sz="6000" b="0" dirty="0" smtClean="0"/>
              <a:t> </a:t>
            </a:r>
            <a:r>
              <a:rPr lang="en-US" sz="9000" b="1" dirty="0" smtClean="0">
                <a:latin typeface="Arial" pitchFamily="34" charset="0"/>
                <a:cs typeface="Arial" pitchFamily="34" charset="0"/>
              </a:rPr>
              <a:t>ACT</a:t>
            </a:r>
            <a:r>
              <a:rPr lang="en-US" sz="6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000" b="0" dirty="0" smtClean="0"/>
              <a:t>Practice</a:t>
            </a:r>
            <a:endParaRPr lang="en-US" sz="50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5295900" y="1143000"/>
            <a:ext cx="381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®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5597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ENGLISH TEST – Session 4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45 MINUTES 75 QUESTIONS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2229" y="2177457"/>
            <a:ext cx="6172200" cy="370101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50" dirty="0" smtClean="0">
                <a:latin typeface="Arial" pitchFamily="34" charset="0"/>
                <a:cs typeface="Arial" pitchFamily="34" charset="0"/>
              </a:rPr>
              <a:t>Verb tense – look at the first sentence of the paragraph to</a:t>
            </a:r>
          </a:p>
          <a:p>
            <a:r>
              <a:rPr lang="en-US" sz="165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50" dirty="0" smtClean="0">
                <a:latin typeface="Arial" pitchFamily="34" charset="0"/>
                <a:cs typeface="Arial" pitchFamily="34" charset="0"/>
              </a:rPr>
              <a:t>     determine ending or tense</a:t>
            </a:r>
          </a:p>
          <a:p>
            <a:pPr marL="342900" indent="-342900">
              <a:buAutoNum type="arabicPeriod" startAt="2"/>
            </a:pPr>
            <a:r>
              <a:rPr lang="en-US" sz="1650" dirty="0" smtClean="0">
                <a:latin typeface="Arial" pitchFamily="34" charset="0"/>
                <a:cs typeface="Arial" pitchFamily="34" charset="0"/>
              </a:rPr>
              <a:t>Parallel Structure – look for verb endings and similar</a:t>
            </a:r>
          </a:p>
          <a:p>
            <a:r>
              <a:rPr lang="en-US" sz="165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50" dirty="0" smtClean="0">
                <a:latin typeface="Arial" pitchFamily="34" charset="0"/>
                <a:cs typeface="Arial" pitchFamily="34" charset="0"/>
              </a:rPr>
              <a:t>     structures in prepositional phrases and lists</a:t>
            </a:r>
          </a:p>
          <a:p>
            <a:pPr marL="342900" indent="-342900">
              <a:buAutoNum type="arabicPeriod" startAt="3"/>
            </a:pPr>
            <a:r>
              <a:rPr lang="en-US" sz="1650" dirty="0" smtClean="0">
                <a:latin typeface="Arial" pitchFamily="34" charset="0"/>
                <a:cs typeface="Arial" pitchFamily="34" charset="0"/>
              </a:rPr>
              <a:t>Vocabulary – make sure word choice is appropriate to the</a:t>
            </a:r>
          </a:p>
          <a:p>
            <a:r>
              <a:rPr lang="en-US" sz="165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50" dirty="0" smtClean="0">
                <a:latin typeface="Arial" pitchFamily="34" charset="0"/>
                <a:cs typeface="Arial" pitchFamily="34" charset="0"/>
              </a:rPr>
              <a:t>     tone of the passage – don’t start formal and end chatty</a:t>
            </a:r>
          </a:p>
          <a:p>
            <a:pPr marL="342900" indent="-342900">
              <a:buAutoNum type="arabicPeriod" startAt="4"/>
            </a:pPr>
            <a:r>
              <a:rPr lang="en-US" sz="1650" dirty="0" smtClean="0">
                <a:latin typeface="Arial" pitchFamily="34" charset="0"/>
                <a:cs typeface="Arial" pitchFamily="34" charset="0"/>
              </a:rPr>
              <a:t>Paragraph structure – usually established by transitional</a:t>
            </a:r>
          </a:p>
          <a:p>
            <a:r>
              <a:rPr lang="en-US" sz="165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50" dirty="0" smtClean="0">
                <a:latin typeface="Arial" pitchFamily="34" charset="0"/>
                <a:cs typeface="Arial" pitchFamily="34" charset="0"/>
              </a:rPr>
              <a:t>     words: Initially/subsequently, First/next, Important/more</a:t>
            </a:r>
          </a:p>
          <a:p>
            <a:r>
              <a:rPr lang="en-US" sz="165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50" dirty="0" smtClean="0">
                <a:latin typeface="Arial" pitchFamily="34" charset="0"/>
                <a:cs typeface="Arial" pitchFamily="34" charset="0"/>
              </a:rPr>
              <a:t>     profoundly, etc.</a:t>
            </a:r>
          </a:p>
          <a:p>
            <a:pPr marL="342900" indent="-342900">
              <a:buAutoNum type="arabicPeriod" startAt="5"/>
            </a:pPr>
            <a:r>
              <a:rPr lang="en-US" sz="1650" dirty="0" smtClean="0">
                <a:latin typeface="Arial" pitchFamily="34" charset="0"/>
                <a:cs typeface="Arial" pitchFamily="34" charset="0"/>
              </a:rPr>
              <a:t>That/Which – That (no comma), Which (comma)</a:t>
            </a:r>
          </a:p>
          <a:p>
            <a:pPr marL="342900" indent="-342900">
              <a:buAutoNum type="arabicPeriod" startAt="6"/>
            </a:pPr>
            <a:r>
              <a:rPr lang="en-US" sz="1650" dirty="0" smtClean="0">
                <a:latin typeface="Arial" pitchFamily="34" charset="0"/>
                <a:cs typeface="Arial" pitchFamily="34" charset="0"/>
              </a:rPr>
              <a:t>Paragraph purpose – Main ideas are usually embedded in </a:t>
            </a:r>
          </a:p>
          <a:p>
            <a:r>
              <a:rPr lang="en-US" sz="165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50" dirty="0" smtClean="0">
                <a:latin typeface="Arial" pitchFamily="34" charset="0"/>
                <a:cs typeface="Arial" pitchFamily="34" charset="0"/>
              </a:rPr>
              <a:t>     the first or last paragraph – first or last sentence</a:t>
            </a:r>
          </a:p>
          <a:p>
            <a:pPr marL="342900" indent="-342900">
              <a:buAutoNum type="arabicPeriod" startAt="7"/>
            </a:pPr>
            <a:r>
              <a:rPr lang="en-US" sz="1650" dirty="0" smtClean="0">
                <a:latin typeface="Arial" pitchFamily="34" charset="0"/>
                <a:cs typeface="Arial" pitchFamily="34" charset="0"/>
              </a:rPr>
              <a:t>Agreement – make sure that verbs agree with subjects and </a:t>
            </a:r>
          </a:p>
          <a:p>
            <a:r>
              <a:rPr lang="en-US" sz="165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50" dirty="0" smtClean="0">
                <a:latin typeface="Arial" pitchFamily="34" charset="0"/>
                <a:cs typeface="Arial" pitchFamily="34" charset="0"/>
              </a:rPr>
              <a:t>     pronouns agree with antecedents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14478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Additional Tips!</a:t>
            </a:r>
            <a:endParaRPr lang="en-US" sz="4000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45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438400"/>
            <a:ext cx="6858000" cy="3352800"/>
          </a:xfrm>
        </p:spPr>
        <p:txBody>
          <a:bodyPr>
            <a:normAutofit fontScale="85000" lnSpcReduction="20000"/>
          </a:bodyPr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English Practice – Session 4</a:t>
            </a:r>
          </a:p>
          <a:p>
            <a:pPr algn="ctr"/>
            <a:endParaRPr lang="en-US" sz="12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500" b="1" i="1" dirty="0" smtClean="0">
                <a:solidFill>
                  <a:schemeClr val="accent4">
                    <a:lumMod val="75000"/>
                  </a:schemeClr>
                </a:solidFill>
              </a:rPr>
              <a:t>Passage </a:t>
            </a:r>
            <a:r>
              <a:rPr lang="en-US" sz="2500" b="1" i="1" dirty="0">
                <a:solidFill>
                  <a:schemeClr val="accent4">
                    <a:lumMod val="75000"/>
                  </a:schemeClr>
                </a:solidFill>
              </a:rPr>
              <a:t>V</a:t>
            </a:r>
            <a:r>
              <a:rPr lang="en-US" sz="2500" b="1" i="1" dirty="0" smtClean="0">
                <a:solidFill>
                  <a:schemeClr val="accent4">
                    <a:lumMod val="75000"/>
                  </a:schemeClr>
                </a:solidFill>
              </a:rPr>
              <a:t> – “Her Letters to the World”</a:t>
            </a:r>
          </a:p>
          <a:p>
            <a:pPr algn="ctr"/>
            <a:endParaRPr lang="en-US" sz="12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1700" b="1" dirty="0" smtClean="0">
                <a:solidFill>
                  <a:schemeClr val="tx1"/>
                </a:solidFill>
              </a:rPr>
              <a:t>15 Questions – 10 Minutes</a:t>
            </a:r>
          </a:p>
          <a:p>
            <a:endParaRPr lang="en-US" i="1" dirty="0" smtClean="0">
              <a:solidFill>
                <a:schemeClr val="tx1"/>
              </a:solidFill>
            </a:endParaRPr>
          </a:p>
          <a:p>
            <a:endParaRPr lang="en-US" sz="700" i="1" dirty="0" smtClean="0">
              <a:solidFill>
                <a:schemeClr val="tx1"/>
              </a:solidFill>
            </a:endParaRPr>
          </a:p>
          <a:p>
            <a:endParaRPr lang="en-US" sz="700" i="1" dirty="0">
              <a:solidFill>
                <a:schemeClr val="tx1"/>
              </a:solidFill>
            </a:endParaRPr>
          </a:p>
          <a:p>
            <a:endParaRPr lang="en-US" sz="700" i="1" dirty="0" smtClean="0">
              <a:solidFill>
                <a:schemeClr val="tx1"/>
              </a:solidFill>
            </a:endParaRPr>
          </a:p>
          <a:p>
            <a:endParaRPr lang="en-US" sz="700" i="1" dirty="0" smtClean="0">
              <a:solidFill>
                <a:schemeClr val="tx1"/>
              </a:solidFill>
            </a:endParaRPr>
          </a:p>
          <a:p>
            <a:endParaRPr lang="en-US" sz="700" i="1" dirty="0">
              <a:solidFill>
                <a:schemeClr val="tx1"/>
              </a:solidFill>
            </a:endParaRPr>
          </a:p>
          <a:p>
            <a:endParaRPr lang="en-US" sz="700" i="1" dirty="0" smtClean="0">
              <a:solidFill>
                <a:schemeClr val="tx1"/>
              </a:solidFill>
            </a:endParaRPr>
          </a:p>
          <a:p>
            <a:endParaRPr lang="en-US" sz="800" i="1" dirty="0" smtClean="0">
              <a:solidFill>
                <a:schemeClr val="tx1"/>
              </a:solidFill>
            </a:endParaRPr>
          </a:p>
          <a:p>
            <a:pPr algn="l"/>
            <a:r>
              <a:rPr lang="en-US" sz="3700" b="1" i="1" dirty="0" smtClean="0">
                <a:solidFill>
                  <a:schemeClr val="bg2">
                    <a:lumMod val="50000"/>
                  </a:schemeClr>
                </a:solidFill>
              </a:rPr>
              <a:t>Knox County Schools</a:t>
            </a:r>
          </a:p>
          <a:p>
            <a:pPr algn="l"/>
            <a:r>
              <a:rPr lang="en-US" sz="2200" i="1" dirty="0" smtClean="0">
                <a:solidFill>
                  <a:schemeClr val="bg2">
                    <a:lumMod val="50000"/>
                  </a:schemeClr>
                </a:solidFill>
              </a:rPr>
              <a:t>System wide ACT/Explore Tutoring Program 2012-2013</a:t>
            </a:r>
            <a:endParaRPr lang="en-US" sz="1600" i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200" y="3995057"/>
            <a:ext cx="1202871" cy="1143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686800" cy="1676399"/>
          </a:xfrm>
        </p:spPr>
        <p:txBody>
          <a:bodyPr anchor="b" anchorCtr="0">
            <a:normAutofit/>
          </a:bodyPr>
          <a:lstStyle/>
          <a:p>
            <a:pPr algn="ctr"/>
            <a:r>
              <a:rPr lang="en-US" sz="5000" b="0" dirty="0" smtClean="0"/>
              <a:t>Daily</a:t>
            </a:r>
            <a:r>
              <a:rPr lang="en-US" sz="6000" b="0" dirty="0" smtClean="0"/>
              <a:t> </a:t>
            </a:r>
            <a:r>
              <a:rPr lang="en-US" sz="9000" b="1" dirty="0" smtClean="0">
                <a:latin typeface="Arial" pitchFamily="34" charset="0"/>
                <a:cs typeface="Arial" pitchFamily="34" charset="0"/>
              </a:rPr>
              <a:t>ACT</a:t>
            </a:r>
            <a:r>
              <a:rPr lang="en-US" sz="6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000" b="0" dirty="0" smtClean="0"/>
              <a:t>Practice</a:t>
            </a:r>
            <a:endParaRPr lang="en-US" sz="50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5295900" y="1143000"/>
            <a:ext cx="381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®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xmlns="" val="384230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438400"/>
            <a:ext cx="6934200" cy="3352800"/>
          </a:xfrm>
        </p:spPr>
        <p:txBody>
          <a:bodyPr>
            <a:normAutofit fontScale="77500" lnSpcReduction="20000"/>
          </a:bodyPr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English Practice – Session 4</a:t>
            </a:r>
          </a:p>
          <a:p>
            <a:pPr algn="ctr"/>
            <a:endParaRPr lang="en-US" sz="12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500" b="1" i="1" dirty="0" smtClean="0">
                <a:solidFill>
                  <a:schemeClr val="tx1"/>
                </a:solidFill>
              </a:rPr>
              <a:t>Passage II – “Her Letters to the World”</a:t>
            </a:r>
          </a:p>
          <a:p>
            <a:pPr algn="ctr"/>
            <a:endParaRPr lang="en-US" sz="12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4100" b="1" dirty="0" smtClean="0">
                <a:solidFill>
                  <a:schemeClr val="accent4">
                    <a:lumMod val="75000"/>
                  </a:schemeClr>
                </a:solidFill>
              </a:rPr>
              <a:t>Group Work!</a:t>
            </a:r>
          </a:p>
          <a:p>
            <a:endParaRPr lang="en-US" i="1" dirty="0" smtClean="0">
              <a:solidFill>
                <a:schemeClr val="tx1"/>
              </a:solidFill>
            </a:endParaRPr>
          </a:p>
          <a:p>
            <a:endParaRPr lang="en-US" sz="700" i="1" dirty="0" smtClean="0">
              <a:solidFill>
                <a:schemeClr val="tx1"/>
              </a:solidFill>
            </a:endParaRPr>
          </a:p>
          <a:p>
            <a:endParaRPr lang="en-US" sz="700" i="1" dirty="0">
              <a:solidFill>
                <a:schemeClr val="tx1"/>
              </a:solidFill>
            </a:endParaRPr>
          </a:p>
          <a:p>
            <a:endParaRPr lang="en-US" sz="700" i="1" dirty="0" smtClean="0">
              <a:solidFill>
                <a:schemeClr val="tx1"/>
              </a:solidFill>
            </a:endParaRPr>
          </a:p>
          <a:p>
            <a:endParaRPr lang="en-US" sz="700" i="1" dirty="0" smtClean="0">
              <a:solidFill>
                <a:schemeClr val="tx1"/>
              </a:solidFill>
            </a:endParaRPr>
          </a:p>
          <a:p>
            <a:r>
              <a:rPr lang="en-US" sz="700" i="1" dirty="0">
                <a:solidFill>
                  <a:schemeClr val="tx1"/>
                </a:solidFill>
              </a:rPr>
              <a:t>-</a:t>
            </a:r>
          </a:p>
          <a:p>
            <a:endParaRPr lang="en-US" sz="700" i="1" dirty="0" smtClean="0">
              <a:solidFill>
                <a:schemeClr val="tx1"/>
              </a:solidFill>
            </a:endParaRPr>
          </a:p>
          <a:p>
            <a:endParaRPr lang="en-US" sz="800" i="1" dirty="0" smtClean="0">
              <a:solidFill>
                <a:schemeClr val="tx1"/>
              </a:solidFill>
            </a:endParaRPr>
          </a:p>
          <a:p>
            <a:pPr algn="l"/>
            <a:r>
              <a:rPr lang="en-US" sz="3700" b="1" i="1" dirty="0" smtClean="0">
                <a:solidFill>
                  <a:schemeClr val="bg2">
                    <a:lumMod val="50000"/>
                  </a:schemeClr>
                </a:solidFill>
              </a:rPr>
              <a:t>Knox County Schools</a:t>
            </a:r>
          </a:p>
          <a:p>
            <a:pPr algn="l"/>
            <a:r>
              <a:rPr lang="en-US" sz="2200" i="1" dirty="0" smtClean="0">
                <a:solidFill>
                  <a:schemeClr val="bg2">
                    <a:lumMod val="50000"/>
                  </a:schemeClr>
                </a:solidFill>
              </a:rPr>
              <a:t>System wide ACT/Explore Tutoring Program 2012-2013</a:t>
            </a:r>
            <a:endParaRPr lang="en-US" sz="1600" i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6657" y="3657600"/>
            <a:ext cx="1202871" cy="1143000"/>
          </a:xfrm>
          <a:prstGeom prst="rect">
            <a:avLst/>
          </a:prstGeom>
        </p:spPr>
      </p:pic>
      <p:pic>
        <p:nvPicPr>
          <p:cNvPr id="1031" name="Picture 7" descr="C:\Users\000001780\AppData\Local\Microsoft\Windows\Temporary Internet Files\Content.IE5\51LIGPDW\MP90043937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03902"/>
            <a:ext cx="1371599" cy="205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686800" cy="1676399"/>
          </a:xfrm>
        </p:spPr>
        <p:txBody>
          <a:bodyPr anchor="b" anchorCtr="0">
            <a:normAutofit/>
          </a:bodyPr>
          <a:lstStyle/>
          <a:p>
            <a:pPr algn="ctr"/>
            <a:r>
              <a:rPr lang="en-US" sz="5000" b="0" dirty="0" smtClean="0"/>
              <a:t>Daily</a:t>
            </a:r>
            <a:r>
              <a:rPr lang="en-US" sz="6000" b="0" dirty="0" smtClean="0"/>
              <a:t> </a:t>
            </a:r>
            <a:r>
              <a:rPr lang="en-US" sz="9000" b="1" dirty="0" smtClean="0">
                <a:latin typeface="Arial" pitchFamily="34" charset="0"/>
                <a:cs typeface="Arial" pitchFamily="34" charset="0"/>
              </a:rPr>
              <a:t>ACT</a:t>
            </a:r>
            <a:r>
              <a:rPr lang="en-US" sz="6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000" b="0" dirty="0" smtClean="0"/>
              <a:t>Practice</a:t>
            </a:r>
            <a:endParaRPr lang="en-US" sz="5000" b="0" dirty="0"/>
          </a:p>
        </p:txBody>
      </p:sp>
      <p:sp>
        <p:nvSpPr>
          <p:cNvPr id="13" name="TextBox 12"/>
          <p:cNvSpPr txBox="1"/>
          <p:nvPr/>
        </p:nvSpPr>
        <p:spPr>
          <a:xfrm>
            <a:off x="5295900" y="1143000"/>
            <a:ext cx="381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®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xmlns="" val="123528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286000"/>
            <a:ext cx="6934200" cy="3505200"/>
          </a:xfrm>
        </p:spPr>
        <p:txBody>
          <a:bodyPr>
            <a:normAutofit fontScale="62500" lnSpcReduction="20000"/>
          </a:bodyPr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English Practice – Session 4</a:t>
            </a:r>
          </a:p>
          <a:p>
            <a:pPr algn="ctr"/>
            <a:endParaRPr lang="en-US" sz="1200" b="1" dirty="0" smtClean="0">
              <a:solidFill>
                <a:schemeClr val="tx1"/>
              </a:solidFill>
            </a:endParaRPr>
          </a:p>
          <a:p>
            <a:pPr algn="l"/>
            <a:r>
              <a:rPr lang="en-US" sz="33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        Your Task: different this time!</a:t>
            </a:r>
          </a:p>
          <a:p>
            <a:pPr algn="ctr"/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</a:t>
            </a:r>
          </a:p>
          <a:p>
            <a:pPr marL="457200" indent="-457200" algn="l">
              <a:buAutoNum type="arabicPeriod"/>
            </a:pPr>
            <a:r>
              <a:rPr lang="en-US" sz="2900" b="1" dirty="0" smtClean="0">
                <a:solidFill>
                  <a:schemeClr val="tx1"/>
                </a:solidFill>
              </a:rPr>
              <a:t>Each group will be assigned 3 questions</a:t>
            </a:r>
          </a:p>
          <a:p>
            <a:pPr marL="457200" indent="-457200" algn="l">
              <a:buAutoNum type="arabicPeriod" startAt="2"/>
            </a:pPr>
            <a:r>
              <a:rPr lang="en-US" sz="2900" b="1" dirty="0" smtClean="0">
                <a:solidFill>
                  <a:schemeClr val="tx1"/>
                </a:solidFill>
              </a:rPr>
              <a:t>Reach some consensus about the correct answer</a:t>
            </a:r>
          </a:p>
          <a:p>
            <a:pPr marL="457200" indent="-457200" algn="l">
              <a:buAutoNum type="arabicPeriod" startAt="3"/>
            </a:pPr>
            <a:r>
              <a:rPr lang="en-US" sz="2900" b="1" dirty="0" smtClean="0">
                <a:solidFill>
                  <a:schemeClr val="tx1"/>
                </a:solidFill>
              </a:rPr>
              <a:t>Check answers with tutor – go back and work on incorrect answers</a:t>
            </a:r>
          </a:p>
          <a:p>
            <a:pPr marL="457200" indent="-457200" algn="l">
              <a:buAutoNum type="arabicPeriod" startAt="3"/>
            </a:pPr>
            <a:r>
              <a:rPr lang="en-US" sz="2900" b="1" dirty="0" smtClean="0">
                <a:solidFill>
                  <a:schemeClr val="tx1"/>
                </a:solidFill>
              </a:rPr>
              <a:t>Discuss lingering questions you may have</a:t>
            </a:r>
          </a:p>
          <a:p>
            <a:pPr marL="457200" indent="-457200" algn="l">
              <a:buAutoNum type="arabicPeriod" startAt="3"/>
            </a:pPr>
            <a:r>
              <a:rPr lang="en-US" sz="2900" b="1" dirty="0" smtClean="0">
                <a:solidFill>
                  <a:schemeClr val="tx1"/>
                </a:solidFill>
              </a:rPr>
              <a:t>List 3 things you learned by examining the English test</a:t>
            </a:r>
          </a:p>
          <a:p>
            <a:pPr marL="457200" indent="-457200" algn="l">
              <a:buAutoNum type="arabicPeriod" startAt="6"/>
            </a:pPr>
            <a:r>
              <a:rPr lang="en-US" sz="2900" b="1" dirty="0" smtClean="0">
                <a:solidFill>
                  <a:schemeClr val="tx1"/>
                </a:solidFill>
              </a:rPr>
              <a:t>List one suggestion for improving the English tutoring</a:t>
            </a:r>
          </a:p>
          <a:p>
            <a:pPr marL="457200" indent="-457200" algn="l">
              <a:buAutoNum type="arabicPeriod" startAt="7"/>
            </a:pPr>
            <a:r>
              <a:rPr lang="en-US" sz="2900" b="1" dirty="0" smtClean="0">
                <a:solidFill>
                  <a:schemeClr val="tx1"/>
                </a:solidFill>
              </a:rPr>
              <a:t>List one thing you found helpful about the tutoring format</a:t>
            </a:r>
          </a:p>
        </p:txBody>
      </p:sp>
      <p:pic>
        <p:nvPicPr>
          <p:cNvPr id="2050" name="Picture 2" descr="C:\Users\000001780\AppData\Local\Microsoft\Windows\Temporary Internet Files\Content.IE5\MQX2S1QL\MP9004306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311479"/>
            <a:ext cx="2018406" cy="134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686800" cy="1676399"/>
          </a:xfrm>
        </p:spPr>
        <p:txBody>
          <a:bodyPr anchor="b" anchorCtr="0">
            <a:normAutofit/>
          </a:bodyPr>
          <a:lstStyle/>
          <a:p>
            <a:pPr algn="ctr"/>
            <a:r>
              <a:rPr lang="en-US" sz="5000" b="0" dirty="0" smtClean="0"/>
              <a:t>Daily</a:t>
            </a:r>
            <a:r>
              <a:rPr lang="en-US" sz="6000" b="0" dirty="0" smtClean="0"/>
              <a:t> </a:t>
            </a:r>
            <a:r>
              <a:rPr lang="en-US" sz="9000" b="1" dirty="0" smtClean="0">
                <a:latin typeface="Arial" pitchFamily="34" charset="0"/>
                <a:cs typeface="Arial" pitchFamily="34" charset="0"/>
              </a:rPr>
              <a:t>ACT</a:t>
            </a:r>
            <a:r>
              <a:rPr lang="en-US" sz="6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000" b="0" dirty="0" smtClean="0"/>
              <a:t>Practice</a:t>
            </a:r>
            <a:endParaRPr lang="en-US" sz="5000" b="0" dirty="0"/>
          </a:p>
        </p:txBody>
      </p:sp>
      <p:sp>
        <p:nvSpPr>
          <p:cNvPr id="11" name="TextBox 10"/>
          <p:cNvSpPr txBox="1"/>
          <p:nvPr/>
        </p:nvSpPr>
        <p:spPr>
          <a:xfrm>
            <a:off x="5295900" y="1143000"/>
            <a:ext cx="381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®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xmlns="" val="96967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267205" y="4038600"/>
            <a:ext cx="8648195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8600" y="1785582"/>
            <a:ext cx="8686800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09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900" b="1" dirty="0" smtClean="0">
                <a:ln w="38100" cmpd="sng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It’s Your Turn!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7205" y="4215622"/>
            <a:ext cx="5638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“The world’s a stage, </a:t>
            </a:r>
          </a:p>
          <a:p>
            <a:r>
              <a:rPr lang="en-US" sz="3000" b="1" i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and most of us are desperately unrehearsed.”</a:t>
            </a:r>
          </a:p>
          <a:p>
            <a:endParaRPr lang="en-US" sz="1000" i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Sean O’Casey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0848" y="1981200"/>
            <a:ext cx="50155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9050" cmpd="sng">
                  <a:solidFill>
                    <a:schemeClr val="bg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Don’t head to the game without practicing!</a:t>
            </a:r>
            <a:endParaRPr lang="en-US" sz="4000" b="1" dirty="0">
              <a:ln w="19050" cmpd="sng">
                <a:solidFill>
                  <a:schemeClr val="bg1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4100" name="Picture 4" descr="C:\Users\000001780\AppData\Local\Microsoft\Windows\Temporary Internet Files\Content.IE5\MQX2S1QL\MP90044858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166" y="1371600"/>
            <a:ext cx="3381664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000001780\AppData\Local\Microsoft\Windows\Temporary Internet Files\Content.IE5\8VQSF8L7\MP90043070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3689" y="4648200"/>
            <a:ext cx="2858617" cy="1905000"/>
          </a:xfrm>
          <a:prstGeom prst="rect">
            <a:avLst/>
          </a:prstGeom>
          <a:noFill/>
          <a:ln w="889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290</TotalTime>
  <Words>331</Words>
  <Application>Microsoft Office PowerPoint</Application>
  <PresentationFormat>On-screen Show (4:3)</PresentationFormat>
  <Paragraphs>88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Pushpin</vt:lpstr>
      <vt:lpstr>Daily ACT Practice</vt:lpstr>
      <vt:lpstr>Slide 2</vt:lpstr>
      <vt:lpstr>Daily ACT Practice</vt:lpstr>
      <vt:lpstr>Daily ACT Practice</vt:lpstr>
      <vt:lpstr>Daily ACT Practice</vt:lpstr>
      <vt:lpstr>It’s Your Turn!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ACT Practice</dc:title>
  <dc:creator>KEN STANSBERRY</dc:creator>
  <cp:lastModifiedBy>000004471</cp:lastModifiedBy>
  <cp:revision>29</cp:revision>
  <dcterms:created xsi:type="dcterms:W3CDTF">2012-11-19T17:45:18Z</dcterms:created>
  <dcterms:modified xsi:type="dcterms:W3CDTF">2013-01-11T17:26:02Z</dcterms:modified>
</cp:coreProperties>
</file>