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64" r:id="rId2"/>
    <p:sldId id="279" r:id="rId3"/>
    <p:sldId id="282" r:id="rId4"/>
    <p:sldId id="266" r:id="rId5"/>
    <p:sldId id="267" r:id="rId6"/>
    <p:sldId id="283" r:id="rId7"/>
    <p:sldId id="271" r:id="rId8"/>
    <p:sldId id="272" r:id="rId9"/>
    <p:sldId id="273" r:id="rId10"/>
    <p:sldId id="274" r:id="rId11"/>
    <p:sldId id="275" r:id="rId12"/>
    <p:sldId id="284" r:id="rId13"/>
    <p:sldId id="27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B173C1-7B73-4FC9-8476-66D8C92E4630}" type="datetimeFigureOut">
              <a:rPr lang="en-US" smtClean="0"/>
              <a:t>11/20/2012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8E5FAF-78EE-4FF2-9071-19BBB9575EE2}" type="slidenum">
              <a:rPr lang="en-US" smtClean="0"/>
              <a:t>‹#›</a:t>
            </a:fld>
            <a:endParaRPr lang="en-US"/>
          </a:p>
        </p:txBody>
      </p:sp>
    </p:spTree>
    <p:extLst>
      <p:ext uri="{BB962C8B-B14F-4D97-AF65-F5344CB8AC3E}">
        <p14:creationId xmlns:p14="http://schemas.microsoft.com/office/powerpoint/2010/main" val="2170949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t>1</a:t>
            </a:fld>
            <a:endParaRPr lang="en-US"/>
          </a:p>
        </p:txBody>
      </p:sp>
    </p:spTree>
    <p:extLst>
      <p:ext uri="{BB962C8B-B14F-4D97-AF65-F5344CB8AC3E}">
        <p14:creationId xmlns:p14="http://schemas.microsoft.com/office/powerpoint/2010/main" val="1648742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t>10</a:t>
            </a:fld>
            <a:endParaRPr lang="en-US"/>
          </a:p>
        </p:txBody>
      </p:sp>
    </p:spTree>
    <p:extLst>
      <p:ext uri="{BB962C8B-B14F-4D97-AF65-F5344CB8AC3E}">
        <p14:creationId xmlns:p14="http://schemas.microsoft.com/office/powerpoint/2010/main" val="1648742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t>11</a:t>
            </a:fld>
            <a:endParaRPr lang="en-US"/>
          </a:p>
        </p:txBody>
      </p:sp>
    </p:spTree>
    <p:extLst>
      <p:ext uri="{BB962C8B-B14F-4D97-AF65-F5344CB8AC3E}">
        <p14:creationId xmlns:p14="http://schemas.microsoft.com/office/powerpoint/2010/main" val="431260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t>12</a:t>
            </a:fld>
            <a:endParaRPr lang="en-US"/>
          </a:p>
        </p:txBody>
      </p:sp>
    </p:spTree>
    <p:extLst>
      <p:ext uri="{BB962C8B-B14F-4D97-AF65-F5344CB8AC3E}">
        <p14:creationId xmlns:p14="http://schemas.microsoft.com/office/powerpoint/2010/main" val="431260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pPr/>
              <a:t>13</a:t>
            </a:fld>
            <a:endParaRPr lang="en-US"/>
          </a:p>
        </p:txBody>
      </p:sp>
    </p:spTree>
    <p:extLst>
      <p:ext uri="{BB962C8B-B14F-4D97-AF65-F5344CB8AC3E}">
        <p14:creationId xmlns:p14="http://schemas.microsoft.com/office/powerpoint/2010/main" val="894208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t>2</a:t>
            </a:fld>
            <a:endParaRPr lang="en-US"/>
          </a:p>
        </p:txBody>
      </p:sp>
    </p:spTree>
    <p:extLst>
      <p:ext uri="{BB962C8B-B14F-4D97-AF65-F5344CB8AC3E}">
        <p14:creationId xmlns:p14="http://schemas.microsoft.com/office/powerpoint/2010/main" val="3772741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t>3</a:t>
            </a:fld>
            <a:endParaRPr lang="en-US"/>
          </a:p>
        </p:txBody>
      </p:sp>
    </p:spTree>
    <p:extLst>
      <p:ext uri="{BB962C8B-B14F-4D97-AF65-F5344CB8AC3E}">
        <p14:creationId xmlns:p14="http://schemas.microsoft.com/office/powerpoint/2010/main" val="3772741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t>4</a:t>
            </a:fld>
            <a:endParaRPr lang="en-US"/>
          </a:p>
        </p:txBody>
      </p:sp>
    </p:spTree>
    <p:extLst>
      <p:ext uri="{BB962C8B-B14F-4D97-AF65-F5344CB8AC3E}">
        <p14:creationId xmlns:p14="http://schemas.microsoft.com/office/powerpoint/2010/main" val="4190344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t>5</a:t>
            </a:fld>
            <a:endParaRPr lang="en-US"/>
          </a:p>
        </p:txBody>
      </p:sp>
    </p:spTree>
    <p:extLst>
      <p:ext uri="{BB962C8B-B14F-4D97-AF65-F5344CB8AC3E}">
        <p14:creationId xmlns:p14="http://schemas.microsoft.com/office/powerpoint/2010/main" val="431260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t>6</a:t>
            </a:fld>
            <a:endParaRPr lang="en-US"/>
          </a:p>
        </p:txBody>
      </p:sp>
    </p:spTree>
    <p:extLst>
      <p:ext uri="{BB962C8B-B14F-4D97-AF65-F5344CB8AC3E}">
        <p14:creationId xmlns:p14="http://schemas.microsoft.com/office/powerpoint/2010/main" val="431260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t>7</a:t>
            </a:fld>
            <a:endParaRPr lang="en-US"/>
          </a:p>
        </p:txBody>
      </p:sp>
    </p:spTree>
    <p:extLst>
      <p:ext uri="{BB962C8B-B14F-4D97-AF65-F5344CB8AC3E}">
        <p14:creationId xmlns:p14="http://schemas.microsoft.com/office/powerpoint/2010/main" val="1648742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t>8</a:t>
            </a:fld>
            <a:endParaRPr lang="en-US"/>
          </a:p>
        </p:txBody>
      </p:sp>
    </p:spTree>
    <p:extLst>
      <p:ext uri="{BB962C8B-B14F-4D97-AF65-F5344CB8AC3E}">
        <p14:creationId xmlns:p14="http://schemas.microsoft.com/office/powerpoint/2010/main" val="1648742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6CB333-0EC2-40BA-B291-61E0FC47C927}" type="slidenum">
              <a:rPr lang="en-US" smtClean="0"/>
              <a:t>9</a:t>
            </a:fld>
            <a:endParaRPr lang="en-US"/>
          </a:p>
        </p:txBody>
      </p:sp>
    </p:spTree>
    <p:extLst>
      <p:ext uri="{BB962C8B-B14F-4D97-AF65-F5344CB8AC3E}">
        <p14:creationId xmlns:p14="http://schemas.microsoft.com/office/powerpoint/2010/main" val="1648742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A3BF2C0D-1811-47D7-BD21-13495174D225}" type="datetimeFigureOut">
              <a:rPr lang="en-US" smtClean="0"/>
              <a:t>11/20/2012</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2243B412-06B2-48CC-A6EB-34D0B9B870F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BF2C0D-1811-47D7-BD21-13495174D225}" type="datetimeFigureOut">
              <a:rPr lang="en-US" smtClean="0"/>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3B412-06B2-48CC-A6EB-34D0B9B870F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BF2C0D-1811-47D7-BD21-13495174D225}" type="datetimeFigureOut">
              <a:rPr lang="en-US" smtClean="0"/>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3B412-06B2-48CC-A6EB-34D0B9B870F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BF2C0D-1811-47D7-BD21-13495174D225}" type="datetimeFigureOut">
              <a:rPr lang="en-US" smtClean="0"/>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3B412-06B2-48CC-A6EB-34D0B9B870F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BF2C0D-1811-47D7-BD21-13495174D225}" type="datetimeFigureOut">
              <a:rPr lang="en-US" smtClean="0"/>
              <a:t>11/20/2012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3B412-06B2-48CC-A6EB-34D0B9B870F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3BF2C0D-1811-47D7-BD21-13495174D225}" type="datetimeFigureOut">
              <a:rPr lang="en-US" smtClean="0"/>
              <a:t>11/20/2012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3B412-06B2-48CC-A6EB-34D0B9B870FA}"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3BF2C0D-1811-47D7-BD21-13495174D225}" type="datetimeFigureOut">
              <a:rPr lang="en-US" smtClean="0"/>
              <a:t>11/20/2012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43B412-06B2-48CC-A6EB-34D0B9B870FA}"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BF2C0D-1811-47D7-BD21-13495174D225}" type="datetimeFigureOut">
              <a:rPr lang="en-US" smtClean="0"/>
              <a:t>11/20/2012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43B412-06B2-48CC-A6EB-34D0B9B870F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BF2C0D-1811-47D7-BD21-13495174D225}" type="datetimeFigureOut">
              <a:rPr lang="en-US" smtClean="0"/>
              <a:t>11/20/2012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43B412-06B2-48CC-A6EB-34D0B9B870F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A3BF2C0D-1811-47D7-BD21-13495174D225}" type="datetimeFigureOut">
              <a:rPr lang="en-US" smtClean="0"/>
              <a:t>11/20/2012</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2243B412-06B2-48CC-A6EB-34D0B9B870F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A3BF2C0D-1811-47D7-BD21-13495174D225}" type="datetimeFigureOut">
              <a:rPr lang="en-US" smtClean="0"/>
              <a:t>11/20/2012</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2243B412-06B2-48CC-A6EB-34D0B9B870F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A3BF2C0D-1811-47D7-BD21-13495174D225}" type="datetimeFigureOut">
              <a:rPr lang="en-US" smtClean="0"/>
              <a:t>11/20/2012</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2243B412-06B2-48CC-A6EB-34D0B9B870F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0"/>
            <a:ext cx="8686800" cy="1676399"/>
          </a:xfrm>
        </p:spPr>
        <p:txBody>
          <a:bodyPr anchor="b" anchorCtr="0">
            <a:normAutofit/>
          </a:bodyPr>
          <a:lstStyle/>
          <a:p>
            <a:pPr algn="ctr"/>
            <a:r>
              <a:rPr lang="en-US" sz="5000" b="0" dirty="0" smtClean="0"/>
              <a:t>Daily</a:t>
            </a:r>
            <a:r>
              <a:rPr lang="en-US" sz="6000" b="0" dirty="0" smtClean="0"/>
              <a:t> </a:t>
            </a:r>
            <a:r>
              <a:rPr lang="en-US" sz="9000" b="1" dirty="0" smtClean="0">
                <a:latin typeface="Arial" pitchFamily="34" charset="0"/>
                <a:cs typeface="Arial" pitchFamily="34" charset="0"/>
              </a:rPr>
              <a:t>ACT</a:t>
            </a:r>
            <a:r>
              <a:rPr lang="en-US" sz="6000" b="0" dirty="0" smtClean="0">
                <a:latin typeface="Arial" pitchFamily="34" charset="0"/>
                <a:cs typeface="Arial" pitchFamily="34" charset="0"/>
              </a:rPr>
              <a:t> </a:t>
            </a:r>
            <a:r>
              <a:rPr lang="en-US" sz="5000" b="0" dirty="0" smtClean="0"/>
              <a:t>Practice</a:t>
            </a:r>
            <a:endParaRPr lang="en-US" sz="5000" b="0" dirty="0"/>
          </a:p>
        </p:txBody>
      </p:sp>
      <p:sp>
        <p:nvSpPr>
          <p:cNvPr id="3" name="Subtitle 2"/>
          <p:cNvSpPr>
            <a:spLocks noGrp="1"/>
          </p:cNvSpPr>
          <p:nvPr>
            <p:ph type="subTitle" idx="1"/>
          </p:nvPr>
        </p:nvSpPr>
        <p:spPr>
          <a:xfrm>
            <a:off x="1143000" y="2438400"/>
            <a:ext cx="6858000" cy="3276600"/>
          </a:xfrm>
        </p:spPr>
        <p:txBody>
          <a:bodyPr>
            <a:normAutofit lnSpcReduction="10000"/>
          </a:bodyPr>
          <a:lstStyle/>
          <a:p>
            <a:pPr algn="ctr"/>
            <a:endParaRPr lang="en-US" sz="1200" dirty="0" smtClean="0">
              <a:solidFill>
                <a:schemeClr val="tx1"/>
              </a:solidFill>
            </a:endParaRPr>
          </a:p>
          <a:p>
            <a:pPr algn="ctr"/>
            <a:r>
              <a:rPr lang="en-US" sz="4000" b="1" dirty="0" smtClean="0">
                <a:solidFill>
                  <a:schemeClr val="tx1"/>
                </a:solidFill>
              </a:rPr>
              <a:t>English Tutoring</a:t>
            </a:r>
          </a:p>
          <a:p>
            <a:endParaRPr lang="en-US" i="1" dirty="0" smtClean="0">
              <a:solidFill>
                <a:schemeClr val="tx1"/>
              </a:solidFill>
            </a:endParaRPr>
          </a:p>
          <a:p>
            <a:r>
              <a:rPr lang="en-US" i="1" dirty="0" smtClean="0">
                <a:solidFill>
                  <a:schemeClr val="tx1"/>
                </a:solidFill>
              </a:rPr>
              <a:t>Session Two</a:t>
            </a:r>
          </a:p>
          <a:p>
            <a:endParaRPr lang="en-US" i="1" dirty="0" smtClean="0">
              <a:solidFill>
                <a:schemeClr val="tx1"/>
              </a:solidFill>
            </a:endParaRPr>
          </a:p>
          <a:p>
            <a:pPr algn="l"/>
            <a:r>
              <a:rPr lang="en-US" sz="3700" b="1" i="1" dirty="0" smtClean="0">
                <a:solidFill>
                  <a:schemeClr val="bg2">
                    <a:lumMod val="50000"/>
                  </a:schemeClr>
                </a:solidFill>
              </a:rPr>
              <a:t>Knox County Schools</a:t>
            </a:r>
          </a:p>
          <a:p>
            <a:pPr algn="l"/>
            <a:r>
              <a:rPr lang="en-US" sz="2200" i="1" dirty="0" smtClean="0">
                <a:solidFill>
                  <a:schemeClr val="bg2">
                    <a:lumMod val="50000"/>
                  </a:schemeClr>
                </a:solidFill>
              </a:rPr>
              <a:t>System wide ACT/Explore Tutoring Program 2012-2013</a:t>
            </a:r>
            <a:endParaRPr lang="en-US" sz="1600" i="1" dirty="0" smtClean="0">
              <a:solidFill>
                <a:schemeClr val="bg2">
                  <a:lumMod val="50000"/>
                </a:schemeClr>
              </a:solidFill>
            </a:endParaRPr>
          </a:p>
        </p:txBody>
      </p:sp>
      <p:sp>
        <p:nvSpPr>
          <p:cNvPr id="5" name="TextBox 4"/>
          <p:cNvSpPr txBox="1"/>
          <p:nvPr/>
        </p:nvSpPr>
        <p:spPr>
          <a:xfrm>
            <a:off x="76200" y="6009091"/>
            <a:ext cx="9067800" cy="287771"/>
          </a:xfrm>
          <a:prstGeom prst="rect">
            <a:avLst/>
          </a:prstGeom>
          <a:noFill/>
        </p:spPr>
        <p:txBody>
          <a:bodyPr wrap="square" rtlCol="0">
            <a:spAutoFit/>
          </a:bodyPr>
          <a:lstStyle/>
          <a:p>
            <a:r>
              <a:rPr lang="en-US" sz="1270" b="1" dirty="0" smtClean="0">
                <a:latin typeface="Arial" pitchFamily="34" charset="0"/>
                <a:cs typeface="Arial" pitchFamily="34" charset="0"/>
              </a:rPr>
              <a:t>Passages used by permission from the </a:t>
            </a:r>
            <a:r>
              <a:rPr lang="en-US" sz="1270" b="1" i="1" dirty="0" smtClean="0">
                <a:latin typeface="Arial" pitchFamily="34" charset="0"/>
                <a:cs typeface="Arial" pitchFamily="34" charset="0"/>
              </a:rPr>
              <a:t>Barron’s ACT Guide, 15</a:t>
            </a:r>
            <a:r>
              <a:rPr lang="en-US" sz="1270" b="1" i="1" baseline="30000" dirty="0" smtClean="0">
                <a:latin typeface="Arial" pitchFamily="34" charset="0"/>
                <a:cs typeface="Arial" pitchFamily="34" charset="0"/>
              </a:rPr>
              <a:t>th</a:t>
            </a:r>
            <a:r>
              <a:rPr lang="en-US" sz="1270" b="1" i="1" dirty="0" smtClean="0">
                <a:latin typeface="Arial" pitchFamily="34" charset="0"/>
                <a:cs typeface="Arial" pitchFamily="34" charset="0"/>
              </a:rPr>
              <a:t> Edition, </a:t>
            </a:r>
            <a:r>
              <a:rPr lang="en-US" sz="1270" b="1" dirty="0" smtClean="0">
                <a:latin typeface="Arial" pitchFamily="34" charset="0"/>
                <a:cs typeface="Arial" pitchFamily="34" charset="0"/>
              </a:rPr>
              <a:t>Barron’s Educational Series, Inc., 2008</a:t>
            </a:r>
            <a:endParaRPr lang="en-US" sz="1270" b="1" dirty="0">
              <a:latin typeface="Arial" pitchFamily="34" charset="0"/>
              <a:cs typeface="Arial" pitchFamily="34" charset="0"/>
            </a:endParaRPr>
          </a:p>
        </p:txBody>
      </p:sp>
      <p:sp>
        <p:nvSpPr>
          <p:cNvPr id="6" name="TextBox 5"/>
          <p:cNvSpPr txBox="1"/>
          <p:nvPr/>
        </p:nvSpPr>
        <p:spPr>
          <a:xfrm>
            <a:off x="76200" y="6231371"/>
            <a:ext cx="9067800" cy="261610"/>
          </a:xfrm>
          <a:prstGeom prst="rect">
            <a:avLst/>
          </a:prstGeom>
          <a:noFill/>
        </p:spPr>
        <p:txBody>
          <a:bodyPr wrap="square" rtlCol="0">
            <a:spAutoFit/>
          </a:bodyPr>
          <a:lstStyle/>
          <a:p>
            <a:r>
              <a:rPr lang="en-US" sz="1100" b="1" i="1" dirty="0" smtClean="0">
                <a:latin typeface="Arial" pitchFamily="34" charset="0"/>
                <a:cs typeface="Arial" pitchFamily="34" charset="0"/>
              </a:rPr>
              <a:t>ACT is a registered  trademark of Act, Inc., which was not involved in the writing of, and does not endorse, this presentation</a:t>
            </a:r>
            <a:endParaRPr lang="en-US" sz="1100" b="1" i="1" dirty="0">
              <a:latin typeface="Arial" pitchFamily="34" charset="0"/>
              <a:cs typeface="Arial" pitchFamily="34" charset="0"/>
            </a:endParaRPr>
          </a:p>
        </p:txBody>
      </p:sp>
      <p:sp>
        <p:nvSpPr>
          <p:cNvPr id="8" name="TextBox 7"/>
          <p:cNvSpPr txBox="1"/>
          <p:nvPr/>
        </p:nvSpPr>
        <p:spPr>
          <a:xfrm>
            <a:off x="5295900" y="1143000"/>
            <a:ext cx="381000" cy="507831"/>
          </a:xfrm>
          <a:prstGeom prst="rect">
            <a:avLst/>
          </a:prstGeom>
          <a:noFill/>
        </p:spPr>
        <p:txBody>
          <a:bodyPr wrap="square" rtlCol="0">
            <a:spAutoFit/>
          </a:bodyPr>
          <a:lstStyle/>
          <a:p>
            <a:r>
              <a:rPr lang="en-US" sz="2700" dirty="0" smtClean="0"/>
              <a:t>®</a:t>
            </a:r>
            <a:endParaRPr lang="en-US" sz="2700" dirty="0"/>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6128657" y="3429000"/>
            <a:ext cx="1600200" cy="1524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0"/>
            <a:ext cx="8686800" cy="1676399"/>
          </a:xfrm>
        </p:spPr>
        <p:txBody>
          <a:bodyPr anchor="b" anchorCtr="0">
            <a:normAutofit/>
          </a:bodyPr>
          <a:lstStyle/>
          <a:p>
            <a:pPr algn="ctr"/>
            <a:r>
              <a:rPr lang="en-US" sz="5000" b="0" dirty="0" smtClean="0"/>
              <a:t>Daily</a:t>
            </a:r>
            <a:r>
              <a:rPr lang="en-US" sz="6000" b="0" dirty="0" smtClean="0"/>
              <a:t> </a:t>
            </a:r>
            <a:r>
              <a:rPr lang="en-US" sz="9000" b="1" dirty="0" smtClean="0">
                <a:latin typeface="Arial" pitchFamily="34" charset="0"/>
                <a:cs typeface="Arial" pitchFamily="34" charset="0"/>
              </a:rPr>
              <a:t>ACT</a:t>
            </a:r>
            <a:r>
              <a:rPr lang="en-US" sz="6000" b="0" dirty="0" smtClean="0">
                <a:latin typeface="Arial" pitchFamily="34" charset="0"/>
                <a:cs typeface="Arial" pitchFamily="34" charset="0"/>
              </a:rPr>
              <a:t> </a:t>
            </a:r>
            <a:r>
              <a:rPr lang="en-US" sz="5000" b="0" dirty="0" smtClean="0"/>
              <a:t>Practice</a:t>
            </a:r>
            <a:endParaRPr lang="en-US" sz="5000" b="0" dirty="0"/>
          </a:p>
        </p:txBody>
      </p:sp>
      <p:sp>
        <p:nvSpPr>
          <p:cNvPr id="3" name="Subtitle 2"/>
          <p:cNvSpPr>
            <a:spLocks noGrp="1"/>
          </p:cNvSpPr>
          <p:nvPr>
            <p:ph type="subTitle" idx="1"/>
          </p:nvPr>
        </p:nvSpPr>
        <p:spPr>
          <a:xfrm>
            <a:off x="1066800" y="2286000"/>
            <a:ext cx="6934200" cy="3505200"/>
          </a:xfrm>
        </p:spPr>
        <p:txBody>
          <a:bodyPr>
            <a:normAutofit/>
          </a:bodyPr>
          <a:lstStyle/>
          <a:p>
            <a:pPr algn="ctr"/>
            <a:endParaRPr lang="en-US" sz="1200" dirty="0" smtClean="0">
              <a:solidFill>
                <a:schemeClr val="tx1"/>
              </a:solidFill>
            </a:endParaRPr>
          </a:p>
          <a:p>
            <a:pPr algn="ctr"/>
            <a:endParaRPr lang="en-US" sz="1200" b="1" dirty="0" smtClean="0">
              <a:solidFill>
                <a:schemeClr val="tx1"/>
              </a:solidFill>
            </a:endParaRPr>
          </a:p>
          <a:p>
            <a:pPr algn="ctr"/>
            <a:r>
              <a:rPr lang="en-US" sz="1800" b="1" dirty="0" smtClean="0">
                <a:solidFill>
                  <a:schemeClr val="bg2">
                    <a:lumMod val="50000"/>
                  </a:schemeClr>
                </a:solidFill>
                <a:latin typeface="Arial Black" pitchFamily="34" charset="0"/>
              </a:rPr>
              <a:t> </a:t>
            </a:r>
          </a:p>
        </p:txBody>
      </p:sp>
      <p:sp>
        <p:nvSpPr>
          <p:cNvPr id="8" name="TextBox 7"/>
          <p:cNvSpPr txBox="1"/>
          <p:nvPr/>
        </p:nvSpPr>
        <p:spPr>
          <a:xfrm>
            <a:off x="5295900" y="1143000"/>
            <a:ext cx="381000" cy="507831"/>
          </a:xfrm>
          <a:prstGeom prst="rect">
            <a:avLst/>
          </a:prstGeom>
          <a:noFill/>
        </p:spPr>
        <p:txBody>
          <a:bodyPr wrap="square" rtlCol="0">
            <a:spAutoFit/>
          </a:bodyPr>
          <a:lstStyle/>
          <a:p>
            <a:r>
              <a:rPr lang="en-US" sz="2700" dirty="0" smtClean="0"/>
              <a:t>®</a:t>
            </a:r>
            <a:endParaRPr lang="en-US" sz="2700" dirty="0"/>
          </a:p>
        </p:txBody>
      </p:sp>
      <p:pic>
        <p:nvPicPr>
          <p:cNvPr id="3074" name="Picture 2" descr="C:\Users\000001780\AppData\Local\Microsoft\Windows\Temporary Internet Files\Content.IE5\8VQSF8L7\MP90044246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382309"/>
            <a:ext cx="5958289" cy="4191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52800" y="3581400"/>
            <a:ext cx="3048000" cy="1323439"/>
          </a:xfrm>
          <a:prstGeom prst="rect">
            <a:avLst/>
          </a:prstGeom>
          <a:noFill/>
        </p:spPr>
        <p:txBody>
          <a:bodyPr wrap="square" rtlCol="0">
            <a:spAutoFit/>
          </a:bodyPr>
          <a:lstStyle/>
          <a:p>
            <a:pPr algn="ctr"/>
            <a:r>
              <a:rPr lang="en-US" sz="4000" b="1" dirty="0" smtClean="0">
                <a:ln w="15875">
                  <a:solidFill>
                    <a:schemeClr val="tx1"/>
                  </a:solidFill>
                </a:ln>
                <a:solidFill>
                  <a:schemeClr val="bg1"/>
                </a:solidFill>
                <a:latin typeface="Arial" pitchFamily="34" charset="0"/>
                <a:cs typeface="Arial" pitchFamily="34" charset="0"/>
              </a:rPr>
              <a:t>EXIT QUESTION</a:t>
            </a:r>
            <a:endParaRPr lang="en-US" sz="4000" b="1" dirty="0">
              <a:ln w="15875">
                <a:solidFill>
                  <a:schemeClr val="tx1"/>
                </a:solidFill>
              </a:ln>
              <a:solidFill>
                <a:schemeClr val="bg1"/>
              </a:solidFill>
              <a:latin typeface="Arial" pitchFamily="34" charset="0"/>
              <a:cs typeface="Arial" pitchFamily="34" charset="0"/>
            </a:endParaRPr>
          </a:p>
        </p:txBody>
      </p:sp>
      <p:pic>
        <p:nvPicPr>
          <p:cNvPr id="3075" name="Picture 3" descr="C:\Users\000001780\AppData\Local\Microsoft\Windows\Temporary Internet Files\Content.IE5\4ASGACDG\MC90043154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0086" y="2393195"/>
            <a:ext cx="2557857" cy="2557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126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tint val="93000"/>
          </a:schemeClr>
        </a:solidFill>
        <a:effectLst/>
      </p:bgPr>
    </p:bg>
    <p:spTree>
      <p:nvGrpSpPr>
        <p:cNvPr id="1" name=""/>
        <p:cNvGrpSpPr/>
        <p:nvPr/>
      </p:nvGrpSpPr>
      <p:grpSpPr>
        <a:xfrm>
          <a:off x="0" y="0"/>
          <a:ext cx="0" cy="0"/>
          <a:chOff x="0" y="0"/>
          <a:chExt cx="0" cy="0"/>
        </a:xfrm>
      </p:grpSpPr>
      <p:sp>
        <p:nvSpPr>
          <p:cNvPr id="3" name="TextBox 2"/>
          <p:cNvSpPr txBox="1"/>
          <p:nvPr/>
        </p:nvSpPr>
        <p:spPr>
          <a:xfrm>
            <a:off x="0" y="158430"/>
            <a:ext cx="9144000" cy="830997"/>
          </a:xfrm>
          <a:prstGeom prst="rect">
            <a:avLst/>
          </a:prstGeom>
          <a:noFill/>
        </p:spPr>
        <p:txBody>
          <a:bodyPr wrap="square" rtlCol="0">
            <a:spAutoFit/>
          </a:bodyPr>
          <a:lstStyle/>
          <a:p>
            <a:pPr algn="ctr"/>
            <a:r>
              <a:rPr lang="en-US" b="1" dirty="0" smtClean="0">
                <a:latin typeface="Arial" pitchFamily="34" charset="0"/>
                <a:cs typeface="Arial" pitchFamily="34" charset="0"/>
              </a:rPr>
              <a:t>ENGLISH TEST – Session 2</a:t>
            </a:r>
          </a:p>
          <a:p>
            <a:pPr algn="ctr"/>
            <a:r>
              <a:rPr lang="en-US" b="1" i="1" dirty="0" smtClean="0">
                <a:solidFill>
                  <a:schemeClr val="accent2">
                    <a:lumMod val="75000"/>
                  </a:schemeClr>
                </a:solidFill>
                <a:latin typeface="Arial" pitchFamily="34" charset="0"/>
                <a:cs typeface="Arial" pitchFamily="34" charset="0"/>
              </a:rPr>
              <a:t>Tip 2 – Exit Question</a:t>
            </a:r>
          </a:p>
          <a:p>
            <a:pPr algn="ctr"/>
            <a:r>
              <a:rPr lang="en-US" sz="1200" dirty="0" smtClean="0">
                <a:solidFill>
                  <a:schemeClr val="tx1">
                    <a:lumMod val="50000"/>
                    <a:lumOff val="50000"/>
                  </a:schemeClr>
                </a:solidFill>
                <a:latin typeface="Arial" pitchFamily="34" charset="0"/>
                <a:cs typeface="Arial" pitchFamily="34" charset="0"/>
              </a:rPr>
              <a:t>45 MINUTES 75 QUESTIONS</a:t>
            </a:r>
            <a:endParaRPr lang="en-US" sz="1200" dirty="0">
              <a:solidFill>
                <a:schemeClr val="tx1">
                  <a:lumMod val="50000"/>
                  <a:lumOff val="50000"/>
                </a:schemeClr>
              </a:solidFill>
              <a:latin typeface="Arial" pitchFamily="34" charset="0"/>
              <a:cs typeface="Arial" pitchFamily="34" charset="0"/>
            </a:endParaRPr>
          </a:p>
        </p:txBody>
      </p:sp>
      <p:sp>
        <p:nvSpPr>
          <p:cNvPr id="4" name="TextBox 3"/>
          <p:cNvSpPr txBox="1"/>
          <p:nvPr/>
        </p:nvSpPr>
        <p:spPr>
          <a:xfrm>
            <a:off x="457200" y="990600"/>
            <a:ext cx="2209800" cy="338554"/>
          </a:xfrm>
          <a:prstGeom prst="rect">
            <a:avLst/>
          </a:prstGeom>
          <a:noFill/>
        </p:spPr>
        <p:txBody>
          <a:bodyPr wrap="square" rtlCol="0">
            <a:spAutoFit/>
          </a:bodyPr>
          <a:lstStyle/>
          <a:p>
            <a:r>
              <a:rPr lang="en-US" sz="1600" b="1" dirty="0" smtClean="0">
                <a:latin typeface="Arial" pitchFamily="34" charset="0"/>
                <a:cs typeface="Arial" pitchFamily="34" charset="0"/>
              </a:rPr>
              <a:t>Passage I</a:t>
            </a:r>
            <a:endParaRPr lang="en-US" sz="1600" b="1" dirty="0">
              <a:latin typeface="Arial" pitchFamily="34" charset="0"/>
              <a:cs typeface="Arial" pitchFamily="34" charset="0"/>
            </a:endParaRPr>
          </a:p>
        </p:txBody>
      </p:sp>
      <p:sp>
        <p:nvSpPr>
          <p:cNvPr id="5" name="TextBox 4"/>
          <p:cNvSpPr txBox="1"/>
          <p:nvPr/>
        </p:nvSpPr>
        <p:spPr>
          <a:xfrm>
            <a:off x="533400" y="1329154"/>
            <a:ext cx="4343400" cy="4662815"/>
          </a:xfrm>
          <a:prstGeom prst="rect">
            <a:avLst/>
          </a:prstGeom>
          <a:noFill/>
        </p:spPr>
        <p:txBody>
          <a:bodyPr wrap="square" rtlCol="0">
            <a:spAutoFit/>
          </a:bodyPr>
          <a:lstStyle/>
          <a:p>
            <a:pPr>
              <a:lnSpc>
                <a:spcPct val="200000"/>
              </a:lnSpc>
            </a:pPr>
            <a:r>
              <a:rPr lang="en-US" sz="1650" dirty="0" smtClean="0">
                <a:latin typeface="Arial" pitchFamily="34" charset="0"/>
                <a:cs typeface="Arial" pitchFamily="34" charset="0"/>
              </a:rPr>
              <a:t>          For some people, traditional American</a:t>
            </a:r>
          </a:p>
          <a:p>
            <a:pPr>
              <a:lnSpc>
                <a:spcPct val="200000"/>
              </a:lnSpc>
            </a:pPr>
            <a:r>
              <a:rPr lang="en-US" sz="1650" dirty="0" smtClean="0">
                <a:latin typeface="Arial" pitchFamily="34" charset="0"/>
                <a:cs typeface="Arial" pitchFamily="34" charset="0"/>
              </a:rPr>
              <a:t>Indian music is associated and connected with high penetrating vocals accompanied by a steady drumbeat. Tribal communities in the southwestern United States feature some traditional </a:t>
            </a:r>
            <a:r>
              <a:rPr lang="en-US" sz="1650" b="1" u="sng" dirty="0" smtClean="0">
                <a:latin typeface="Arial" pitchFamily="34" charset="0"/>
                <a:cs typeface="Arial" pitchFamily="34" charset="0"/>
              </a:rPr>
              <a:t>music.  However, one is more likely</a:t>
            </a:r>
            <a:r>
              <a:rPr lang="en-US" sz="1650" dirty="0" smtClean="0">
                <a:latin typeface="Arial" pitchFamily="34" charset="0"/>
                <a:cs typeface="Arial" pitchFamily="34" charset="0"/>
              </a:rPr>
              <a:t> to hear something similar to the polka-influenced dance music of northern Mexico.  The music is called “</a:t>
            </a:r>
            <a:r>
              <a:rPr lang="en-US" sz="1650" dirty="0" err="1" smtClean="0">
                <a:latin typeface="Arial" pitchFamily="34" charset="0"/>
                <a:cs typeface="Arial" pitchFamily="34" charset="0"/>
              </a:rPr>
              <a:t>waila</a:t>
            </a:r>
            <a:r>
              <a:rPr lang="en-US" sz="1650" dirty="0" smtClean="0">
                <a:latin typeface="Arial" pitchFamily="34" charset="0"/>
                <a:cs typeface="Arial" pitchFamily="34" charset="0"/>
              </a:rPr>
              <a:t>.”</a:t>
            </a:r>
            <a:endParaRPr lang="en-US" sz="1650" dirty="0">
              <a:latin typeface="Arial" pitchFamily="34" charset="0"/>
              <a:cs typeface="Arial" pitchFamily="34" charset="0"/>
            </a:endParaRPr>
          </a:p>
        </p:txBody>
      </p:sp>
      <p:sp>
        <p:nvSpPr>
          <p:cNvPr id="16" name="TextBox 15"/>
          <p:cNvSpPr txBox="1"/>
          <p:nvPr/>
        </p:nvSpPr>
        <p:spPr>
          <a:xfrm>
            <a:off x="381000" y="6371510"/>
            <a:ext cx="8382000" cy="246221"/>
          </a:xfrm>
          <a:prstGeom prst="rect">
            <a:avLst/>
          </a:prstGeom>
          <a:noFill/>
        </p:spPr>
        <p:txBody>
          <a:bodyPr wrap="square" rtlCol="0">
            <a:spAutoFit/>
          </a:bodyPr>
          <a:lstStyle/>
          <a:p>
            <a:pPr algn="ctr"/>
            <a:r>
              <a:rPr lang="en-US" sz="1000" b="1" dirty="0" smtClean="0">
                <a:latin typeface="Arial" pitchFamily="34" charset="0"/>
                <a:cs typeface="Arial" pitchFamily="34" charset="0"/>
              </a:rPr>
              <a:t>ACT-61C-PRACTICE</a:t>
            </a:r>
            <a:endParaRPr lang="en-US" b="1" dirty="0"/>
          </a:p>
        </p:txBody>
      </p:sp>
      <p:sp>
        <p:nvSpPr>
          <p:cNvPr id="2" name="TextBox 1"/>
          <p:cNvSpPr txBox="1"/>
          <p:nvPr/>
        </p:nvSpPr>
        <p:spPr>
          <a:xfrm>
            <a:off x="3048000" y="4267200"/>
            <a:ext cx="381000" cy="307777"/>
          </a:xfrm>
          <a:prstGeom prst="rect">
            <a:avLst/>
          </a:prstGeom>
          <a:noFill/>
        </p:spPr>
        <p:txBody>
          <a:bodyPr wrap="square" rtlCol="0">
            <a:spAutoFit/>
          </a:bodyPr>
          <a:lstStyle/>
          <a:p>
            <a:r>
              <a:rPr lang="en-US" sz="1400" b="1" dirty="0" smtClean="0">
                <a:latin typeface="Arial Black" pitchFamily="34" charset="0"/>
              </a:rPr>
              <a:t>1</a:t>
            </a:r>
            <a:endParaRPr lang="en-US" sz="1400" b="1" dirty="0">
              <a:latin typeface="Arial Black" pitchFamily="34" charset="0"/>
            </a:endParaRPr>
          </a:p>
        </p:txBody>
      </p:sp>
      <p:sp>
        <p:nvSpPr>
          <p:cNvPr id="7" name="TextBox 6"/>
          <p:cNvSpPr txBox="1"/>
          <p:nvPr/>
        </p:nvSpPr>
        <p:spPr>
          <a:xfrm>
            <a:off x="5181600" y="1329154"/>
            <a:ext cx="3810000" cy="1708160"/>
          </a:xfrm>
          <a:prstGeom prst="rect">
            <a:avLst/>
          </a:prstGeom>
          <a:noFill/>
        </p:spPr>
        <p:txBody>
          <a:bodyPr wrap="square" rtlCol="0">
            <a:spAutoFit/>
          </a:bodyPr>
          <a:lstStyle/>
          <a:p>
            <a:r>
              <a:rPr lang="en-US" sz="1450" dirty="0" smtClean="0">
                <a:latin typeface="Arial" pitchFamily="34" charset="0"/>
                <a:cs typeface="Arial" pitchFamily="34" charset="0"/>
              </a:rPr>
              <a:t>Which of the following alternatives to the underlined portion would </a:t>
            </a:r>
            <a:r>
              <a:rPr lang="en-US" sz="1450" b="1" dirty="0" smtClean="0">
                <a:latin typeface="Arial" pitchFamily="34" charset="0"/>
                <a:cs typeface="Arial" pitchFamily="34" charset="0"/>
              </a:rPr>
              <a:t>NOT</a:t>
            </a:r>
            <a:r>
              <a:rPr lang="en-US" sz="1450" dirty="0" smtClean="0">
                <a:latin typeface="Arial" pitchFamily="34" charset="0"/>
                <a:cs typeface="Arial" pitchFamily="34" charset="0"/>
              </a:rPr>
              <a:t> be acceptable?</a:t>
            </a:r>
          </a:p>
          <a:p>
            <a:r>
              <a:rPr lang="en-US" sz="1450" dirty="0" smtClean="0">
                <a:latin typeface="Arial" pitchFamily="34" charset="0"/>
                <a:cs typeface="Arial" pitchFamily="34" charset="0"/>
              </a:rPr>
              <a:t>1.    (A)  music; however, one is more likely</a:t>
            </a:r>
          </a:p>
          <a:p>
            <a:pPr marL="342900" indent="-342900"/>
            <a:r>
              <a:rPr lang="en-US" sz="1450" dirty="0">
                <a:latin typeface="Arial" pitchFamily="34" charset="0"/>
                <a:cs typeface="Arial" pitchFamily="34" charset="0"/>
              </a:rPr>
              <a:t>	</a:t>
            </a:r>
            <a:r>
              <a:rPr lang="en-US" sz="1450" dirty="0" smtClean="0">
                <a:latin typeface="Arial" pitchFamily="34" charset="0"/>
                <a:cs typeface="Arial" pitchFamily="34" charset="0"/>
              </a:rPr>
              <a:t>(B)  music. One is, however, more likely</a:t>
            </a:r>
          </a:p>
          <a:p>
            <a:pPr marL="342900" indent="-342900"/>
            <a:r>
              <a:rPr lang="en-US" sz="1450" dirty="0">
                <a:latin typeface="Arial" pitchFamily="34" charset="0"/>
                <a:cs typeface="Arial" pitchFamily="34" charset="0"/>
              </a:rPr>
              <a:t>	</a:t>
            </a:r>
            <a:r>
              <a:rPr lang="en-US" sz="1450" dirty="0" smtClean="0">
                <a:latin typeface="Arial" pitchFamily="34" charset="0"/>
                <a:cs typeface="Arial" pitchFamily="34" charset="0"/>
              </a:rPr>
              <a:t>(C)  music; one is more likely</a:t>
            </a:r>
          </a:p>
          <a:p>
            <a:pPr marL="342900" indent="-342900"/>
            <a:r>
              <a:rPr lang="en-US" sz="1450" dirty="0">
                <a:latin typeface="Arial" pitchFamily="34" charset="0"/>
                <a:cs typeface="Arial" pitchFamily="34" charset="0"/>
              </a:rPr>
              <a:t>	</a:t>
            </a:r>
            <a:r>
              <a:rPr lang="en-US" sz="1450" dirty="0" smtClean="0">
                <a:latin typeface="Arial" pitchFamily="34" charset="0"/>
                <a:cs typeface="Arial" pitchFamily="34" charset="0"/>
              </a:rPr>
              <a:t>(D)  music, one is more likely</a:t>
            </a:r>
            <a:endParaRPr lang="en-US" sz="1450" dirty="0">
              <a:latin typeface="Arial" pitchFamily="34" charset="0"/>
              <a:cs typeface="Arial" pitchFamily="34" charset="0"/>
            </a:endParaRPr>
          </a:p>
        </p:txBody>
      </p:sp>
    </p:spTree>
    <p:extLst>
      <p:ext uri="{BB962C8B-B14F-4D97-AF65-F5344CB8AC3E}">
        <p14:creationId xmlns:p14="http://schemas.microsoft.com/office/powerpoint/2010/main" val="598617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tint val="93000"/>
          </a:schemeClr>
        </a:solidFill>
        <a:effectLst/>
      </p:bgPr>
    </p:bg>
    <p:spTree>
      <p:nvGrpSpPr>
        <p:cNvPr id="1" name=""/>
        <p:cNvGrpSpPr/>
        <p:nvPr/>
      </p:nvGrpSpPr>
      <p:grpSpPr>
        <a:xfrm>
          <a:off x="0" y="0"/>
          <a:ext cx="0" cy="0"/>
          <a:chOff x="0" y="0"/>
          <a:chExt cx="0" cy="0"/>
        </a:xfrm>
      </p:grpSpPr>
      <p:sp>
        <p:nvSpPr>
          <p:cNvPr id="3" name="TextBox 2"/>
          <p:cNvSpPr txBox="1"/>
          <p:nvPr/>
        </p:nvSpPr>
        <p:spPr>
          <a:xfrm>
            <a:off x="0" y="158430"/>
            <a:ext cx="9144000" cy="830997"/>
          </a:xfrm>
          <a:prstGeom prst="rect">
            <a:avLst/>
          </a:prstGeom>
          <a:noFill/>
        </p:spPr>
        <p:txBody>
          <a:bodyPr wrap="square" rtlCol="0">
            <a:spAutoFit/>
          </a:bodyPr>
          <a:lstStyle/>
          <a:p>
            <a:pPr algn="ctr"/>
            <a:r>
              <a:rPr lang="en-US" b="1" dirty="0" smtClean="0">
                <a:latin typeface="Arial" pitchFamily="34" charset="0"/>
                <a:cs typeface="Arial" pitchFamily="34" charset="0"/>
              </a:rPr>
              <a:t>ENGLISH TEST – Session 2</a:t>
            </a:r>
          </a:p>
          <a:p>
            <a:pPr algn="ctr"/>
            <a:r>
              <a:rPr lang="en-US" b="1" i="1" dirty="0" smtClean="0">
                <a:solidFill>
                  <a:schemeClr val="accent2">
                    <a:lumMod val="75000"/>
                  </a:schemeClr>
                </a:solidFill>
                <a:latin typeface="Arial" pitchFamily="34" charset="0"/>
                <a:cs typeface="Arial" pitchFamily="34" charset="0"/>
              </a:rPr>
              <a:t>Tip 2 – Exit Question</a:t>
            </a:r>
          </a:p>
          <a:p>
            <a:pPr algn="ctr"/>
            <a:r>
              <a:rPr lang="en-US" sz="1200" dirty="0" smtClean="0">
                <a:solidFill>
                  <a:schemeClr val="tx1">
                    <a:lumMod val="50000"/>
                    <a:lumOff val="50000"/>
                  </a:schemeClr>
                </a:solidFill>
                <a:latin typeface="Arial" pitchFamily="34" charset="0"/>
                <a:cs typeface="Arial" pitchFamily="34" charset="0"/>
              </a:rPr>
              <a:t>45 MINUTES 75 QUESTIONS</a:t>
            </a:r>
            <a:endParaRPr lang="en-US" sz="1200" dirty="0">
              <a:solidFill>
                <a:schemeClr val="tx1">
                  <a:lumMod val="50000"/>
                  <a:lumOff val="50000"/>
                </a:schemeClr>
              </a:solidFill>
              <a:latin typeface="Arial" pitchFamily="34" charset="0"/>
              <a:cs typeface="Arial" pitchFamily="34" charset="0"/>
            </a:endParaRPr>
          </a:p>
        </p:txBody>
      </p:sp>
      <p:sp>
        <p:nvSpPr>
          <p:cNvPr id="4" name="TextBox 3"/>
          <p:cNvSpPr txBox="1"/>
          <p:nvPr/>
        </p:nvSpPr>
        <p:spPr>
          <a:xfrm>
            <a:off x="457200" y="990600"/>
            <a:ext cx="2209800" cy="338554"/>
          </a:xfrm>
          <a:prstGeom prst="rect">
            <a:avLst/>
          </a:prstGeom>
          <a:noFill/>
        </p:spPr>
        <p:txBody>
          <a:bodyPr wrap="square" rtlCol="0">
            <a:spAutoFit/>
          </a:bodyPr>
          <a:lstStyle/>
          <a:p>
            <a:r>
              <a:rPr lang="en-US" sz="1600" b="1" dirty="0" smtClean="0">
                <a:latin typeface="Arial" pitchFamily="34" charset="0"/>
                <a:cs typeface="Arial" pitchFamily="34" charset="0"/>
              </a:rPr>
              <a:t>Passage I</a:t>
            </a:r>
            <a:endParaRPr lang="en-US" sz="1600" b="1" dirty="0">
              <a:latin typeface="Arial" pitchFamily="34" charset="0"/>
              <a:cs typeface="Arial" pitchFamily="34" charset="0"/>
            </a:endParaRPr>
          </a:p>
        </p:txBody>
      </p:sp>
      <p:sp>
        <p:nvSpPr>
          <p:cNvPr id="5" name="TextBox 4"/>
          <p:cNvSpPr txBox="1"/>
          <p:nvPr/>
        </p:nvSpPr>
        <p:spPr>
          <a:xfrm>
            <a:off x="533400" y="1329154"/>
            <a:ext cx="4343400" cy="4662815"/>
          </a:xfrm>
          <a:prstGeom prst="rect">
            <a:avLst/>
          </a:prstGeom>
          <a:noFill/>
        </p:spPr>
        <p:txBody>
          <a:bodyPr wrap="square" rtlCol="0">
            <a:spAutoFit/>
          </a:bodyPr>
          <a:lstStyle/>
          <a:p>
            <a:pPr>
              <a:lnSpc>
                <a:spcPct val="200000"/>
              </a:lnSpc>
            </a:pPr>
            <a:r>
              <a:rPr lang="en-US" sz="1650" dirty="0" smtClean="0">
                <a:latin typeface="Arial" pitchFamily="34" charset="0"/>
                <a:cs typeface="Arial" pitchFamily="34" charset="0"/>
              </a:rPr>
              <a:t>          For some people, traditional American</a:t>
            </a:r>
          </a:p>
          <a:p>
            <a:pPr>
              <a:lnSpc>
                <a:spcPct val="200000"/>
              </a:lnSpc>
            </a:pPr>
            <a:r>
              <a:rPr lang="en-US" sz="1650" dirty="0" smtClean="0">
                <a:latin typeface="Arial" pitchFamily="34" charset="0"/>
                <a:cs typeface="Arial" pitchFamily="34" charset="0"/>
              </a:rPr>
              <a:t>Indian music is associated and connected with high penetrating vocals accompanied by a steady drumbeat. Tribal communities in the southwestern United States feature some traditional </a:t>
            </a:r>
            <a:r>
              <a:rPr lang="en-US" sz="1650" b="1" u="sng" dirty="0" smtClean="0">
                <a:latin typeface="Arial" pitchFamily="34" charset="0"/>
                <a:cs typeface="Arial" pitchFamily="34" charset="0"/>
              </a:rPr>
              <a:t>music.  However, one is more likely</a:t>
            </a:r>
            <a:r>
              <a:rPr lang="en-US" sz="1650" dirty="0" smtClean="0">
                <a:latin typeface="Arial" pitchFamily="34" charset="0"/>
                <a:cs typeface="Arial" pitchFamily="34" charset="0"/>
              </a:rPr>
              <a:t> to hear something similar to the polka-influenced dance music of northern Mexico.  The music is called “</a:t>
            </a:r>
            <a:r>
              <a:rPr lang="en-US" sz="1650" dirty="0" err="1" smtClean="0">
                <a:latin typeface="Arial" pitchFamily="34" charset="0"/>
                <a:cs typeface="Arial" pitchFamily="34" charset="0"/>
              </a:rPr>
              <a:t>waila</a:t>
            </a:r>
            <a:r>
              <a:rPr lang="en-US" sz="1650" dirty="0" smtClean="0">
                <a:latin typeface="Arial" pitchFamily="34" charset="0"/>
                <a:cs typeface="Arial" pitchFamily="34" charset="0"/>
              </a:rPr>
              <a:t>.”</a:t>
            </a:r>
            <a:endParaRPr lang="en-US" sz="1650" dirty="0">
              <a:latin typeface="Arial" pitchFamily="34" charset="0"/>
              <a:cs typeface="Arial" pitchFamily="34" charset="0"/>
            </a:endParaRPr>
          </a:p>
        </p:txBody>
      </p:sp>
      <p:sp>
        <p:nvSpPr>
          <p:cNvPr id="16" name="TextBox 15"/>
          <p:cNvSpPr txBox="1"/>
          <p:nvPr/>
        </p:nvSpPr>
        <p:spPr>
          <a:xfrm>
            <a:off x="381000" y="6371510"/>
            <a:ext cx="8382000" cy="246221"/>
          </a:xfrm>
          <a:prstGeom prst="rect">
            <a:avLst/>
          </a:prstGeom>
          <a:noFill/>
        </p:spPr>
        <p:txBody>
          <a:bodyPr wrap="square" rtlCol="0">
            <a:spAutoFit/>
          </a:bodyPr>
          <a:lstStyle/>
          <a:p>
            <a:pPr algn="ctr"/>
            <a:r>
              <a:rPr lang="en-US" sz="1000" b="1" dirty="0" smtClean="0">
                <a:latin typeface="Arial" pitchFamily="34" charset="0"/>
                <a:cs typeface="Arial" pitchFamily="34" charset="0"/>
              </a:rPr>
              <a:t>ACT-61C-PRACTICE</a:t>
            </a:r>
            <a:endParaRPr lang="en-US" b="1" dirty="0"/>
          </a:p>
        </p:txBody>
      </p:sp>
      <p:sp>
        <p:nvSpPr>
          <p:cNvPr id="2" name="TextBox 1"/>
          <p:cNvSpPr txBox="1"/>
          <p:nvPr/>
        </p:nvSpPr>
        <p:spPr>
          <a:xfrm>
            <a:off x="3048000" y="4267200"/>
            <a:ext cx="381000" cy="307777"/>
          </a:xfrm>
          <a:prstGeom prst="rect">
            <a:avLst/>
          </a:prstGeom>
          <a:noFill/>
        </p:spPr>
        <p:txBody>
          <a:bodyPr wrap="square" rtlCol="0">
            <a:spAutoFit/>
          </a:bodyPr>
          <a:lstStyle/>
          <a:p>
            <a:r>
              <a:rPr lang="en-US" sz="1400" b="1" dirty="0" smtClean="0">
                <a:latin typeface="Arial Black" pitchFamily="34" charset="0"/>
              </a:rPr>
              <a:t>1</a:t>
            </a:r>
            <a:endParaRPr lang="en-US" sz="1400" b="1" dirty="0">
              <a:latin typeface="Arial Black" pitchFamily="34" charset="0"/>
            </a:endParaRPr>
          </a:p>
        </p:txBody>
      </p:sp>
      <p:sp>
        <p:nvSpPr>
          <p:cNvPr id="7" name="TextBox 6"/>
          <p:cNvSpPr txBox="1"/>
          <p:nvPr/>
        </p:nvSpPr>
        <p:spPr>
          <a:xfrm>
            <a:off x="5181600" y="1329154"/>
            <a:ext cx="3810000" cy="1708160"/>
          </a:xfrm>
          <a:prstGeom prst="rect">
            <a:avLst/>
          </a:prstGeom>
          <a:noFill/>
        </p:spPr>
        <p:txBody>
          <a:bodyPr wrap="square" rtlCol="0">
            <a:spAutoFit/>
          </a:bodyPr>
          <a:lstStyle/>
          <a:p>
            <a:r>
              <a:rPr lang="en-US" sz="1450" dirty="0" smtClean="0">
                <a:latin typeface="Arial" pitchFamily="34" charset="0"/>
                <a:cs typeface="Arial" pitchFamily="34" charset="0"/>
              </a:rPr>
              <a:t>Which of the following alternatives to the underlined portion would </a:t>
            </a:r>
            <a:r>
              <a:rPr lang="en-US" sz="1450" b="1" dirty="0" smtClean="0">
                <a:solidFill>
                  <a:srgbClr val="FF0000"/>
                </a:solidFill>
                <a:latin typeface="Arial" pitchFamily="34" charset="0"/>
                <a:cs typeface="Arial" pitchFamily="34" charset="0"/>
              </a:rPr>
              <a:t>NOT</a:t>
            </a:r>
            <a:r>
              <a:rPr lang="en-US" sz="1450" dirty="0" smtClean="0">
                <a:latin typeface="Arial" pitchFamily="34" charset="0"/>
                <a:cs typeface="Arial" pitchFamily="34" charset="0"/>
              </a:rPr>
              <a:t> be acceptable?</a:t>
            </a:r>
          </a:p>
          <a:p>
            <a:r>
              <a:rPr lang="en-US" sz="1450" dirty="0" smtClean="0">
                <a:latin typeface="Arial" pitchFamily="34" charset="0"/>
                <a:cs typeface="Arial" pitchFamily="34" charset="0"/>
              </a:rPr>
              <a:t>1.    (A)  music; however, one is more likely</a:t>
            </a:r>
          </a:p>
          <a:p>
            <a:pPr marL="342900" indent="-342900"/>
            <a:r>
              <a:rPr lang="en-US" sz="1450" dirty="0">
                <a:latin typeface="Arial" pitchFamily="34" charset="0"/>
                <a:cs typeface="Arial" pitchFamily="34" charset="0"/>
              </a:rPr>
              <a:t>	</a:t>
            </a:r>
            <a:r>
              <a:rPr lang="en-US" sz="1450" dirty="0" smtClean="0">
                <a:latin typeface="Arial" pitchFamily="34" charset="0"/>
                <a:cs typeface="Arial" pitchFamily="34" charset="0"/>
              </a:rPr>
              <a:t>(B)  music. One is, however, more likely</a:t>
            </a:r>
          </a:p>
          <a:p>
            <a:pPr marL="342900" indent="-342900"/>
            <a:r>
              <a:rPr lang="en-US" sz="1450" dirty="0">
                <a:latin typeface="Arial" pitchFamily="34" charset="0"/>
                <a:cs typeface="Arial" pitchFamily="34" charset="0"/>
              </a:rPr>
              <a:t>	</a:t>
            </a:r>
            <a:r>
              <a:rPr lang="en-US" sz="1450" dirty="0" smtClean="0">
                <a:latin typeface="Arial" pitchFamily="34" charset="0"/>
                <a:cs typeface="Arial" pitchFamily="34" charset="0"/>
              </a:rPr>
              <a:t>(C)  music; one is more likely</a:t>
            </a:r>
          </a:p>
          <a:p>
            <a:pPr marL="342900" indent="-342900"/>
            <a:r>
              <a:rPr lang="en-US" sz="1450" dirty="0">
                <a:latin typeface="Arial" pitchFamily="34" charset="0"/>
                <a:cs typeface="Arial" pitchFamily="34" charset="0"/>
              </a:rPr>
              <a:t>	</a:t>
            </a:r>
            <a:r>
              <a:rPr lang="en-US" b="1" dirty="0" smtClean="0">
                <a:solidFill>
                  <a:srgbClr val="FF0000"/>
                </a:solidFill>
                <a:latin typeface="Arial" pitchFamily="34" charset="0"/>
                <a:cs typeface="Arial" pitchFamily="34" charset="0"/>
              </a:rPr>
              <a:t>(D)  music, one is more likely</a:t>
            </a:r>
            <a:endParaRPr lang="en-US" b="1" dirty="0">
              <a:solidFill>
                <a:srgbClr val="FF0000"/>
              </a:solidFill>
              <a:latin typeface="Arial" pitchFamily="34" charset="0"/>
              <a:cs typeface="Arial" pitchFamily="34" charset="0"/>
            </a:endParaRPr>
          </a:p>
        </p:txBody>
      </p:sp>
      <p:sp>
        <p:nvSpPr>
          <p:cNvPr id="8" name="TextBox 7"/>
          <p:cNvSpPr txBox="1"/>
          <p:nvPr/>
        </p:nvSpPr>
        <p:spPr>
          <a:xfrm>
            <a:off x="5257800" y="3505200"/>
            <a:ext cx="3505200" cy="2308324"/>
          </a:xfrm>
          <a:prstGeom prst="rect">
            <a:avLst/>
          </a:prstGeom>
          <a:solidFill>
            <a:schemeClr val="bg2"/>
          </a:solidFill>
          <a:ln w="38100">
            <a:solidFill>
              <a:schemeClr val="bg2">
                <a:lumMod val="25000"/>
              </a:schemeClr>
            </a:solidFill>
          </a:ln>
        </p:spPr>
        <p:txBody>
          <a:bodyPr wrap="square" rtlCol="0">
            <a:spAutoFit/>
          </a:bodyPr>
          <a:lstStyle/>
          <a:p>
            <a:r>
              <a:rPr lang="en-US" dirty="0" smtClean="0">
                <a:latin typeface="Arial" pitchFamily="34" charset="0"/>
                <a:cs typeface="Arial" pitchFamily="34" charset="0"/>
              </a:rPr>
              <a:t>Rule:  Options “A” and “C” appropriately join the sentences with semicolons.  Option “B” properly punctuates “however” as an interrupter (rather than a conjunctive adverb).  Option “D”, however, creates a </a:t>
            </a:r>
            <a:r>
              <a:rPr lang="en-US" b="1" dirty="0" smtClean="0">
                <a:solidFill>
                  <a:srgbClr val="FF0000"/>
                </a:solidFill>
                <a:latin typeface="Arial" pitchFamily="34" charset="0"/>
                <a:cs typeface="Arial" pitchFamily="34" charset="0"/>
              </a:rPr>
              <a:t>comma splice – always a mistake!</a:t>
            </a:r>
            <a:endParaRPr lang="en-US"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413961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cxnSp>
        <p:nvCxnSpPr>
          <p:cNvPr id="10" name="Straight Connector 9"/>
          <p:cNvCxnSpPr/>
          <p:nvPr/>
        </p:nvCxnSpPr>
        <p:spPr>
          <a:xfrm>
            <a:off x="267205" y="4038600"/>
            <a:ext cx="8648195"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8600" y="1785582"/>
            <a:ext cx="8686800" cy="0"/>
          </a:xfrm>
          <a:prstGeom prst="line">
            <a:avLst/>
          </a:prstGeom>
          <a:ln w="381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0"/>
            <a:ext cx="8229600" cy="2209800"/>
          </a:xfrm>
        </p:spPr>
        <p:txBody>
          <a:bodyPr>
            <a:normAutofit fontScale="90000"/>
          </a:bodyPr>
          <a:lstStyle/>
          <a:p>
            <a:pPr algn="ctr"/>
            <a:r>
              <a:rPr lang="en-US" sz="8900" b="1" dirty="0" smtClean="0">
                <a:ln w="38100" cmpd="sng">
                  <a:solidFill>
                    <a:schemeClr val="bg1"/>
                  </a:solidFill>
                </a:ln>
                <a:solidFill>
                  <a:srgbClr val="FF0000"/>
                </a:solidFill>
                <a:latin typeface="Arial Black" pitchFamily="34" charset="0"/>
                <a:cs typeface="Arial" pitchFamily="34" charset="0"/>
              </a:rPr>
              <a:t>It’s Your Turn!</a:t>
            </a:r>
            <a:r>
              <a:rPr lang="en-US" dirty="0" smtClean="0">
                <a:solidFill>
                  <a:schemeClr val="accent1">
                    <a:lumMod val="75000"/>
                  </a:schemeClr>
                </a:solidFill>
              </a:rPr>
              <a:t/>
            </a:r>
            <a:br>
              <a:rPr lang="en-US" dirty="0" smtClean="0">
                <a:solidFill>
                  <a:schemeClr val="accent1">
                    <a:lumMod val="75000"/>
                  </a:schemeClr>
                </a:solidFill>
              </a:rPr>
            </a:br>
            <a:endParaRPr lang="en-US" dirty="0"/>
          </a:p>
        </p:txBody>
      </p:sp>
      <p:sp>
        <p:nvSpPr>
          <p:cNvPr id="5" name="TextBox 4"/>
          <p:cNvSpPr txBox="1"/>
          <p:nvPr/>
        </p:nvSpPr>
        <p:spPr>
          <a:xfrm>
            <a:off x="267205" y="4215622"/>
            <a:ext cx="5638800" cy="2954655"/>
          </a:xfrm>
          <a:prstGeom prst="rect">
            <a:avLst/>
          </a:prstGeom>
          <a:noFill/>
        </p:spPr>
        <p:txBody>
          <a:bodyPr wrap="square" rtlCol="0">
            <a:spAutoFit/>
          </a:bodyPr>
          <a:lstStyle/>
          <a:p>
            <a:r>
              <a:rPr lang="en-US" sz="3000" b="1" i="1" dirty="0" smtClean="0">
                <a:solidFill>
                  <a:schemeClr val="bg1"/>
                </a:solidFill>
                <a:latin typeface="Arial Black" pitchFamily="34" charset="0"/>
                <a:cs typeface="Arial" pitchFamily="34" charset="0"/>
              </a:rPr>
              <a:t>“The world’s a stage, </a:t>
            </a:r>
          </a:p>
          <a:p>
            <a:r>
              <a:rPr lang="en-US" sz="3000" b="1" i="1" dirty="0" smtClean="0">
                <a:solidFill>
                  <a:schemeClr val="bg1"/>
                </a:solidFill>
                <a:latin typeface="Arial Black" pitchFamily="34" charset="0"/>
                <a:cs typeface="Arial" pitchFamily="34" charset="0"/>
              </a:rPr>
              <a:t>and most of us are desperately unrehearsed.”</a:t>
            </a:r>
          </a:p>
          <a:p>
            <a:endParaRPr lang="en-US" sz="1000" i="1" dirty="0" smtClean="0">
              <a:solidFill>
                <a:srgbClr val="00B050"/>
              </a:solidFill>
              <a:latin typeface="Arial" pitchFamily="34" charset="0"/>
              <a:cs typeface="Arial" pitchFamily="34" charset="0"/>
            </a:endParaRPr>
          </a:p>
          <a:p>
            <a:r>
              <a:rPr lang="en-US" sz="2000" i="1" dirty="0" smtClean="0">
                <a:solidFill>
                  <a:srgbClr val="FF0000"/>
                </a:solidFill>
                <a:latin typeface="Arial" pitchFamily="34" charset="0"/>
                <a:cs typeface="Arial" pitchFamily="34" charset="0"/>
              </a:rPr>
              <a:t>                                           </a:t>
            </a:r>
            <a:r>
              <a:rPr lang="en-US" sz="2000" b="1" i="1" dirty="0" smtClean="0">
                <a:solidFill>
                  <a:srgbClr val="FF0000"/>
                </a:solidFill>
                <a:latin typeface="Arial" pitchFamily="34" charset="0"/>
                <a:cs typeface="Arial" pitchFamily="34" charset="0"/>
              </a:rPr>
              <a:t>Sean O’Casey</a:t>
            </a:r>
            <a:r>
              <a:rPr lang="en-US" dirty="0" smtClean="0"/>
              <a:t/>
            </a:r>
            <a:br>
              <a:rPr lang="en-US" dirty="0" smtClean="0"/>
            </a:br>
            <a:r>
              <a:rPr lang="en-US" dirty="0" smtClean="0"/>
              <a:t/>
            </a:r>
            <a:br>
              <a:rPr lang="en-US" dirty="0" smtClean="0"/>
            </a:br>
            <a:endParaRPr lang="en-US" dirty="0"/>
          </a:p>
        </p:txBody>
      </p:sp>
      <p:sp>
        <p:nvSpPr>
          <p:cNvPr id="9" name="TextBox 8"/>
          <p:cNvSpPr txBox="1"/>
          <p:nvPr/>
        </p:nvSpPr>
        <p:spPr>
          <a:xfrm>
            <a:off x="470848" y="1981200"/>
            <a:ext cx="5015551" cy="1938992"/>
          </a:xfrm>
          <a:prstGeom prst="rect">
            <a:avLst/>
          </a:prstGeom>
          <a:noFill/>
        </p:spPr>
        <p:txBody>
          <a:bodyPr wrap="square" rtlCol="0">
            <a:spAutoFit/>
          </a:bodyPr>
          <a:lstStyle/>
          <a:p>
            <a:r>
              <a:rPr lang="en-US" sz="4000" b="1" dirty="0" smtClean="0">
                <a:ln w="19050" cmpd="sng">
                  <a:solidFill>
                    <a:schemeClr val="bg1"/>
                  </a:solidFill>
                </a:ln>
                <a:solidFill>
                  <a:srgbClr val="0070C0"/>
                </a:solidFill>
                <a:latin typeface="Arial Black" pitchFamily="34" charset="0"/>
              </a:rPr>
              <a:t>Don’t head to the game without practicing!</a:t>
            </a:r>
            <a:endParaRPr lang="en-US" sz="4000" b="1" dirty="0">
              <a:ln w="19050" cmpd="sng">
                <a:solidFill>
                  <a:schemeClr val="bg1"/>
                </a:solidFill>
              </a:ln>
              <a:solidFill>
                <a:srgbClr val="0070C0"/>
              </a:solidFill>
            </a:endParaRPr>
          </a:p>
        </p:txBody>
      </p:sp>
      <p:pic>
        <p:nvPicPr>
          <p:cNvPr id="4100" name="Picture 4" descr="C:\Users\000001780\AppData\Local\Microsoft\Windows\Temporary Internet Files\Content.IE5\MQX2S1QL\MP90044858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166" y="1371600"/>
            <a:ext cx="3381664" cy="44196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000001780\AppData\Local\Microsoft\Windows\Temporary Internet Files\Content.IE5\8VQSF8L7\MP90043070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3689" y="4648200"/>
            <a:ext cx="2858617" cy="1905000"/>
          </a:xfrm>
          <a:prstGeom prst="rect">
            <a:avLst/>
          </a:prstGeom>
          <a:noFill/>
          <a:ln w="88900">
            <a:solidFill>
              <a:schemeClr val="tx1"/>
            </a:solidFill>
            <a:miter lim="800000"/>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0" y="457200"/>
            <a:ext cx="9144000" cy="553998"/>
          </a:xfrm>
          <a:prstGeom prst="rect">
            <a:avLst/>
          </a:prstGeom>
          <a:noFill/>
        </p:spPr>
        <p:txBody>
          <a:bodyPr wrap="square" rtlCol="0">
            <a:spAutoFit/>
          </a:bodyPr>
          <a:lstStyle/>
          <a:p>
            <a:pPr algn="ctr"/>
            <a:r>
              <a:rPr lang="en-US" b="1" dirty="0" smtClean="0">
                <a:latin typeface="Arial" pitchFamily="34" charset="0"/>
                <a:cs typeface="Arial" pitchFamily="34" charset="0"/>
              </a:rPr>
              <a:t>ENGLISH TEST – Session 2</a:t>
            </a:r>
          </a:p>
          <a:p>
            <a:pPr algn="ctr"/>
            <a:r>
              <a:rPr lang="en-US" sz="1200" dirty="0" smtClean="0">
                <a:solidFill>
                  <a:schemeClr val="tx1">
                    <a:lumMod val="50000"/>
                    <a:lumOff val="50000"/>
                  </a:schemeClr>
                </a:solidFill>
                <a:latin typeface="Arial" pitchFamily="34" charset="0"/>
                <a:cs typeface="Arial" pitchFamily="34" charset="0"/>
              </a:rPr>
              <a:t>45 MINUTES 75 QUESTIONS</a:t>
            </a:r>
            <a:endParaRPr lang="en-US" sz="1200" dirty="0">
              <a:solidFill>
                <a:schemeClr val="tx1">
                  <a:lumMod val="50000"/>
                  <a:lumOff val="50000"/>
                </a:schemeClr>
              </a:solidFill>
              <a:latin typeface="Arial" pitchFamily="34" charset="0"/>
              <a:cs typeface="Arial" pitchFamily="34" charset="0"/>
            </a:endParaRPr>
          </a:p>
        </p:txBody>
      </p:sp>
      <p:sp>
        <p:nvSpPr>
          <p:cNvPr id="3" name="TextBox 2"/>
          <p:cNvSpPr txBox="1"/>
          <p:nvPr/>
        </p:nvSpPr>
        <p:spPr>
          <a:xfrm>
            <a:off x="457200" y="990600"/>
            <a:ext cx="2209800" cy="338554"/>
          </a:xfrm>
          <a:prstGeom prst="rect">
            <a:avLst/>
          </a:prstGeom>
          <a:noFill/>
        </p:spPr>
        <p:txBody>
          <a:bodyPr wrap="square" rtlCol="0">
            <a:spAutoFit/>
          </a:bodyPr>
          <a:lstStyle/>
          <a:p>
            <a:r>
              <a:rPr lang="en-US" sz="1600" b="1" dirty="0" smtClean="0">
                <a:latin typeface="Arial" pitchFamily="34" charset="0"/>
                <a:cs typeface="Arial" pitchFamily="34" charset="0"/>
              </a:rPr>
              <a:t>Passage I</a:t>
            </a:r>
            <a:endParaRPr lang="en-US" sz="1600" b="1" dirty="0">
              <a:latin typeface="Arial" pitchFamily="34" charset="0"/>
              <a:cs typeface="Arial" pitchFamily="34" charset="0"/>
            </a:endParaRPr>
          </a:p>
        </p:txBody>
      </p:sp>
      <p:sp>
        <p:nvSpPr>
          <p:cNvPr id="4" name="TextBox 3"/>
          <p:cNvSpPr txBox="1"/>
          <p:nvPr/>
        </p:nvSpPr>
        <p:spPr>
          <a:xfrm>
            <a:off x="533400" y="1143000"/>
            <a:ext cx="4343400" cy="5170646"/>
          </a:xfrm>
          <a:prstGeom prst="rect">
            <a:avLst/>
          </a:prstGeom>
          <a:noFill/>
        </p:spPr>
        <p:txBody>
          <a:bodyPr wrap="square" rtlCol="0">
            <a:spAutoFit/>
          </a:bodyPr>
          <a:lstStyle/>
          <a:p>
            <a:pPr>
              <a:lnSpc>
                <a:spcPct val="200000"/>
              </a:lnSpc>
            </a:pPr>
            <a:r>
              <a:rPr lang="en-US" sz="1650" dirty="0" smtClean="0">
                <a:latin typeface="Arial" pitchFamily="34" charset="0"/>
                <a:cs typeface="Arial" pitchFamily="34" charset="0"/>
              </a:rPr>
              <a:t>          Almost everywhere spread through the British Isles are to be found antiquities.  These are carefully marked on </a:t>
            </a:r>
            <a:r>
              <a:rPr lang="en-US" sz="1650" b="1" u="sng" dirty="0" smtClean="0">
                <a:latin typeface="Arial" pitchFamily="34" charset="0"/>
                <a:cs typeface="Arial" pitchFamily="34" charset="0"/>
              </a:rPr>
              <a:t>governmental, and many private </a:t>
            </a:r>
            <a:r>
              <a:rPr lang="en-US" sz="1650" dirty="0" smtClean="0">
                <a:latin typeface="Arial" pitchFamily="34" charset="0"/>
                <a:cs typeface="Arial" pitchFamily="34" charset="0"/>
              </a:rPr>
              <a:t>maps and historians describe them in publicly available guides.  Governmental agencies, the National Trust, and private landlords are most accommodating in permitting visits to these unattended sites, most of which are unsupervised yet immaculate.</a:t>
            </a:r>
            <a:endParaRPr lang="en-US" sz="1650" dirty="0">
              <a:latin typeface="Arial" pitchFamily="34" charset="0"/>
              <a:cs typeface="Arial" pitchFamily="34" charset="0"/>
            </a:endParaRPr>
          </a:p>
        </p:txBody>
      </p:sp>
      <p:sp>
        <p:nvSpPr>
          <p:cNvPr id="8" name="TextBox 7"/>
          <p:cNvSpPr txBox="1"/>
          <p:nvPr/>
        </p:nvSpPr>
        <p:spPr>
          <a:xfrm>
            <a:off x="1905000" y="3124200"/>
            <a:ext cx="457200" cy="307777"/>
          </a:xfrm>
          <a:prstGeom prst="rect">
            <a:avLst/>
          </a:prstGeom>
          <a:noFill/>
        </p:spPr>
        <p:txBody>
          <a:bodyPr wrap="square" rtlCol="0">
            <a:spAutoFit/>
          </a:bodyPr>
          <a:lstStyle/>
          <a:p>
            <a:pPr algn="ctr"/>
            <a:r>
              <a:rPr lang="en-US" sz="1400" b="1" dirty="0">
                <a:latin typeface="Arial" pitchFamily="34" charset="0"/>
                <a:cs typeface="Arial" pitchFamily="34" charset="0"/>
              </a:rPr>
              <a:t>1</a:t>
            </a:r>
          </a:p>
        </p:txBody>
      </p:sp>
      <p:sp>
        <p:nvSpPr>
          <p:cNvPr id="9" name="TextBox 8"/>
          <p:cNvSpPr txBox="1"/>
          <p:nvPr/>
        </p:nvSpPr>
        <p:spPr>
          <a:xfrm>
            <a:off x="5170714" y="1739128"/>
            <a:ext cx="3581400" cy="984885"/>
          </a:xfrm>
          <a:prstGeom prst="rect">
            <a:avLst/>
          </a:prstGeom>
          <a:noFill/>
        </p:spPr>
        <p:txBody>
          <a:bodyPr wrap="square" rtlCol="0">
            <a:spAutoFit/>
          </a:bodyPr>
          <a:lstStyle/>
          <a:p>
            <a:r>
              <a:rPr lang="en-US" sz="1450" dirty="0" smtClean="0">
                <a:latin typeface="Arial" pitchFamily="34" charset="0"/>
                <a:cs typeface="Arial" pitchFamily="34" charset="0"/>
              </a:rPr>
              <a:t>1.    (A) NO CHANGE</a:t>
            </a:r>
          </a:p>
          <a:p>
            <a:pPr marL="342900" indent="-342900"/>
            <a:r>
              <a:rPr lang="en-US" sz="1450" dirty="0">
                <a:latin typeface="Arial" pitchFamily="34" charset="0"/>
                <a:cs typeface="Arial" pitchFamily="34" charset="0"/>
              </a:rPr>
              <a:t>	</a:t>
            </a:r>
            <a:r>
              <a:rPr lang="en-US" sz="1450" dirty="0" smtClean="0">
                <a:latin typeface="Arial" pitchFamily="34" charset="0"/>
                <a:cs typeface="Arial" pitchFamily="34" charset="0"/>
              </a:rPr>
              <a:t>(B) governmental; and many private</a:t>
            </a:r>
          </a:p>
          <a:p>
            <a:pPr marL="342900" indent="-342900"/>
            <a:r>
              <a:rPr lang="en-US" sz="1450" dirty="0">
                <a:latin typeface="Arial" pitchFamily="34" charset="0"/>
                <a:cs typeface="Arial" pitchFamily="34" charset="0"/>
              </a:rPr>
              <a:t>	</a:t>
            </a:r>
            <a:r>
              <a:rPr lang="en-US" sz="1450" dirty="0" smtClean="0">
                <a:latin typeface="Arial" pitchFamily="34" charset="0"/>
                <a:cs typeface="Arial" pitchFamily="34" charset="0"/>
              </a:rPr>
              <a:t>(C) governmental – and many private</a:t>
            </a:r>
          </a:p>
          <a:p>
            <a:pPr marL="342900" indent="-342900"/>
            <a:r>
              <a:rPr lang="en-US" sz="1450" dirty="0">
                <a:latin typeface="Arial" pitchFamily="34" charset="0"/>
                <a:cs typeface="Arial" pitchFamily="34" charset="0"/>
              </a:rPr>
              <a:t>	</a:t>
            </a:r>
            <a:r>
              <a:rPr lang="en-US" sz="1450" dirty="0" smtClean="0">
                <a:latin typeface="Arial" pitchFamily="34" charset="0"/>
                <a:cs typeface="Arial" pitchFamily="34" charset="0"/>
              </a:rPr>
              <a:t>(D) governmental and many private</a:t>
            </a:r>
            <a:endParaRPr lang="en-US" sz="1450" dirty="0">
              <a:latin typeface="Arial" pitchFamily="34" charset="0"/>
              <a:cs typeface="Arial" pitchFamily="34" charset="0"/>
            </a:endParaRPr>
          </a:p>
        </p:txBody>
      </p:sp>
      <p:sp>
        <p:nvSpPr>
          <p:cNvPr id="10" name="TextBox 9"/>
          <p:cNvSpPr txBox="1"/>
          <p:nvPr/>
        </p:nvSpPr>
        <p:spPr>
          <a:xfrm>
            <a:off x="381000" y="6248400"/>
            <a:ext cx="83820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Passage used by permission from the </a:t>
            </a:r>
            <a:r>
              <a:rPr lang="en-US" sz="1000" b="1" i="1" dirty="0" smtClean="0">
                <a:latin typeface="Arial" pitchFamily="34" charset="0"/>
                <a:cs typeface="Arial" pitchFamily="34" charset="0"/>
              </a:rPr>
              <a:t>Barron’s ACT Guide, 15</a:t>
            </a:r>
            <a:r>
              <a:rPr lang="en-US" sz="1000" b="1" i="1" baseline="30000" dirty="0" smtClean="0">
                <a:latin typeface="Arial" pitchFamily="34" charset="0"/>
                <a:cs typeface="Arial" pitchFamily="34" charset="0"/>
              </a:rPr>
              <a:t>th</a:t>
            </a:r>
            <a:r>
              <a:rPr lang="en-US" sz="1000" b="1" i="1" dirty="0" smtClean="0">
                <a:latin typeface="Arial" pitchFamily="34" charset="0"/>
                <a:cs typeface="Arial" pitchFamily="34" charset="0"/>
              </a:rPr>
              <a:t> Edition, </a:t>
            </a:r>
            <a:r>
              <a:rPr lang="en-US" sz="1000" dirty="0" smtClean="0">
                <a:latin typeface="Arial" pitchFamily="34" charset="0"/>
                <a:cs typeface="Arial" pitchFamily="34" charset="0"/>
              </a:rPr>
              <a:t>Barron’s Educational Series, Inc., 2008</a:t>
            </a:r>
            <a:endParaRPr lang="en-US" sz="1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0" y="457200"/>
            <a:ext cx="9144000" cy="553998"/>
          </a:xfrm>
          <a:prstGeom prst="rect">
            <a:avLst/>
          </a:prstGeom>
          <a:noFill/>
        </p:spPr>
        <p:txBody>
          <a:bodyPr wrap="square" rtlCol="0">
            <a:spAutoFit/>
          </a:bodyPr>
          <a:lstStyle/>
          <a:p>
            <a:pPr algn="ctr"/>
            <a:r>
              <a:rPr lang="en-US" b="1" dirty="0" smtClean="0">
                <a:latin typeface="Arial" pitchFamily="34" charset="0"/>
                <a:cs typeface="Arial" pitchFamily="34" charset="0"/>
              </a:rPr>
              <a:t>ENGLISH TEST – Session 2</a:t>
            </a:r>
          </a:p>
          <a:p>
            <a:pPr algn="ctr"/>
            <a:r>
              <a:rPr lang="en-US" sz="1200" dirty="0" smtClean="0">
                <a:solidFill>
                  <a:schemeClr val="tx1">
                    <a:lumMod val="50000"/>
                    <a:lumOff val="50000"/>
                  </a:schemeClr>
                </a:solidFill>
                <a:latin typeface="Arial" pitchFamily="34" charset="0"/>
                <a:cs typeface="Arial" pitchFamily="34" charset="0"/>
              </a:rPr>
              <a:t>45 MINUTES 75 QUESTIONS</a:t>
            </a:r>
            <a:endParaRPr lang="en-US" sz="1200" dirty="0">
              <a:solidFill>
                <a:schemeClr val="tx1">
                  <a:lumMod val="50000"/>
                  <a:lumOff val="50000"/>
                </a:schemeClr>
              </a:solidFill>
              <a:latin typeface="Arial" pitchFamily="34" charset="0"/>
              <a:cs typeface="Arial" pitchFamily="34" charset="0"/>
            </a:endParaRPr>
          </a:p>
        </p:txBody>
      </p:sp>
      <p:sp>
        <p:nvSpPr>
          <p:cNvPr id="3" name="TextBox 2"/>
          <p:cNvSpPr txBox="1"/>
          <p:nvPr/>
        </p:nvSpPr>
        <p:spPr>
          <a:xfrm>
            <a:off x="457200" y="990600"/>
            <a:ext cx="2209800" cy="338554"/>
          </a:xfrm>
          <a:prstGeom prst="rect">
            <a:avLst/>
          </a:prstGeom>
          <a:noFill/>
        </p:spPr>
        <p:txBody>
          <a:bodyPr wrap="square" rtlCol="0">
            <a:spAutoFit/>
          </a:bodyPr>
          <a:lstStyle/>
          <a:p>
            <a:r>
              <a:rPr lang="en-US" sz="1600" b="1" dirty="0" smtClean="0">
                <a:latin typeface="Arial" pitchFamily="34" charset="0"/>
                <a:cs typeface="Arial" pitchFamily="34" charset="0"/>
              </a:rPr>
              <a:t>Passage I</a:t>
            </a:r>
            <a:endParaRPr lang="en-US" sz="1600" b="1" dirty="0">
              <a:latin typeface="Arial" pitchFamily="34" charset="0"/>
              <a:cs typeface="Arial" pitchFamily="34" charset="0"/>
            </a:endParaRPr>
          </a:p>
        </p:txBody>
      </p:sp>
      <p:sp>
        <p:nvSpPr>
          <p:cNvPr id="4" name="TextBox 3"/>
          <p:cNvSpPr txBox="1"/>
          <p:nvPr/>
        </p:nvSpPr>
        <p:spPr>
          <a:xfrm>
            <a:off x="533400" y="1143000"/>
            <a:ext cx="4343400" cy="5170646"/>
          </a:xfrm>
          <a:prstGeom prst="rect">
            <a:avLst/>
          </a:prstGeom>
          <a:noFill/>
        </p:spPr>
        <p:txBody>
          <a:bodyPr wrap="square" rtlCol="0">
            <a:spAutoFit/>
          </a:bodyPr>
          <a:lstStyle/>
          <a:p>
            <a:pPr>
              <a:lnSpc>
                <a:spcPct val="200000"/>
              </a:lnSpc>
            </a:pPr>
            <a:r>
              <a:rPr lang="en-US" sz="1650" dirty="0" smtClean="0">
                <a:latin typeface="Arial" pitchFamily="34" charset="0"/>
                <a:cs typeface="Arial" pitchFamily="34" charset="0"/>
              </a:rPr>
              <a:t>          Almost everywhere spread through the British Isles are to be found antiquities.  These are carefully marked on </a:t>
            </a:r>
            <a:r>
              <a:rPr lang="en-US" sz="1650" b="1" u="sng" dirty="0" smtClean="0">
                <a:latin typeface="Arial" pitchFamily="34" charset="0"/>
                <a:cs typeface="Arial" pitchFamily="34" charset="0"/>
              </a:rPr>
              <a:t>governmental, and many private </a:t>
            </a:r>
            <a:r>
              <a:rPr lang="en-US" sz="1650" dirty="0" smtClean="0">
                <a:latin typeface="Arial" pitchFamily="34" charset="0"/>
                <a:cs typeface="Arial" pitchFamily="34" charset="0"/>
              </a:rPr>
              <a:t>maps and historians describe them in publicly available guides.  Governmental agencies, the National Trust, and private landlords are most accommodating in permitting visits to these unattended sites, most of which are unsupervised yet immaculate.</a:t>
            </a:r>
            <a:endParaRPr lang="en-US" sz="1650" dirty="0">
              <a:latin typeface="Arial" pitchFamily="34" charset="0"/>
              <a:cs typeface="Arial" pitchFamily="34" charset="0"/>
            </a:endParaRPr>
          </a:p>
        </p:txBody>
      </p:sp>
      <p:sp>
        <p:nvSpPr>
          <p:cNvPr id="8" name="TextBox 7"/>
          <p:cNvSpPr txBox="1"/>
          <p:nvPr/>
        </p:nvSpPr>
        <p:spPr>
          <a:xfrm>
            <a:off x="1905000" y="3124200"/>
            <a:ext cx="457200" cy="307777"/>
          </a:xfrm>
          <a:prstGeom prst="rect">
            <a:avLst/>
          </a:prstGeom>
          <a:noFill/>
        </p:spPr>
        <p:txBody>
          <a:bodyPr wrap="square" rtlCol="0">
            <a:spAutoFit/>
          </a:bodyPr>
          <a:lstStyle/>
          <a:p>
            <a:pPr algn="ctr"/>
            <a:r>
              <a:rPr lang="en-US" sz="1400" b="1" dirty="0">
                <a:latin typeface="Arial" pitchFamily="34" charset="0"/>
                <a:cs typeface="Arial" pitchFamily="34" charset="0"/>
              </a:rPr>
              <a:t>1</a:t>
            </a:r>
          </a:p>
        </p:txBody>
      </p:sp>
      <p:sp>
        <p:nvSpPr>
          <p:cNvPr id="9" name="TextBox 8"/>
          <p:cNvSpPr txBox="1"/>
          <p:nvPr/>
        </p:nvSpPr>
        <p:spPr>
          <a:xfrm>
            <a:off x="5170714" y="1808455"/>
            <a:ext cx="3581400" cy="1315745"/>
          </a:xfrm>
          <a:prstGeom prst="rect">
            <a:avLst/>
          </a:prstGeom>
          <a:noFill/>
        </p:spPr>
        <p:txBody>
          <a:bodyPr wrap="square" rtlCol="0">
            <a:spAutoFit/>
          </a:bodyPr>
          <a:lstStyle/>
          <a:p>
            <a:r>
              <a:rPr lang="en-US" sz="1450" dirty="0" smtClean="0">
                <a:latin typeface="Arial" pitchFamily="34" charset="0"/>
                <a:cs typeface="Arial" pitchFamily="34" charset="0"/>
              </a:rPr>
              <a:t>1.    (A) NO CHANGE</a:t>
            </a:r>
          </a:p>
          <a:p>
            <a:pPr marL="342900" indent="-342900"/>
            <a:r>
              <a:rPr lang="en-US" sz="1450" dirty="0">
                <a:latin typeface="Arial" pitchFamily="34" charset="0"/>
                <a:cs typeface="Arial" pitchFamily="34" charset="0"/>
              </a:rPr>
              <a:t>	</a:t>
            </a:r>
            <a:r>
              <a:rPr lang="en-US" sz="1450" dirty="0" smtClean="0">
                <a:latin typeface="Arial" pitchFamily="34" charset="0"/>
                <a:cs typeface="Arial" pitchFamily="34" charset="0"/>
              </a:rPr>
              <a:t>(B) governmental; and many private</a:t>
            </a:r>
          </a:p>
          <a:p>
            <a:pPr marL="342900" indent="-342900"/>
            <a:r>
              <a:rPr lang="en-US" sz="1450" dirty="0">
                <a:latin typeface="Arial" pitchFamily="34" charset="0"/>
                <a:cs typeface="Arial" pitchFamily="34" charset="0"/>
              </a:rPr>
              <a:t>	</a:t>
            </a:r>
            <a:r>
              <a:rPr lang="en-US" sz="1450" dirty="0" smtClean="0">
                <a:latin typeface="Arial" pitchFamily="34" charset="0"/>
                <a:cs typeface="Arial" pitchFamily="34" charset="0"/>
              </a:rPr>
              <a:t>(C) governmental – and many private</a:t>
            </a:r>
          </a:p>
          <a:p>
            <a:pPr marL="342900" indent="-342900"/>
            <a:r>
              <a:rPr lang="en-US" sz="1450" dirty="0">
                <a:latin typeface="Arial" pitchFamily="34" charset="0"/>
                <a:cs typeface="Arial" pitchFamily="34" charset="0"/>
              </a:rPr>
              <a:t>	</a:t>
            </a:r>
            <a:r>
              <a:rPr lang="en-US" b="1" dirty="0" smtClean="0">
                <a:solidFill>
                  <a:srgbClr val="FF0000"/>
                </a:solidFill>
                <a:latin typeface="Arial" pitchFamily="34" charset="0"/>
                <a:cs typeface="Arial" pitchFamily="34" charset="0"/>
              </a:rPr>
              <a:t>(D) governmental and many private</a:t>
            </a:r>
            <a:endParaRPr lang="en-US" b="1" dirty="0">
              <a:solidFill>
                <a:srgbClr val="FF0000"/>
              </a:solidFill>
              <a:latin typeface="Arial" pitchFamily="34" charset="0"/>
              <a:cs typeface="Arial" pitchFamily="34" charset="0"/>
            </a:endParaRPr>
          </a:p>
        </p:txBody>
      </p:sp>
      <p:sp>
        <p:nvSpPr>
          <p:cNvPr id="10" name="TextBox 9"/>
          <p:cNvSpPr txBox="1"/>
          <p:nvPr/>
        </p:nvSpPr>
        <p:spPr>
          <a:xfrm>
            <a:off x="381000" y="6248400"/>
            <a:ext cx="83820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Passage used by permission from the </a:t>
            </a:r>
            <a:r>
              <a:rPr lang="en-US" sz="1000" b="1" i="1" dirty="0" smtClean="0">
                <a:latin typeface="Arial" pitchFamily="34" charset="0"/>
                <a:cs typeface="Arial" pitchFamily="34" charset="0"/>
              </a:rPr>
              <a:t>Barron’s ACT Guide, 15</a:t>
            </a:r>
            <a:r>
              <a:rPr lang="en-US" sz="1000" b="1" i="1" baseline="30000" dirty="0" smtClean="0">
                <a:latin typeface="Arial" pitchFamily="34" charset="0"/>
                <a:cs typeface="Arial" pitchFamily="34" charset="0"/>
              </a:rPr>
              <a:t>th</a:t>
            </a:r>
            <a:r>
              <a:rPr lang="en-US" sz="1000" b="1" i="1" dirty="0" smtClean="0">
                <a:latin typeface="Arial" pitchFamily="34" charset="0"/>
                <a:cs typeface="Arial" pitchFamily="34" charset="0"/>
              </a:rPr>
              <a:t> Edition, </a:t>
            </a:r>
            <a:r>
              <a:rPr lang="en-US" sz="1000" dirty="0" smtClean="0">
                <a:latin typeface="Arial" pitchFamily="34" charset="0"/>
                <a:cs typeface="Arial" pitchFamily="34" charset="0"/>
              </a:rPr>
              <a:t>Barron’s Educational Series, Inc., 2008</a:t>
            </a:r>
            <a:endParaRPr lang="en-US" sz="1000" dirty="0">
              <a:latin typeface="Arial" pitchFamily="34" charset="0"/>
              <a:cs typeface="Arial" pitchFamily="34" charset="0"/>
            </a:endParaRPr>
          </a:p>
        </p:txBody>
      </p:sp>
      <p:sp>
        <p:nvSpPr>
          <p:cNvPr id="11" name="TextBox 10"/>
          <p:cNvSpPr txBox="1"/>
          <p:nvPr/>
        </p:nvSpPr>
        <p:spPr>
          <a:xfrm>
            <a:off x="5257800" y="3581400"/>
            <a:ext cx="3505200" cy="2308324"/>
          </a:xfrm>
          <a:prstGeom prst="rect">
            <a:avLst/>
          </a:prstGeom>
          <a:solidFill>
            <a:schemeClr val="bg2"/>
          </a:solidFill>
          <a:ln w="38100">
            <a:solidFill>
              <a:schemeClr val="bg2">
                <a:lumMod val="25000"/>
              </a:schemeClr>
            </a:solidFill>
          </a:ln>
        </p:spPr>
        <p:txBody>
          <a:bodyPr wrap="square" rtlCol="0">
            <a:spAutoFit/>
          </a:bodyPr>
          <a:lstStyle/>
          <a:p>
            <a:r>
              <a:rPr lang="en-US" i="1" dirty="0" smtClean="0">
                <a:latin typeface="Arial" pitchFamily="34" charset="0"/>
                <a:cs typeface="Arial" pitchFamily="34" charset="0"/>
              </a:rPr>
              <a:t>Rule: Use a comma before a coordinating conjunction </a:t>
            </a:r>
            <a:r>
              <a:rPr lang="en-US" i="1" u="sng" dirty="0" smtClean="0">
                <a:latin typeface="Arial" pitchFamily="34" charset="0"/>
                <a:cs typeface="Arial" pitchFamily="34" charset="0"/>
              </a:rPr>
              <a:t>only</a:t>
            </a:r>
            <a:r>
              <a:rPr lang="en-US" i="1" dirty="0" smtClean="0">
                <a:latin typeface="Arial" pitchFamily="34" charset="0"/>
                <a:cs typeface="Arial" pitchFamily="34" charset="0"/>
              </a:rPr>
              <a:t> when it separates two independent clauses.  In this instance, the conjunction separates two adjectives that describe the word “maps” – no need for a comma.</a:t>
            </a:r>
            <a:endParaRPr lang="en-US" i="1" dirty="0">
              <a:latin typeface="Arial" pitchFamily="34" charset="0"/>
              <a:cs typeface="Arial" pitchFamily="34" charset="0"/>
            </a:endParaRPr>
          </a:p>
        </p:txBody>
      </p:sp>
    </p:spTree>
    <p:extLst>
      <p:ext uri="{BB962C8B-B14F-4D97-AF65-F5344CB8AC3E}">
        <p14:creationId xmlns:p14="http://schemas.microsoft.com/office/powerpoint/2010/main" val="8659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55970"/>
            <a:ext cx="9144000" cy="553998"/>
          </a:xfrm>
          <a:prstGeom prst="rect">
            <a:avLst/>
          </a:prstGeom>
          <a:noFill/>
        </p:spPr>
        <p:txBody>
          <a:bodyPr wrap="square" rtlCol="0">
            <a:spAutoFit/>
          </a:bodyPr>
          <a:lstStyle/>
          <a:p>
            <a:pPr algn="ctr"/>
            <a:r>
              <a:rPr lang="en-US" b="1" dirty="0" smtClean="0">
                <a:latin typeface="Arial" pitchFamily="34" charset="0"/>
                <a:cs typeface="Arial" pitchFamily="34" charset="0"/>
              </a:rPr>
              <a:t>ENGLISH TEST – Session 2</a:t>
            </a:r>
          </a:p>
          <a:p>
            <a:pPr algn="ctr"/>
            <a:r>
              <a:rPr lang="en-US" sz="1200" dirty="0" smtClean="0">
                <a:solidFill>
                  <a:schemeClr val="tx1">
                    <a:lumMod val="50000"/>
                    <a:lumOff val="50000"/>
                  </a:schemeClr>
                </a:solidFill>
                <a:latin typeface="Arial" pitchFamily="34" charset="0"/>
                <a:cs typeface="Arial" pitchFamily="34" charset="0"/>
              </a:rPr>
              <a:t>45 MINUTES 75 QUESTIONS</a:t>
            </a:r>
            <a:endParaRPr lang="en-US" sz="1200" dirty="0">
              <a:solidFill>
                <a:schemeClr val="tx1">
                  <a:lumMod val="50000"/>
                  <a:lumOff val="50000"/>
                </a:schemeClr>
              </a:solidFill>
              <a:latin typeface="Arial" pitchFamily="34" charset="0"/>
              <a:cs typeface="Arial" pitchFamily="34" charset="0"/>
            </a:endParaRPr>
          </a:p>
        </p:txBody>
      </p:sp>
      <p:sp>
        <p:nvSpPr>
          <p:cNvPr id="4" name="TextBox 3"/>
          <p:cNvSpPr txBox="1"/>
          <p:nvPr/>
        </p:nvSpPr>
        <p:spPr>
          <a:xfrm>
            <a:off x="990600" y="2209800"/>
            <a:ext cx="7239000" cy="3785652"/>
          </a:xfrm>
          <a:prstGeom prst="rect">
            <a:avLst/>
          </a:prstGeom>
          <a:solidFill>
            <a:schemeClr val="bg2">
              <a:lumMod val="90000"/>
            </a:schemeClr>
          </a:solidFill>
          <a:ln w="38100">
            <a:solidFill>
              <a:schemeClr val="bg2">
                <a:lumMod val="25000"/>
              </a:schemeClr>
            </a:solidFill>
          </a:ln>
        </p:spPr>
        <p:txBody>
          <a:bodyPr wrap="square" rtlCol="0">
            <a:spAutoFit/>
          </a:bodyPr>
          <a:lstStyle/>
          <a:p>
            <a:r>
              <a:rPr lang="en-US" sz="1650" dirty="0" smtClean="0">
                <a:latin typeface="Arial" pitchFamily="34" charset="0"/>
                <a:cs typeface="Arial" pitchFamily="34" charset="0"/>
              </a:rPr>
              <a:t>          </a:t>
            </a:r>
            <a:r>
              <a:rPr lang="en-US" sz="2000" dirty="0" smtClean="0">
                <a:latin typeface="Arial" pitchFamily="34" charset="0"/>
                <a:cs typeface="Arial" pitchFamily="34" charset="0"/>
              </a:rPr>
              <a:t>When combining sentence, play close attention to conjunctions and punctuations.  Sentences can be combined using semicolons, and commas are appropriate when coordinating conjunctions are used (and, but, or, for, nor, so, or yet).  Do not use a comma before “because,” “while,” “when,” “as,” “if.”  Also, be careful when punctuating conjunctive adverbs: therefore, however, and although.  If they appear between sentences, they should be preceded by a semicolon and followed by a comma.  If those adverbs interrupt a sentence, they are just set off with commas.  For example: I went to the store</a:t>
            </a:r>
            <a:r>
              <a:rPr lang="en-US" sz="2000" b="1" u="sng" dirty="0" smtClean="0">
                <a:solidFill>
                  <a:schemeClr val="accent5"/>
                </a:solidFill>
                <a:latin typeface="Arial" pitchFamily="34" charset="0"/>
                <a:cs typeface="Arial" pitchFamily="34" charset="0"/>
              </a:rPr>
              <a:t>; however, </a:t>
            </a:r>
            <a:r>
              <a:rPr lang="en-US" sz="2000" dirty="0" smtClean="0">
                <a:latin typeface="Arial" pitchFamily="34" charset="0"/>
                <a:cs typeface="Arial" pitchFamily="34" charset="0"/>
              </a:rPr>
              <a:t>I forgot to bring my coupons.  I did</a:t>
            </a:r>
            <a:r>
              <a:rPr lang="en-US" sz="2000" b="1" u="sng" dirty="0" smtClean="0">
                <a:solidFill>
                  <a:schemeClr val="accent5"/>
                </a:solidFill>
                <a:latin typeface="Arial" pitchFamily="34" charset="0"/>
                <a:cs typeface="Arial" pitchFamily="34" charset="0"/>
              </a:rPr>
              <a:t>, however, </a:t>
            </a:r>
            <a:r>
              <a:rPr lang="en-US" sz="2000" dirty="0" smtClean="0">
                <a:latin typeface="Arial" pitchFamily="34" charset="0"/>
                <a:cs typeface="Arial" pitchFamily="34" charset="0"/>
              </a:rPr>
              <a:t>find great deals at the store.</a:t>
            </a:r>
            <a:endParaRPr lang="en-US" sz="2000" dirty="0">
              <a:latin typeface="Arial" pitchFamily="34" charset="0"/>
              <a:cs typeface="Arial" pitchFamily="34" charset="0"/>
            </a:endParaRPr>
          </a:p>
        </p:txBody>
      </p:sp>
      <p:sp>
        <p:nvSpPr>
          <p:cNvPr id="9" name="TextBox 8"/>
          <p:cNvSpPr txBox="1"/>
          <p:nvPr/>
        </p:nvSpPr>
        <p:spPr>
          <a:xfrm>
            <a:off x="2209800" y="1447800"/>
            <a:ext cx="4724400" cy="707886"/>
          </a:xfrm>
          <a:prstGeom prst="rect">
            <a:avLst/>
          </a:prstGeom>
          <a:noFill/>
        </p:spPr>
        <p:txBody>
          <a:bodyPr wrap="square" rtlCol="0">
            <a:spAutoFit/>
          </a:bodyPr>
          <a:lstStyle/>
          <a:p>
            <a:pPr algn="ctr"/>
            <a:r>
              <a:rPr lang="en-US" sz="4000" dirty="0" smtClean="0">
                <a:solidFill>
                  <a:schemeClr val="bg2">
                    <a:lumMod val="50000"/>
                  </a:schemeClr>
                </a:solidFill>
                <a:latin typeface="Arial Black" pitchFamily="34" charset="0"/>
              </a:rPr>
              <a:t>Today’s Tip!</a:t>
            </a:r>
            <a:endParaRPr lang="en-US" sz="4000" dirty="0">
              <a:solidFill>
                <a:schemeClr val="bg2">
                  <a:lumMod val="50000"/>
                </a:schemeClr>
              </a:solidFill>
              <a:latin typeface="Arial Black" pitchFamily="34" charset="0"/>
            </a:endParaRPr>
          </a:p>
        </p:txBody>
      </p:sp>
    </p:spTree>
    <p:extLst>
      <p:ext uri="{BB962C8B-B14F-4D97-AF65-F5344CB8AC3E}">
        <p14:creationId xmlns:p14="http://schemas.microsoft.com/office/powerpoint/2010/main" val="232458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tint val="93000"/>
          </a:schemeClr>
        </a:solidFill>
        <a:effectLst/>
      </p:bgPr>
    </p:bg>
    <p:spTree>
      <p:nvGrpSpPr>
        <p:cNvPr id="1" name=""/>
        <p:cNvGrpSpPr/>
        <p:nvPr/>
      </p:nvGrpSpPr>
      <p:grpSpPr>
        <a:xfrm>
          <a:off x="0" y="0"/>
          <a:ext cx="0" cy="0"/>
          <a:chOff x="0" y="0"/>
          <a:chExt cx="0" cy="0"/>
        </a:xfrm>
      </p:grpSpPr>
      <p:sp>
        <p:nvSpPr>
          <p:cNvPr id="3" name="TextBox 2"/>
          <p:cNvSpPr txBox="1"/>
          <p:nvPr/>
        </p:nvSpPr>
        <p:spPr>
          <a:xfrm>
            <a:off x="0" y="158430"/>
            <a:ext cx="9144000" cy="830997"/>
          </a:xfrm>
          <a:prstGeom prst="rect">
            <a:avLst/>
          </a:prstGeom>
          <a:noFill/>
        </p:spPr>
        <p:txBody>
          <a:bodyPr wrap="square" rtlCol="0">
            <a:spAutoFit/>
          </a:bodyPr>
          <a:lstStyle/>
          <a:p>
            <a:pPr algn="ctr"/>
            <a:r>
              <a:rPr lang="en-US" b="1" dirty="0" smtClean="0">
                <a:latin typeface="Arial" pitchFamily="34" charset="0"/>
                <a:cs typeface="Arial" pitchFamily="34" charset="0"/>
              </a:rPr>
              <a:t>ENGLISH TEST – Session 2</a:t>
            </a:r>
          </a:p>
          <a:p>
            <a:pPr algn="ctr"/>
            <a:r>
              <a:rPr lang="en-US" b="1" i="1" dirty="0" smtClean="0">
                <a:solidFill>
                  <a:schemeClr val="accent2">
                    <a:lumMod val="75000"/>
                  </a:schemeClr>
                </a:solidFill>
                <a:latin typeface="Arial" pitchFamily="34" charset="0"/>
                <a:cs typeface="Arial" pitchFamily="34" charset="0"/>
              </a:rPr>
              <a:t>Tip 2 – Practice Question</a:t>
            </a:r>
          </a:p>
          <a:p>
            <a:pPr algn="ctr"/>
            <a:r>
              <a:rPr lang="en-US" sz="1200" dirty="0" smtClean="0">
                <a:solidFill>
                  <a:schemeClr val="tx1">
                    <a:lumMod val="50000"/>
                    <a:lumOff val="50000"/>
                  </a:schemeClr>
                </a:solidFill>
                <a:latin typeface="Arial" pitchFamily="34" charset="0"/>
                <a:cs typeface="Arial" pitchFamily="34" charset="0"/>
              </a:rPr>
              <a:t>45 MINUTES 75 QUESTIONS</a:t>
            </a:r>
            <a:endParaRPr lang="en-US" sz="1200" dirty="0">
              <a:solidFill>
                <a:schemeClr val="tx1">
                  <a:lumMod val="50000"/>
                  <a:lumOff val="50000"/>
                </a:schemeClr>
              </a:solidFill>
              <a:latin typeface="Arial" pitchFamily="34" charset="0"/>
              <a:cs typeface="Arial" pitchFamily="34" charset="0"/>
            </a:endParaRPr>
          </a:p>
        </p:txBody>
      </p:sp>
      <p:sp>
        <p:nvSpPr>
          <p:cNvPr id="4" name="TextBox 3"/>
          <p:cNvSpPr txBox="1"/>
          <p:nvPr/>
        </p:nvSpPr>
        <p:spPr>
          <a:xfrm>
            <a:off x="457200" y="990600"/>
            <a:ext cx="2209800" cy="338554"/>
          </a:xfrm>
          <a:prstGeom prst="rect">
            <a:avLst/>
          </a:prstGeom>
          <a:noFill/>
        </p:spPr>
        <p:txBody>
          <a:bodyPr wrap="square" rtlCol="0">
            <a:spAutoFit/>
          </a:bodyPr>
          <a:lstStyle/>
          <a:p>
            <a:r>
              <a:rPr lang="en-US" sz="1600" b="1" dirty="0" smtClean="0">
                <a:latin typeface="Arial" pitchFamily="34" charset="0"/>
                <a:cs typeface="Arial" pitchFamily="34" charset="0"/>
              </a:rPr>
              <a:t>Passage I</a:t>
            </a:r>
            <a:endParaRPr lang="en-US" sz="1600" b="1" dirty="0">
              <a:latin typeface="Arial" pitchFamily="34" charset="0"/>
              <a:cs typeface="Arial" pitchFamily="34" charset="0"/>
            </a:endParaRPr>
          </a:p>
        </p:txBody>
      </p:sp>
      <p:sp>
        <p:nvSpPr>
          <p:cNvPr id="5" name="TextBox 4"/>
          <p:cNvSpPr txBox="1"/>
          <p:nvPr/>
        </p:nvSpPr>
        <p:spPr>
          <a:xfrm>
            <a:off x="533400" y="1143000"/>
            <a:ext cx="4343400" cy="5246846"/>
          </a:xfrm>
          <a:prstGeom prst="rect">
            <a:avLst/>
          </a:prstGeom>
          <a:noFill/>
        </p:spPr>
        <p:txBody>
          <a:bodyPr wrap="square" rtlCol="0">
            <a:spAutoFit/>
          </a:bodyPr>
          <a:lstStyle/>
          <a:p>
            <a:pPr>
              <a:lnSpc>
                <a:spcPct val="200000"/>
              </a:lnSpc>
            </a:pPr>
            <a:r>
              <a:rPr lang="en-US" sz="1650" dirty="0" smtClean="0">
                <a:latin typeface="Arial" pitchFamily="34" charset="0"/>
                <a:cs typeface="Arial" pitchFamily="34" charset="0"/>
              </a:rPr>
              <a:t>          Almost everywhere spread through the British Isles are to be </a:t>
            </a:r>
            <a:r>
              <a:rPr lang="en-US" sz="1650" b="1" u="sng" dirty="0" smtClean="0">
                <a:latin typeface="Arial" pitchFamily="34" charset="0"/>
                <a:cs typeface="Arial" pitchFamily="34" charset="0"/>
              </a:rPr>
              <a:t>found antiquities  </a:t>
            </a:r>
            <a:r>
              <a:rPr lang="en-US" sz="1650" b="1" u="sng" dirty="0">
                <a:latin typeface="Arial" pitchFamily="34" charset="0"/>
                <a:cs typeface="Arial" pitchFamily="34" charset="0"/>
              </a:rPr>
              <a:t>b</a:t>
            </a:r>
            <a:r>
              <a:rPr lang="en-US" sz="1650" b="1" u="sng" dirty="0" smtClean="0">
                <a:latin typeface="Arial" pitchFamily="34" charset="0"/>
                <a:cs typeface="Arial" pitchFamily="34" charset="0"/>
              </a:rPr>
              <a:t>ecause these</a:t>
            </a:r>
            <a:r>
              <a:rPr lang="en-US" sz="1650" dirty="0" smtClean="0">
                <a:latin typeface="Arial" pitchFamily="34" charset="0"/>
                <a:cs typeface="Arial" pitchFamily="34" charset="0"/>
              </a:rPr>
              <a:t> are carefully marked on governmental and many private maps. </a:t>
            </a:r>
            <a:r>
              <a:rPr lang="en-US" sz="1650" dirty="0">
                <a:latin typeface="Arial" pitchFamily="34" charset="0"/>
                <a:cs typeface="Arial" pitchFamily="34" charset="0"/>
              </a:rPr>
              <a:t>H</a:t>
            </a:r>
            <a:r>
              <a:rPr lang="en-US" sz="1650" dirty="0" smtClean="0">
                <a:latin typeface="Arial" pitchFamily="34" charset="0"/>
                <a:cs typeface="Arial" pitchFamily="34" charset="0"/>
              </a:rPr>
              <a:t>istorians describe them in publicly available guides.  Governmental agencies, the National Trust, and private landlords are most accommodating in permitting visits to these unattended sites, most of which are unsupervised yet immaculate.</a:t>
            </a:r>
            <a:endParaRPr lang="en-US" sz="1650" dirty="0">
              <a:latin typeface="Arial" pitchFamily="34" charset="0"/>
              <a:cs typeface="Arial" pitchFamily="34" charset="0"/>
            </a:endParaRPr>
          </a:p>
        </p:txBody>
      </p:sp>
      <p:sp>
        <p:nvSpPr>
          <p:cNvPr id="16" name="TextBox 15"/>
          <p:cNvSpPr txBox="1"/>
          <p:nvPr/>
        </p:nvSpPr>
        <p:spPr>
          <a:xfrm>
            <a:off x="381000" y="6248400"/>
            <a:ext cx="83820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Passage used by permission from the </a:t>
            </a:r>
            <a:r>
              <a:rPr lang="en-US" sz="1000" b="1" i="1" dirty="0" smtClean="0">
                <a:latin typeface="Arial" pitchFamily="34" charset="0"/>
                <a:cs typeface="Arial" pitchFamily="34" charset="0"/>
              </a:rPr>
              <a:t>Barron’s ACT Guide, 15</a:t>
            </a:r>
            <a:r>
              <a:rPr lang="en-US" sz="1000" b="1" i="1" baseline="30000" dirty="0" smtClean="0">
                <a:latin typeface="Arial" pitchFamily="34" charset="0"/>
                <a:cs typeface="Arial" pitchFamily="34" charset="0"/>
              </a:rPr>
              <a:t>th</a:t>
            </a:r>
            <a:r>
              <a:rPr lang="en-US" sz="1000" b="1" i="1" dirty="0" smtClean="0">
                <a:latin typeface="Arial" pitchFamily="34" charset="0"/>
                <a:cs typeface="Arial" pitchFamily="34" charset="0"/>
              </a:rPr>
              <a:t> Edition, </a:t>
            </a:r>
            <a:r>
              <a:rPr lang="en-US" sz="1000" dirty="0" smtClean="0">
                <a:latin typeface="Arial" pitchFamily="34" charset="0"/>
                <a:cs typeface="Arial" pitchFamily="34" charset="0"/>
              </a:rPr>
              <a:t>Barron’s Educational Series, Inc., 2008</a:t>
            </a:r>
            <a:endParaRPr lang="en-US" dirty="0"/>
          </a:p>
        </p:txBody>
      </p:sp>
      <p:sp>
        <p:nvSpPr>
          <p:cNvPr id="7" name="TextBox 6"/>
          <p:cNvSpPr txBox="1"/>
          <p:nvPr/>
        </p:nvSpPr>
        <p:spPr>
          <a:xfrm>
            <a:off x="3733800" y="2133600"/>
            <a:ext cx="304800" cy="307777"/>
          </a:xfrm>
          <a:prstGeom prst="rect">
            <a:avLst/>
          </a:prstGeom>
          <a:noFill/>
        </p:spPr>
        <p:txBody>
          <a:bodyPr wrap="square" rtlCol="0">
            <a:spAutoFit/>
          </a:bodyPr>
          <a:lstStyle/>
          <a:p>
            <a:pPr algn="ctr"/>
            <a:r>
              <a:rPr lang="en-US" sz="1400" b="1" dirty="0" smtClean="0">
                <a:latin typeface="Arial" pitchFamily="34" charset="0"/>
                <a:cs typeface="Arial" pitchFamily="34" charset="0"/>
              </a:rPr>
              <a:t>2</a:t>
            </a:r>
            <a:endParaRPr lang="en-US" sz="1400" b="1" dirty="0">
              <a:latin typeface="Arial" pitchFamily="34" charset="0"/>
              <a:cs typeface="Arial" pitchFamily="34" charset="0"/>
            </a:endParaRPr>
          </a:p>
        </p:txBody>
      </p:sp>
      <p:sp>
        <p:nvSpPr>
          <p:cNvPr id="9" name="TextBox 8"/>
          <p:cNvSpPr txBox="1"/>
          <p:nvPr/>
        </p:nvSpPr>
        <p:spPr>
          <a:xfrm>
            <a:off x="5029200" y="1329154"/>
            <a:ext cx="3657600" cy="984885"/>
          </a:xfrm>
          <a:prstGeom prst="rect">
            <a:avLst/>
          </a:prstGeom>
          <a:noFill/>
        </p:spPr>
        <p:txBody>
          <a:bodyPr wrap="square" rtlCol="0">
            <a:spAutoFit/>
          </a:bodyPr>
          <a:lstStyle/>
          <a:p>
            <a:r>
              <a:rPr lang="en-US" sz="1450" dirty="0" smtClean="0">
                <a:latin typeface="Arial" pitchFamily="34" charset="0"/>
                <a:cs typeface="Arial" pitchFamily="34" charset="0"/>
              </a:rPr>
              <a:t>2.    (A)  NO CHANGE</a:t>
            </a:r>
          </a:p>
          <a:p>
            <a:pPr marL="342900" indent="-342900"/>
            <a:r>
              <a:rPr lang="en-US" sz="1450" dirty="0">
                <a:latin typeface="Arial" pitchFamily="34" charset="0"/>
                <a:cs typeface="Arial" pitchFamily="34" charset="0"/>
              </a:rPr>
              <a:t>	</a:t>
            </a:r>
            <a:r>
              <a:rPr lang="en-US" sz="1450" dirty="0" smtClean="0">
                <a:latin typeface="Arial" pitchFamily="34" charset="0"/>
                <a:cs typeface="Arial" pitchFamily="34" charset="0"/>
              </a:rPr>
              <a:t>(B)  found antiquities, because these</a:t>
            </a:r>
          </a:p>
          <a:p>
            <a:pPr marL="342900" indent="-342900"/>
            <a:r>
              <a:rPr lang="en-US" sz="1450" dirty="0">
                <a:latin typeface="Arial" pitchFamily="34" charset="0"/>
                <a:cs typeface="Arial" pitchFamily="34" charset="0"/>
              </a:rPr>
              <a:t>	</a:t>
            </a:r>
            <a:r>
              <a:rPr lang="en-US" sz="1450" dirty="0" smtClean="0">
                <a:latin typeface="Arial" pitchFamily="34" charset="0"/>
                <a:cs typeface="Arial" pitchFamily="34" charset="0"/>
              </a:rPr>
              <a:t>(C)  found antiquities, and these</a:t>
            </a:r>
          </a:p>
          <a:p>
            <a:pPr marL="342900" indent="-342900"/>
            <a:r>
              <a:rPr lang="en-US" sz="1450" dirty="0">
                <a:latin typeface="Arial" pitchFamily="34" charset="0"/>
                <a:cs typeface="Arial" pitchFamily="34" charset="0"/>
              </a:rPr>
              <a:t>	</a:t>
            </a:r>
            <a:r>
              <a:rPr lang="en-US" sz="1450" dirty="0" smtClean="0">
                <a:latin typeface="Arial" pitchFamily="34" charset="0"/>
                <a:cs typeface="Arial" pitchFamily="34" charset="0"/>
              </a:rPr>
              <a:t>(D)  found antiquities, however, these</a:t>
            </a:r>
            <a:endParaRPr lang="en-US" sz="1450" dirty="0">
              <a:latin typeface="Arial" pitchFamily="34" charset="0"/>
              <a:cs typeface="Arial" pitchFamily="34" charset="0"/>
            </a:endParaRPr>
          </a:p>
        </p:txBody>
      </p:sp>
    </p:spTree>
    <p:extLst>
      <p:ext uri="{BB962C8B-B14F-4D97-AF65-F5344CB8AC3E}">
        <p14:creationId xmlns:p14="http://schemas.microsoft.com/office/powerpoint/2010/main" val="1097424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tint val="93000"/>
          </a:schemeClr>
        </a:solidFill>
        <a:effectLst/>
      </p:bgPr>
    </p:bg>
    <p:spTree>
      <p:nvGrpSpPr>
        <p:cNvPr id="1" name=""/>
        <p:cNvGrpSpPr/>
        <p:nvPr/>
      </p:nvGrpSpPr>
      <p:grpSpPr>
        <a:xfrm>
          <a:off x="0" y="0"/>
          <a:ext cx="0" cy="0"/>
          <a:chOff x="0" y="0"/>
          <a:chExt cx="0" cy="0"/>
        </a:xfrm>
      </p:grpSpPr>
      <p:sp>
        <p:nvSpPr>
          <p:cNvPr id="3" name="TextBox 2"/>
          <p:cNvSpPr txBox="1"/>
          <p:nvPr/>
        </p:nvSpPr>
        <p:spPr>
          <a:xfrm>
            <a:off x="0" y="158430"/>
            <a:ext cx="9144000" cy="830997"/>
          </a:xfrm>
          <a:prstGeom prst="rect">
            <a:avLst/>
          </a:prstGeom>
          <a:noFill/>
        </p:spPr>
        <p:txBody>
          <a:bodyPr wrap="square" rtlCol="0">
            <a:spAutoFit/>
          </a:bodyPr>
          <a:lstStyle/>
          <a:p>
            <a:pPr algn="ctr"/>
            <a:r>
              <a:rPr lang="en-US" b="1" dirty="0" smtClean="0">
                <a:latin typeface="Arial" pitchFamily="34" charset="0"/>
                <a:cs typeface="Arial" pitchFamily="34" charset="0"/>
              </a:rPr>
              <a:t>ENGLISH TEST – Session 2</a:t>
            </a:r>
          </a:p>
          <a:p>
            <a:pPr algn="ctr"/>
            <a:r>
              <a:rPr lang="en-US" b="1" i="1" dirty="0" smtClean="0">
                <a:solidFill>
                  <a:schemeClr val="accent2">
                    <a:lumMod val="75000"/>
                  </a:schemeClr>
                </a:solidFill>
                <a:latin typeface="Arial" pitchFamily="34" charset="0"/>
                <a:cs typeface="Arial" pitchFamily="34" charset="0"/>
              </a:rPr>
              <a:t>Tip 2 – Practice Question</a:t>
            </a:r>
          </a:p>
          <a:p>
            <a:pPr algn="ctr"/>
            <a:r>
              <a:rPr lang="en-US" sz="1200" dirty="0" smtClean="0">
                <a:solidFill>
                  <a:schemeClr val="tx1">
                    <a:lumMod val="50000"/>
                    <a:lumOff val="50000"/>
                  </a:schemeClr>
                </a:solidFill>
                <a:latin typeface="Arial" pitchFamily="34" charset="0"/>
                <a:cs typeface="Arial" pitchFamily="34" charset="0"/>
              </a:rPr>
              <a:t>45 MINUTES 75 QUESTIONS</a:t>
            </a:r>
            <a:endParaRPr lang="en-US" sz="1200" dirty="0">
              <a:solidFill>
                <a:schemeClr val="tx1">
                  <a:lumMod val="50000"/>
                  <a:lumOff val="50000"/>
                </a:schemeClr>
              </a:solidFill>
              <a:latin typeface="Arial" pitchFamily="34" charset="0"/>
              <a:cs typeface="Arial" pitchFamily="34" charset="0"/>
            </a:endParaRPr>
          </a:p>
        </p:txBody>
      </p:sp>
      <p:sp>
        <p:nvSpPr>
          <p:cNvPr id="4" name="TextBox 3"/>
          <p:cNvSpPr txBox="1"/>
          <p:nvPr/>
        </p:nvSpPr>
        <p:spPr>
          <a:xfrm>
            <a:off x="457200" y="990600"/>
            <a:ext cx="2209800" cy="338554"/>
          </a:xfrm>
          <a:prstGeom prst="rect">
            <a:avLst/>
          </a:prstGeom>
          <a:noFill/>
        </p:spPr>
        <p:txBody>
          <a:bodyPr wrap="square" rtlCol="0">
            <a:spAutoFit/>
          </a:bodyPr>
          <a:lstStyle/>
          <a:p>
            <a:r>
              <a:rPr lang="en-US" sz="1600" b="1" dirty="0" smtClean="0">
                <a:latin typeface="Arial" pitchFamily="34" charset="0"/>
                <a:cs typeface="Arial" pitchFamily="34" charset="0"/>
              </a:rPr>
              <a:t>Passage I</a:t>
            </a:r>
            <a:endParaRPr lang="en-US" sz="1600" b="1" dirty="0">
              <a:latin typeface="Arial" pitchFamily="34" charset="0"/>
              <a:cs typeface="Arial" pitchFamily="34" charset="0"/>
            </a:endParaRPr>
          </a:p>
        </p:txBody>
      </p:sp>
      <p:sp>
        <p:nvSpPr>
          <p:cNvPr id="5" name="TextBox 4"/>
          <p:cNvSpPr txBox="1"/>
          <p:nvPr/>
        </p:nvSpPr>
        <p:spPr>
          <a:xfrm>
            <a:off x="533400" y="1143000"/>
            <a:ext cx="4343400" cy="5246846"/>
          </a:xfrm>
          <a:prstGeom prst="rect">
            <a:avLst/>
          </a:prstGeom>
          <a:noFill/>
        </p:spPr>
        <p:txBody>
          <a:bodyPr wrap="square" rtlCol="0">
            <a:spAutoFit/>
          </a:bodyPr>
          <a:lstStyle/>
          <a:p>
            <a:pPr>
              <a:lnSpc>
                <a:spcPct val="200000"/>
              </a:lnSpc>
            </a:pPr>
            <a:r>
              <a:rPr lang="en-US" sz="1650" dirty="0" smtClean="0">
                <a:latin typeface="Arial" pitchFamily="34" charset="0"/>
                <a:cs typeface="Arial" pitchFamily="34" charset="0"/>
              </a:rPr>
              <a:t>          Almost everywhere spread through the British Isles are to be </a:t>
            </a:r>
            <a:r>
              <a:rPr lang="en-US" sz="1650" b="1" u="sng" dirty="0" smtClean="0">
                <a:latin typeface="Arial" pitchFamily="34" charset="0"/>
                <a:cs typeface="Arial" pitchFamily="34" charset="0"/>
              </a:rPr>
              <a:t>found antiquities  and these</a:t>
            </a:r>
            <a:r>
              <a:rPr lang="en-US" sz="1650" dirty="0" smtClean="0">
                <a:latin typeface="Arial" pitchFamily="34" charset="0"/>
                <a:cs typeface="Arial" pitchFamily="34" charset="0"/>
              </a:rPr>
              <a:t> are carefully marked on governmental and many private maps. </a:t>
            </a:r>
            <a:r>
              <a:rPr lang="en-US" sz="1650" dirty="0">
                <a:latin typeface="Arial" pitchFamily="34" charset="0"/>
                <a:cs typeface="Arial" pitchFamily="34" charset="0"/>
              </a:rPr>
              <a:t>H</a:t>
            </a:r>
            <a:r>
              <a:rPr lang="en-US" sz="1650" dirty="0" smtClean="0">
                <a:latin typeface="Arial" pitchFamily="34" charset="0"/>
                <a:cs typeface="Arial" pitchFamily="34" charset="0"/>
              </a:rPr>
              <a:t>istorians describe them in publicly available guides.  Governmental agencies, the National Trust, and private landlords are most accommodating in permitting visits to these unattended sites, most of which are unsupervised yet immaculate.</a:t>
            </a:r>
            <a:endParaRPr lang="en-US" sz="1650" dirty="0">
              <a:latin typeface="Arial" pitchFamily="34" charset="0"/>
              <a:cs typeface="Arial" pitchFamily="34" charset="0"/>
            </a:endParaRPr>
          </a:p>
        </p:txBody>
      </p:sp>
      <p:sp>
        <p:nvSpPr>
          <p:cNvPr id="16" name="TextBox 15"/>
          <p:cNvSpPr txBox="1"/>
          <p:nvPr/>
        </p:nvSpPr>
        <p:spPr>
          <a:xfrm>
            <a:off x="381000" y="6248400"/>
            <a:ext cx="8382000" cy="246221"/>
          </a:xfrm>
          <a:prstGeom prst="rect">
            <a:avLst/>
          </a:prstGeom>
          <a:noFill/>
        </p:spPr>
        <p:txBody>
          <a:bodyPr wrap="square" rtlCol="0">
            <a:spAutoFit/>
          </a:bodyPr>
          <a:lstStyle/>
          <a:p>
            <a:pPr algn="ctr"/>
            <a:r>
              <a:rPr lang="en-US" sz="1000" dirty="0" smtClean="0">
                <a:latin typeface="Arial" pitchFamily="34" charset="0"/>
                <a:cs typeface="Arial" pitchFamily="34" charset="0"/>
              </a:rPr>
              <a:t>Passage used by permission from the </a:t>
            </a:r>
            <a:r>
              <a:rPr lang="en-US" sz="1000" b="1" i="1" dirty="0" smtClean="0">
                <a:latin typeface="Arial" pitchFamily="34" charset="0"/>
                <a:cs typeface="Arial" pitchFamily="34" charset="0"/>
              </a:rPr>
              <a:t>Barron’s ACT Guide, 15</a:t>
            </a:r>
            <a:r>
              <a:rPr lang="en-US" sz="1000" b="1" i="1" baseline="30000" dirty="0" smtClean="0">
                <a:latin typeface="Arial" pitchFamily="34" charset="0"/>
                <a:cs typeface="Arial" pitchFamily="34" charset="0"/>
              </a:rPr>
              <a:t>th</a:t>
            </a:r>
            <a:r>
              <a:rPr lang="en-US" sz="1000" b="1" i="1" dirty="0" smtClean="0">
                <a:latin typeface="Arial" pitchFamily="34" charset="0"/>
                <a:cs typeface="Arial" pitchFamily="34" charset="0"/>
              </a:rPr>
              <a:t> Edition, </a:t>
            </a:r>
            <a:r>
              <a:rPr lang="en-US" sz="1000" dirty="0" smtClean="0">
                <a:latin typeface="Arial" pitchFamily="34" charset="0"/>
                <a:cs typeface="Arial" pitchFamily="34" charset="0"/>
              </a:rPr>
              <a:t>Barron’s Educational Series, Inc., 2008</a:t>
            </a:r>
            <a:endParaRPr lang="en-US" dirty="0"/>
          </a:p>
        </p:txBody>
      </p:sp>
      <p:sp>
        <p:nvSpPr>
          <p:cNvPr id="7" name="TextBox 6"/>
          <p:cNvSpPr txBox="1"/>
          <p:nvPr/>
        </p:nvSpPr>
        <p:spPr>
          <a:xfrm>
            <a:off x="3733800" y="2133600"/>
            <a:ext cx="304800" cy="307777"/>
          </a:xfrm>
          <a:prstGeom prst="rect">
            <a:avLst/>
          </a:prstGeom>
          <a:noFill/>
        </p:spPr>
        <p:txBody>
          <a:bodyPr wrap="square" rtlCol="0">
            <a:spAutoFit/>
          </a:bodyPr>
          <a:lstStyle/>
          <a:p>
            <a:pPr algn="ctr"/>
            <a:r>
              <a:rPr lang="en-US" sz="1400" b="1" dirty="0" smtClean="0">
                <a:latin typeface="Arial" pitchFamily="34" charset="0"/>
                <a:cs typeface="Arial" pitchFamily="34" charset="0"/>
              </a:rPr>
              <a:t>2</a:t>
            </a:r>
            <a:endParaRPr lang="en-US" sz="1400" b="1" dirty="0">
              <a:latin typeface="Arial" pitchFamily="34" charset="0"/>
              <a:cs typeface="Arial" pitchFamily="34" charset="0"/>
            </a:endParaRPr>
          </a:p>
        </p:txBody>
      </p:sp>
      <p:sp>
        <p:nvSpPr>
          <p:cNvPr id="9" name="TextBox 8"/>
          <p:cNvSpPr txBox="1"/>
          <p:nvPr/>
        </p:nvSpPr>
        <p:spPr>
          <a:xfrm>
            <a:off x="5029200" y="1329154"/>
            <a:ext cx="3657600" cy="1315745"/>
          </a:xfrm>
          <a:prstGeom prst="rect">
            <a:avLst/>
          </a:prstGeom>
          <a:noFill/>
        </p:spPr>
        <p:txBody>
          <a:bodyPr wrap="square" rtlCol="0">
            <a:spAutoFit/>
          </a:bodyPr>
          <a:lstStyle/>
          <a:p>
            <a:r>
              <a:rPr lang="en-US" sz="1450" dirty="0" smtClean="0">
                <a:latin typeface="Arial" pitchFamily="34" charset="0"/>
                <a:cs typeface="Arial" pitchFamily="34" charset="0"/>
              </a:rPr>
              <a:t>2.    (A)  NO CHANGE</a:t>
            </a:r>
          </a:p>
          <a:p>
            <a:pPr marL="342900" indent="-342900"/>
            <a:r>
              <a:rPr lang="en-US" sz="1450" dirty="0">
                <a:latin typeface="Arial" pitchFamily="34" charset="0"/>
                <a:cs typeface="Arial" pitchFamily="34" charset="0"/>
              </a:rPr>
              <a:t>	</a:t>
            </a:r>
            <a:r>
              <a:rPr lang="en-US" sz="1450" dirty="0" smtClean="0">
                <a:latin typeface="Arial" pitchFamily="34" charset="0"/>
                <a:cs typeface="Arial" pitchFamily="34" charset="0"/>
              </a:rPr>
              <a:t>(B)  found antiquities, because these</a:t>
            </a:r>
          </a:p>
          <a:p>
            <a:pPr marL="342900" indent="-342900"/>
            <a:r>
              <a:rPr lang="en-US" sz="1450" dirty="0">
                <a:latin typeface="Arial" pitchFamily="34" charset="0"/>
                <a:cs typeface="Arial" pitchFamily="34" charset="0"/>
              </a:rPr>
              <a:t>	</a:t>
            </a:r>
            <a:r>
              <a:rPr lang="en-US" b="1" dirty="0" smtClean="0">
                <a:solidFill>
                  <a:srgbClr val="FF0000"/>
                </a:solidFill>
                <a:latin typeface="Arial" pitchFamily="34" charset="0"/>
                <a:cs typeface="Arial" pitchFamily="34" charset="0"/>
              </a:rPr>
              <a:t>(C)  found antiquities, and these</a:t>
            </a:r>
          </a:p>
          <a:p>
            <a:pPr marL="342900" indent="-342900"/>
            <a:r>
              <a:rPr lang="en-US" sz="1450" dirty="0">
                <a:latin typeface="Arial" pitchFamily="34" charset="0"/>
                <a:cs typeface="Arial" pitchFamily="34" charset="0"/>
              </a:rPr>
              <a:t>	</a:t>
            </a:r>
            <a:r>
              <a:rPr lang="en-US" sz="1450" dirty="0" smtClean="0">
                <a:latin typeface="Arial" pitchFamily="34" charset="0"/>
                <a:cs typeface="Arial" pitchFamily="34" charset="0"/>
              </a:rPr>
              <a:t>(D)  found antiquities, however, these</a:t>
            </a:r>
            <a:endParaRPr lang="en-US" sz="1450" dirty="0">
              <a:latin typeface="Arial" pitchFamily="34" charset="0"/>
              <a:cs typeface="Arial" pitchFamily="34" charset="0"/>
            </a:endParaRPr>
          </a:p>
        </p:txBody>
      </p:sp>
      <p:sp>
        <p:nvSpPr>
          <p:cNvPr id="8" name="TextBox 7"/>
          <p:cNvSpPr txBox="1"/>
          <p:nvPr/>
        </p:nvSpPr>
        <p:spPr>
          <a:xfrm>
            <a:off x="5029200" y="3124200"/>
            <a:ext cx="3810000" cy="2862322"/>
          </a:xfrm>
          <a:prstGeom prst="rect">
            <a:avLst/>
          </a:prstGeom>
          <a:solidFill>
            <a:schemeClr val="bg2"/>
          </a:solidFill>
          <a:ln w="38100">
            <a:solidFill>
              <a:schemeClr val="bg2">
                <a:lumMod val="25000"/>
              </a:schemeClr>
            </a:solidFill>
          </a:ln>
        </p:spPr>
        <p:txBody>
          <a:bodyPr wrap="square" rtlCol="0">
            <a:spAutoFit/>
          </a:bodyPr>
          <a:lstStyle/>
          <a:p>
            <a:r>
              <a:rPr lang="en-US" i="1" dirty="0" smtClean="0">
                <a:latin typeface="Arial" pitchFamily="34" charset="0"/>
                <a:cs typeface="Arial" pitchFamily="34" charset="0"/>
              </a:rPr>
              <a:t>Rule:  The word “because” doesn’t logically join these clauses.  “Because” suggests cause/effect.  Also, option “B” can’t work because “because” is never preceded by a comma.  Option “D” doesn’t work because “however” is an illogical conjunction (suggests contrast), and if it were logical, it would need to be preceded by a semicolon.</a:t>
            </a:r>
            <a:endParaRPr lang="en-US" i="1" dirty="0">
              <a:latin typeface="Arial" pitchFamily="34" charset="0"/>
              <a:cs typeface="Arial" pitchFamily="34" charset="0"/>
            </a:endParaRPr>
          </a:p>
        </p:txBody>
      </p:sp>
    </p:spTree>
    <p:extLst>
      <p:ext uri="{BB962C8B-B14F-4D97-AF65-F5344CB8AC3E}">
        <p14:creationId xmlns:p14="http://schemas.microsoft.com/office/powerpoint/2010/main" val="34858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0"/>
            <a:ext cx="8686800" cy="1676399"/>
          </a:xfrm>
        </p:spPr>
        <p:txBody>
          <a:bodyPr anchor="b" anchorCtr="0">
            <a:normAutofit/>
          </a:bodyPr>
          <a:lstStyle/>
          <a:p>
            <a:pPr algn="ctr"/>
            <a:r>
              <a:rPr lang="en-US" sz="5000" b="0" dirty="0" smtClean="0"/>
              <a:t>Daily</a:t>
            </a:r>
            <a:r>
              <a:rPr lang="en-US" sz="6000" b="0" dirty="0" smtClean="0"/>
              <a:t> </a:t>
            </a:r>
            <a:r>
              <a:rPr lang="en-US" sz="9000" b="1" dirty="0" smtClean="0">
                <a:latin typeface="Arial" pitchFamily="34" charset="0"/>
                <a:cs typeface="Arial" pitchFamily="34" charset="0"/>
              </a:rPr>
              <a:t>ACT</a:t>
            </a:r>
            <a:r>
              <a:rPr lang="en-US" sz="6000" b="0" dirty="0" smtClean="0">
                <a:latin typeface="Arial" pitchFamily="34" charset="0"/>
                <a:cs typeface="Arial" pitchFamily="34" charset="0"/>
              </a:rPr>
              <a:t> </a:t>
            </a:r>
            <a:r>
              <a:rPr lang="en-US" sz="5000" b="0" dirty="0" smtClean="0"/>
              <a:t>Practice</a:t>
            </a:r>
            <a:endParaRPr lang="en-US" sz="5000" b="0" dirty="0"/>
          </a:p>
        </p:txBody>
      </p:sp>
      <p:sp>
        <p:nvSpPr>
          <p:cNvPr id="3" name="Subtitle 2"/>
          <p:cNvSpPr>
            <a:spLocks noGrp="1"/>
          </p:cNvSpPr>
          <p:nvPr>
            <p:ph type="subTitle" idx="1"/>
          </p:nvPr>
        </p:nvSpPr>
        <p:spPr>
          <a:xfrm>
            <a:off x="1143000" y="2438400"/>
            <a:ext cx="6858000" cy="3352800"/>
          </a:xfrm>
        </p:spPr>
        <p:txBody>
          <a:bodyPr>
            <a:normAutofit fontScale="85000" lnSpcReduction="20000"/>
          </a:bodyPr>
          <a:lstStyle/>
          <a:p>
            <a:pPr algn="ctr"/>
            <a:endParaRPr lang="en-US" sz="1200" dirty="0" smtClean="0">
              <a:solidFill>
                <a:schemeClr val="tx1"/>
              </a:solidFill>
            </a:endParaRPr>
          </a:p>
          <a:p>
            <a:pPr algn="ctr"/>
            <a:r>
              <a:rPr lang="en-US" sz="4000" b="1" dirty="0" smtClean="0">
                <a:solidFill>
                  <a:schemeClr val="tx1"/>
                </a:solidFill>
              </a:rPr>
              <a:t>English Practice – Session 2</a:t>
            </a:r>
          </a:p>
          <a:p>
            <a:pPr algn="ctr"/>
            <a:endParaRPr lang="en-US" sz="1200" b="1" dirty="0" smtClean="0">
              <a:solidFill>
                <a:schemeClr val="tx1"/>
              </a:solidFill>
            </a:endParaRPr>
          </a:p>
          <a:p>
            <a:pPr algn="ctr"/>
            <a:r>
              <a:rPr lang="en-US" sz="2500" b="1" i="1" dirty="0" smtClean="0">
                <a:solidFill>
                  <a:schemeClr val="accent4">
                    <a:lumMod val="75000"/>
                  </a:schemeClr>
                </a:solidFill>
              </a:rPr>
              <a:t>Passage III – “Wearing Jeans in School”</a:t>
            </a:r>
          </a:p>
          <a:p>
            <a:pPr algn="ctr"/>
            <a:endParaRPr lang="en-US" sz="1200" b="1" i="1" dirty="0" smtClean="0">
              <a:solidFill>
                <a:schemeClr val="accent4">
                  <a:lumMod val="75000"/>
                </a:schemeClr>
              </a:solidFill>
            </a:endParaRPr>
          </a:p>
          <a:p>
            <a:r>
              <a:rPr lang="en-US" sz="1700" b="1" dirty="0" smtClean="0">
                <a:solidFill>
                  <a:schemeClr val="tx1"/>
                </a:solidFill>
              </a:rPr>
              <a:t>15 Questions – 10 Minutes</a:t>
            </a:r>
          </a:p>
          <a:p>
            <a:endParaRPr lang="en-US" i="1" dirty="0" smtClean="0">
              <a:solidFill>
                <a:schemeClr val="tx1"/>
              </a:solidFill>
            </a:endParaRPr>
          </a:p>
          <a:p>
            <a:endParaRPr lang="en-US" sz="700" i="1" dirty="0" smtClean="0">
              <a:solidFill>
                <a:schemeClr val="tx1"/>
              </a:solidFill>
            </a:endParaRPr>
          </a:p>
          <a:p>
            <a:endParaRPr lang="en-US" sz="700" i="1" dirty="0">
              <a:solidFill>
                <a:schemeClr val="tx1"/>
              </a:solidFill>
            </a:endParaRPr>
          </a:p>
          <a:p>
            <a:endParaRPr lang="en-US" sz="700" i="1" dirty="0" smtClean="0">
              <a:solidFill>
                <a:schemeClr val="tx1"/>
              </a:solidFill>
            </a:endParaRPr>
          </a:p>
          <a:p>
            <a:endParaRPr lang="en-US" sz="700" i="1" dirty="0" smtClean="0">
              <a:solidFill>
                <a:schemeClr val="tx1"/>
              </a:solidFill>
            </a:endParaRPr>
          </a:p>
          <a:p>
            <a:endParaRPr lang="en-US" sz="700" i="1" dirty="0">
              <a:solidFill>
                <a:schemeClr val="tx1"/>
              </a:solidFill>
            </a:endParaRPr>
          </a:p>
          <a:p>
            <a:endParaRPr lang="en-US" sz="700" i="1" dirty="0" smtClean="0">
              <a:solidFill>
                <a:schemeClr val="tx1"/>
              </a:solidFill>
            </a:endParaRPr>
          </a:p>
          <a:p>
            <a:endParaRPr lang="en-US" sz="800" i="1" dirty="0" smtClean="0">
              <a:solidFill>
                <a:schemeClr val="tx1"/>
              </a:solidFill>
            </a:endParaRPr>
          </a:p>
          <a:p>
            <a:pPr algn="l"/>
            <a:r>
              <a:rPr lang="en-US" sz="3700" b="1" i="1" dirty="0" smtClean="0">
                <a:solidFill>
                  <a:schemeClr val="bg2">
                    <a:lumMod val="50000"/>
                  </a:schemeClr>
                </a:solidFill>
              </a:rPr>
              <a:t>Knox County Schools</a:t>
            </a:r>
          </a:p>
          <a:p>
            <a:pPr algn="l"/>
            <a:r>
              <a:rPr lang="en-US" sz="2200" i="1" dirty="0" smtClean="0">
                <a:solidFill>
                  <a:schemeClr val="bg2">
                    <a:lumMod val="50000"/>
                  </a:schemeClr>
                </a:solidFill>
              </a:rPr>
              <a:t>System wide ACT/Explore Tutoring Program 2012-2013</a:t>
            </a:r>
            <a:endParaRPr lang="en-US" sz="1600" i="1" dirty="0" smtClean="0">
              <a:solidFill>
                <a:schemeClr val="bg2">
                  <a:lumMod val="50000"/>
                </a:schemeClr>
              </a:solidFill>
            </a:endParaRPr>
          </a:p>
        </p:txBody>
      </p:sp>
      <p:sp>
        <p:nvSpPr>
          <p:cNvPr id="8" name="TextBox 7"/>
          <p:cNvSpPr txBox="1"/>
          <p:nvPr/>
        </p:nvSpPr>
        <p:spPr>
          <a:xfrm>
            <a:off x="5295900" y="1143000"/>
            <a:ext cx="381000" cy="507831"/>
          </a:xfrm>
          <a:prstGeom prst="rect">
            <a:avLst/>
          </a:prstGeom>
          <a:noFill/>
        </p:spPr>
        <p:txBody>
          <a:bodyPr wrap="square" rtlCol="0">
            <a:spAutoFit/>
          </a:bodyPr>
          <a:lstStyle/>
          <a:p>
            <a:r>
              <a:rPr lang="en-US" sz="2700" dirty="0" smtClean="0"/>
              <a:t>®</a:t>
            </a:r>
            <a:endParaRPr lang="en-US" sz="2700" dirty="0"/>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6553200" y="3995057"/>
            <a:ext cx="1202871" cy="1143000"/>
          </a:xfrm>
          <a:prstGeom prst="rect">
            <a:avLst/>
          </a:prstGeom>
        </p:spPr>
      </p:pic>
    </p:spTree>
    <p:extLst>
      <p:ext uri="{BB962C8B-B14F-4D97-AF65-F5344CB8AC3E}">
        <p14:creationId xmlns:p14="http://schemas.microsoft.com/office/powerpoint/2010/main" val="3842301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0"/>
            <a:ext cx="8686800" cy="1676399"/>
          </a:xfrm>
        </p:spPr>
        <p:txBody>
          <a:bodyPr anchor="b" anchorCtr="0">
            <a:normAutofit/>
          </a:bodyPr>
          <a:lstStyle/>
          <a:p>
            <a:pPr algn="ctr"/>
            <a:r>
              <a:rPr lang="en-US" sz="5000" b="0" dirty="0" smtClean="0"/>
              <a:t>Daily</a:t>
            </a:r>
            <a:r>
              <a:rPr lang="en-US" sz="6000" b="0" dirty="0" smtClean="0"/>
              <a:t> </a:t>
            </a:r>
            <a:r>
              <a:rPr lang="en-US" sz="9000" b="1" dirty="0" smtClean="0">
                <a:latin typeface="Arial" pitchFamily="34" charset="0"/>
                <a:cs typeface="Arial" pitchFamily="34" charset="0"/>
              </a:rPr>
              <a:t>ACT</a:t>
            </a:r>
            <a:r>
              <a:rPr lang="en-US" sz="6000" b="0" dirty="0" smtClean="0">
                <a:latin typeface="Arial" pitchFamily="34" charset="0"/>
                <a:cs typeface="Arial" pitchFamily="34" charset="0"/>
              </a:rPr>
              <a:t> </a:t>
            </a:r>
            <a:r>
              <a:rPr lang="en-US" sz="5000" b="0" dirty="0" smtClean="0"/>
              <a:t>Practice</a:t>
            </a:r>
            <a:endParaRPr lang="en-US" sz="5000" b="0" dirty="0"/>
          </a:p>
        </p:txBody>
      </p:sp>
      <p:sp>
        <p:nvSpPr>
          <p:cNvPr id="3" name="Subtitle 2"/>
          <p:cNvSpPr>
            <a:spLocks noGrp="1"/>
          </p:cNvSpPr>
          <p:nvPr>
            <p:ph type="subTitle" idx="1"/>
          </p:nvPr>
        </p:nvSpPr>
        <p:spPr>
          <a:xfrm>
            <a:off x="1066800" y="2438400"/>
            <a:ext cx="6934200" cy="3352800"/>
          </a:xfrm>
        </p:spPr>
        <p:txBody>
          <a:bodyPr>
            <a:normAutofit fontScale="77500" lnSpcReduction="20000"/>
          </a:bodyPr>
          <a:lstStyle/>
          <a:p>
            <a:pPr algn="ctr"/>
            <a:endParaRPr lang="en-US" sz="1200" dirty="0" smtClean="0">
              <a:solidFill>
                <a:schemeClr val="tx1"/>
              </a:solidFill>
            </a:endParaRPr>
          </a:p>
          <a:p>
            <a:pPr algn="ctr"/>
            <a:r>
              <a:rPr lang="en-US" sz="4000" b="1" dirty="0" smtClean="0">
                <a:solidFill>
                  <a:schemeClr val="tx1"/>
                </a:solidFill>
              </a:rPr>
              <a:t>English Practice – Session 2</a:t>
            </a:r>
          </a:p>
          <a:p>
            <a:pPr algn="ctr"/>
            <a:endParaRPr lang="en-US" sz="1200" b="1" dirty="0" smtClean="0">
              <a:solidFill>
                <a:schemeClr val="tx1"/>
              </a:solidFill>
            </a:endParaRPr>
          </a:p>
          <a:p>
            <a:pPr algn="ctr"/>
            <a:r>
              <a:rPr lang="en-US" sz="2500" b="1" i="1" dirty="0" smtClean="0">
                <a:solidFill>
                  <a:schemeClr val="tx1"/>
                </a:solidFill>
              </a:rPr>
              <a:t>Passage II – “Wearing Jeans in School”</a:t>
            </a:r>
          </a:p>
          <a:p>
            <a:pPr algn="ctr"/>
            <a:endParaRPr lang="en-US" sz="1200" b="1" i="1" dirty="0" smtClean="0">
              <a:solidFill>
                <a:schemeClr val="accent4">
                  <a:lumMod val="75000"/>
                </a:schemeClr>
              </a:solidFill>
            </a:endParaRPr>
          </a:p>
          <a:p>
            <a:r>
              <a:rPr lang="en-US" sz="4100" b="1" dirty="0" smtClean="0">
                <a:solidFill>
                  <a:schemeClr val="accent4">
                    <a:lumMod val="75000"/>
                  </a:schemeClr>
                </a:solidFill>
              </a:rPr>
              <a:t>Group Work!</a:t>
            </a:r>
          </a:p>
          <a:p>
            <a:endParaRPr lang="en-US" i="1" dirty="0" smtClean="0">
              <a:solidFill>
                <a:schemeClr val="tx1"/>
              </a:solidFill>
            </a:endParaRPr>
          </a:p>
          <a:p>
            <a:endParaRPr lang="en-US" sz="700" i="1" dirty="0" smtClean="0">
              <a:solidFill>
                <a:schemeClr val="tx1"/>
              </a:solidFill>
            </a:endParaRPr>
          </a:p>
          <a:p>
            <a:endParaRPr lang="en-US" sz="700" i="1" dirty="0">
              <a:solidFill>
                <a:schemeClr val="tx1"/>
              </a:solidFill>
            </a:endParaRPr>
          </a:p>
          <a:p>
            <a:endParaRPr lang="en-US" sz="700" i="1" dirty="0" smtClean="0">
              <a:solidFill>
                <a:schemeClr val="tx1"/>
              </a:solidFill>
            </a:endParaRPr>
          </a:p>
          <a:p>
            <a:endParaRPr lang="en-US" sz="700" i="1" dirty="0" smtClean="0">
              <a:solidFill>
                <a:schemeClr val="tx1"/>
              </a:solidFill>
            </a:endParaRPr>
          </a:p>
          <a:p>
            <a:r>
              <a:rPr lang="en-US" sz="700" i="1" dirty="0">
                <a:solidFill>
                  <a:schemeClr val="tx1"/>
                </a:solidFill>
              </a:rPr>
              <a:t>-</a:t>
            </a:r>
          </a:p>
          <a:p>
            <a:endParaRPr lang="en-US" sz="700" i="1" dirty="0" smtClean="0">
              <a:solidFill>
                <a:schemeClr val="tx1"/>
              </a:solidFill>
            </a:endParaRPr>
          </a:p>
          <a:p>
            <a:endParaRPr lang="en-US" sz="800" i="1" dirty="0" smtClean="0">
              <a:solidFill>
                <a:schemeClr val="tx1"/>
              </a:solidFill>
            </a:endParaRPr>
          </a:p>
          <a:p>
            <a:pPr algn="l"/>
            <a:r>
              <a:rPr lang="en-US" sz="3700" b="1" i="1" dirty="0" smtClean="0">
                <a:solidFill>
                  <a:schemeClr val="bg2">
                    <a:lumMod val="50000"/>
                  </a:schemeClr>
                </a:solidFill>
              </a:rPr>
              <a:t>Knox County Schools</a:t>
            </a:r>
          </a:p>
          <a:p>
            <a:pPr algn="l"/>
            <a:r>
              <a:rPr lang="en-US" sz="2200" i="1" dirty="0" smtClean="0">
                <a:solidFill>
                  <a:schemeClr val="bg2">
                    <a:lumMod val="50000"/>
                  </a:schemeClr>
                </a:solidFill>
              </a:rPr>
              <a:t>System wide ACT/Explore Tutoring Program 2012-2013</a:t>
            </a:r>
            <a:endParaRPr lang="en-US" sz="1600" i="1" dirty="0" smtClean="0">
              <a:solidFill>
                <a:schemeClr val="bg2">
                  <a:lumMod val="50000"/>
                </a:schemeClr>
              </a:solidFill>
            </a:endParaRPr>
          </a:p>
        </p:txBody>
      </p:sp>
      <p:sp>
        <p:nvSpPr>
          <p:cNvPr id="8" name="TextBox 7"/>
          <p:cNvSpPr txBox="1"/>
          <p:nvPr/>
        </p:nvSpPr>
        <p:spPr>
          <a:xfrm>
            <a:off x="5295900" y="1143000"/>
            <a:ext cx="381000" cy="507831"/>
          </a:xfrm>
          <a:prstGeom prst="rect">
            <a:avLst/>
          </a:prstGeom>
          <a:noFill/>
        </p:spPr>
        <p:txBody>
          <a:bodyPr wrap="square" rtlCol="0">
            <a:spAutoFit/>
          </a:bodyPr>
          <a:lstStyle/>
          <a:p>
            <a:r>
              <a:rPr lang="en-US" sz="2700" dirty="0" smtClean="0"/>
              <a:t>®</a:t>
            </a:r>
            <a:endParaRPr lang="en-US" sz="2700" dirty="0"/>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1556657" y="3657600"/>
            <a:ext cx="1202871" cy="1143000"/>
          </a:xfrm>
          <a:prstGeom prst="rect">
            <a:avLst/>
          </a:prstGeom>
        </p:spPr>
      </p:pic>
      <p:pic>
        <p:nvPicPr>
          <p:cNvPr id="1031" name="Picture 7" descr="C:\Users\000001780\AppData\Local\Microsoft\Windows\Temporary Internet Files\Content.IE5\51LIGPDW\MP900439373[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14377" y="3581400"/>
            <a:ext cx="1386622" cy="2076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282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762000"/>
            <a:ext cx="8686800" cy="1676399"/>
          </a:xfrm>
        </p:spPr>
        <p:txBody>
          <a:bodyPr anchor="b" anchorCtr="0">
            <a:normAutofit/>
          </a:bodyPr>
          <a:lstStyle/>
          <a:p>
            <a:pPr algn="ctr"/>
            <a:r>
              <a:rPr lang="en-US" sz="5000" b="0" dirty="0" smtClean="0"/>
              <a:t>Daily</a:t>
            </a:r>
            <a:r>
              <a:rPr lang="en-US" sz="6000" b="0" dirty="0" smtClean="0"/>
              <a:t> </a:t>
            </a:r>
            <a:r>
              <a:rPr lang="en-US" sz="9000" b="1" dirty="0" smtClean="0">
                <a:latin typeface="Arial" pitchFamily="34" charset="0"/>
                <a:cs typeface="Arial" pitchFamily="34" charset="0"/>
              </a:rPr>
              <a:t>ACT</a:t>
            </a:r>
            <a:r>
              <a:rPr lang="en-US" sz="6000" b="0" dirty="0" smtClean="0">
                <a:latin typeface="Arial" pitchFamily="34" charset="0"/>
                <a:cs typeface="Arial" pitchFamily="34" charset="0"/>
              </a:rPr>
              <a:t> </a:t>
            </a:r>
            <a:r>
              <a:rPr lang="en-US" sz="5000" b="0" dirty="0" smtClean="0"/>
              <a:t>Practice</a:t>
            </a:r>
            <a:endParaRPr lang="en-US" sz="5000" b="0" dirty="0"/>
          </a:p>
        </p:txBody>
      </p:sp>
      <p:sp>
        <p:nvSpPr>
          <p:cNvPr id="3" name="Subtitle 2"/>
          <p:cNvSpPr>
            <a:spLocks noGrp="1"/>
          </p:cNvSpPr>
          <p:nvPr>
            <p:ph type="subTitle" idx="1"/>
          </p:nvPr>
        </p:nvSpPr>
        <p:spPr>
          <a:xfrm>
            <a:off x="1066800" y="2286000"/>
            <a:ext cx="6934200" cy="3505200"/>
          </a:xfrm>
        </p:spPr>
        <p:txBody>
          <a:bodyPr>
            <a:normAutofit fontScale="55000" lnSpcReduction="20000"/>
          </a:bodyPr>
          <a:lstStyle/>
          <a:p>
            <a:pPr algn="ctr"/>
            <a:endParaRPr lang="en-US" sz="1200" dirty="0" smtClean="0">
              <a:solidFill>
                <a:schemeClr val="tx1"/>
              </a:solidFill>
            </a:endParaRPr>
          </a:p>
          <a:p>
            <a:pPr algn="ctr"/>
            <a:r>
              <a:rPr lang="en-US" sz="3200" b="1" dirty="0" smtClean="0">
                <a:solidFill>
                  <a:schemeClr val="tx1"/>
                </a:solidFill>
              </a:rPr>
              <a:t>English Practice – Session 2</a:t>
            </a:r>
          </a:p>
          <a:p>
            <a:pPr algn="ctr"/>
            <a:endParaRPr lang="en-US" sz="1200" b="1" dirty="0" smtClean="0">
              <a:solidFill>
                <a:schemeClr val="tx1"/>
              </a:solidFill>
            </a:endParaRPr>
          </a:p>
          <a:p>
            <a:pPr algn="ctr"/>
            <a:r>
              <a:rPr lang="en-US" sz="3300" b="1" dirty="0" smtClean="0">
                <a:solidFill>
                  <a:schemeClr val="bg2">
                    <a:lumMod val="50000"/>
                  </a:schemeClr>
                </a:solidFill>
                <a:latin typeface="Arial Black" pitchFamily="34" charset="0"/>
              </a:rPr>
              <a:t>Your Task:</a:t>
            </a:r>
          </a:p>
          <a:p>
            <a:pPr algn="ctr"/>
            <a:r>
              <a:rPr lang="en-US" sz="1800" b="1" dirty="0" smtClean="0">
                <a:solidFill>
                  <a:schemeClr val="bg2">
                    <a:lumMod val="50000"/>
                  </a:schemeClr>
                </a:solidFill>
                <a:latin typeface="Arial Black" pitchFamily="34" charset="0"/>
              </a:rPr>
              <a:t> </a:t>
            </a:r>
          </a:p>
          <a:p>
            <a:pPr marL="457200" indent="-457200" algn="l">
              <a:buAutoNum type="arabicPeriod"/>
            </a:pPr>
            <a:r>
              <a:rPr lang="en-US" sz="2900" b="1" dirty="0" smtClean="0">
                <a:solidFill>
                  <a:schemeClr val="tx1"/>
                </a:solidFill>
              </a:rPr>
              <a:t>Each group will be assigned 3 questions</a:t>
            </a:r>
          </a:p>
          <a:p>
            <a:pPr marL="457200" indent="-457200" algn="l">
              <a:buAutoNum type="arabicPeriod" startAt="2"/>
            </a:pPr>
            <a:r>
              <a:rPr lang="en-US" sz="2900" b="1" dirty="0" smtClean="0">
                <a:solidFill>
                  <a:schemeClr val="tx1"/>
                </a:solidFill>
              </a:rPr>
              <a:t>Reach some consensus about the correct answer</a:t>
            </a:r>
          </a:p>
          <a:p>
            <a:pPr marL="457200" indent="-457200" algn="l">
              <a:buAutoNum type="arabicPeriod" startAt="3"/>
            </a:pPr>
            <a:r>
              <a:rPr lang="en-US" sz="2900" b="1" dirty="0" smtClean="0">
                <a:solidFill>
                  <a:schemeClr val="tx1"/>
                </a:solidFill>
              </a:rPr>
              <a:t>Check answers with tutor – go back and work on incorrect answers</a:t>
            </a:r>
          </a:p>
          <a:p>
            <a:pPr marL="457200" indent="-457200" algn="l">
              <a:buAutoNum type="arabicPeriod" startAt="3"/>
            </a:pPr>
            <a:r>
              <a:rPr lang="en-US" sz="2900" b="1" dirty="0" smtClean="0">
                <a:solidFill>
                  <a:schemeClr val="tx1"/>
                </a:solidFill>
              </a:rPr>
              <a:t>Make a DAILY TIP! anchor chart for one question</a:t>
            </a:r>
          </a:p>
          <a:p>
            <a:pPr marL="457200" indent="-457200" algn="l">
              <a:buAutoNum type="arabicPeriod" startAt="3"/>
            </a:pPr>
            <a:r>
              <a:rPr lang="en-US" sz="2900" b="1" dirty="0" smtClean="0">
                <a:solidFill>
                  <a:schemeClr val="tx1"/>
                </a:solidFill>
              </a:rPr>
              <a:t>Note any questions that utilized today’s daily tip</a:t>
            </a:r>
          </a:p>
          <a:p>
            <a:pPr marL="457200" indent="-457200" algn="l">
              <a:buAutoNum type="arabicPeriod" startAt="6"/>
            </a:pPr>
            <a:r>
              <a:rPr lang="en-US" sz="2900" b="1" dirty="0" smtClean="0">
                <a:solidFill>
                  <a:schemeClr val="tx1"/>
                </a:solidFill>
              </a:rPr>
              <a:t>Share your answers with the class</a:t>
            </a:r>
          </a:p>
          <a:p>
            <a:pPr marL="457200" indent="-457200" algn="l">
              <a:buAutoNum type="arabicPeriod" startAt="7"/>
            </a:pPr>
            <a:r>
              <a:rPr lang="en-US" sz="2900" b="1" dirty="0" smtClean="0">
                <a:solidFill>
                  <a:schemeClr val="tx1"/>
                </a:solidFill>
              </a:rPr>
              <a:t>Defend your answers</a:t>
            </a:r>
          </a:p>
          <a:p>
            <a:pPr marL="457200" indent="-457200" algn="l">
              <a:buAutoNum type="arabicPeriod" startAt="8"/>
            </a:pPr>
            <a:r>
              <a:rPr lang="en-US" sz="2900" b="1" dirty="0" smtClean="0">
                <a:solidFill>
                  <a:schemeClr val="tx1"/>
                </a:solidFill>
              </a:rPr>
              <a:t>Walk the class through your DAILY TIP! </a:t>
            </a:r>
            <a:r>
              <a:rPr lang="en-US" sz="2900" b="1" dirty="0">
                <a:solidFill>
                  <a:schemeClr val="tx1"/>
                </a:solidFill>
              </a:rPr>
              <a:t>a</a:t>
            </a:r>
            <a:r>
              <a:rPr lang="en-US" sz="2900" b="1" dirty="0" smtClean="0">
                <a:solidFill>
                  <a:schemeClr val="tx1"/>
                </a:solidFill>
              </a:rPr>
              <a:t>nchor chart</a:t>
            </a:r>
          </a:p>
          <a:p>
            <a:pPr marL="457200" indent="-457200" algn="l">
              <a:buAutoNum type="arabicPeriod" startAt="9"/>
            </a:pPr>
            <a:r>
              <a:rPr lang="en-US" sz="2900" b="1" dirty="0" smtClean="0">
                <a:solidFill>
                  <a:schemeClr val="tx1"/>
                </a:solidFill>
              </a:rPr>
              <a:t>Walk the students through any questions that utilized today’s daily tip</a:t>
            </a:r>
          </a:p>
          <a:p>
            <a:pPr marL="457200" indent="-457200" algn="l">
              <a:buAutoNum type="arabicPeriod" startAt="9"/>
            </a:pPr>
            <a:r>
              <a:rPr lang="en-US" sz="2900" b="1" dirty="0" smtClean="0">
                <a:solidFill>
                  <a:schemeClr val="tx1"/>
                </a:solidFill>
              </a:rPr>
              <a:t>Post your anchor chart</a:t>
            </a:r>
          </a:p>
        </p:txBody>
      </p:sp>
      <p:sp>
        <p:nvSpPr>
          <p:cNvPr id="8" name="TextBox 7"/>
          <p:cNvSpPr txBox="1"/>
          <p:nvPr/>
        </p:nvSpPr>
        <p:spPr>
          <a:xfrm>
            <a:off x="5295900" y="1143000"/>
            <a:ext cx="381000" cy="507831"/>
          </a:xfrm>
          <a:prstGeom prst="rect">
            <a:avLst/>
          </a:prstGeom>
          <a:noFill/>
        </p:spPr>
        <p:txBody>
          <a:bodyPr wrap="square" rtlCol="0">
            <a:spAutoFit/>
          </a:bodyPr>
          <a:lstStyle/>
          <a:p>
            <a:r>
              <a:rPr lang="en-US" sz="2700" dirty="0" smtClean="0"/>
              <a:t>®</a:t>
            </a:r>
            <a:endParaRPr lang="en-US" sz="2700" dirty="0"/>
          </a:p>
        </p:txBody>
      </p:sp>
      <p:pic>
        <p:nvPicPr>
          <p:cNvPr id="2050" name="Picture 2" descr="C:\Users\000001780\AppData\Local\Microsoft\Windows\Temporary Internet Files\Content.IE5\MQX2S1QL\MP90043063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2311479"/>
            <a:ext cx="2018406" cy="1343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6782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202</TotalTime>
  <Words>1215</Words>
  <Application>Microsoft Office PowerPoint</Application>
  <PresentationFormat>On-screen Show (4:3)</PresentationFormat>
  <Paragraphs>164</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Pushpin</vt:lpstr>
      <vt:lpstr>Daily ACT Practice</vt:lpstr>
      <vt:lpstr>PowerPoint Presentation</vt:lpstr>
      <vt:lpstr>PowerPoint Presentation</vt:lpstr>
      <vt:lpstr>PowerPoint Presentation</vt:lpstr>
      <vt:lpstr>PowerPoint Presentation</vt:lpstr>
      <vt:lpstr>PowerPoint Presentation</vt:lpstr>
      <vt:lpstr>Daily ACT Practice</vt:lpstr>
      <vt:lpstr>Daily ACT Practice</vt:lpstr>
      <vt:lpstr>Daily ACT Practice</vt:lpstr>
      <vt:lpstr>Daily ACT Practice</vt:lpstr>
      <vt:lpstr>PowerPoint Presentation</vt:lpstr>
      <vt:lpstr>PowerPoint Presentation</vt:lpstr>
      <vt:lpstr>It’s Your Turn!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Daily ACT Practice</dc:title>
  <dc:creator>KEN STANSBERRY</dc:creator>
  <cp:lastModifiedBy>KEN STANSBERRY</cp:lastModifiedBy>
  <cp:revision>20</cp:revision>
  <dcterms:created xsi:type="dcterms:W3CDTF">2012-11-19T17:45:18Z</dcterms:created>
  <dcterms:modified xsi:type="dcterms:W3CDTF">2012-11-20T20:59:13Z</dcterms:modified>
</cp:coreProperties>
</file>