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74" r:id="rId2"/>
    <p:sldId id="275" r:id="rId3"/>
    <p:sldId id="331" r:id="rId4"/>
    <p:sldId id="327" r:id="rId5"/>
    <p:sldId id="329" r:id="rId6"/>
    <p:sldId id="330" r:id="rId7"/>
    <p:sldId id="336" r:id="rId8"/>
    <p:sldId id="337" r:id="rId9"/>
    <p:sldId id="338" r:id="rId10"/>
    <p:sldId id="339" r:id="rId11"/>
    <p:sldId id="340" r:id="rId12"/>
    <p:sldId id="341" r:id="rId13"/>
    <p:sldId id="276" r:id="rId14"/>
    <p:sldId id="332" r:id="rId15"/>
    <p:sldId id="333" r:id="rId16"/>
    <p:sldId id="257" r:id="rId17"/>
    <p:sldId id="291" r:id="rId18"/>
    <p:sldId id="293" r:id="rId19"/>
    <p:sldId id="298" r:id="rId20"/>
    <p:sldId id="297" r:id="rId21"/>
    <p:sldId id="285" r:id="rId22"/>
    <p:sldId id="286" r:id="rId23"/>
    <p:sldId id="287" r:id="rId24"/>
    <p:sldId id="324" r:id="rId25"/>
    <p:sldId id="334" r:id="rId26"/>
    <p:sldId id="325" r:id="rId27"/>
    <p:sldId id="335" r:id="rId28"/>
    <p:sldId id="269" r:id="rId29"/>
    <p:sldId id="268" r:id="rId30"/>
    <p:sldId id="271" r:id="rId31"/>
    <p:sldId id="281" r:id="rId32"/>
    <p:sldId id="282" r:id="rId33"/>
    <p:sldId id="294" r:id="rId34"/>
    <p:sldId id="280" r:id="rId35"/>
    <p:sldId id="32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E5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974"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B2503E-BB46-420C-AC66-4E73671AA78F}" type="slidenum">
              <a:rPr lang="en-US" sz="1400" smtClean="0">
                <a:latin typeface="Arial" pitchFamily="34" charset="0"/>
                <a:cs typeface="Arial" pitchFamily="34" charset="0"/>
              </a:rPr>
              <a:pPr/>
              <a:t>‹#›</a:t>
            </a:fld>
            <a:endParaRPr lang="en-US" sz="1400" dirty="0">
              <a:latin typeface="Arial" pitchFamily="34" charset="0"/>
              <a:cs typeface="Arial" pitchFamily="34" charset="0"/>
            </a:endParaRPr>
          </a:p>
        </p:txBody>
      </p:sp>
      <p:sp>
        <p:nvSpPr>
          <p:cNvPr id="6" name="Header Placeholder 5"/>
          <p:cNvSpPr>
            <a:spLocks noGrp="1"/>
          </p:cNvSpPr>
          <p:nvPr>
            <p:ph type="hdr" sz="quarter"/>
          </p:nvPr>
        </p:nvSpPr>
        <p:spPr>
          <a:xfrm>
            <a:off x="0" y="0"/>
            <a:ext cx="6858000" cy="457200"/>
          </a:xfrm>
          <a:prstGeom prst="rect">
            <a:avLst/>
          </a:prstGeom>
        </p:spPr>
        <p:txBody>
          <a:bodyPr vert="horz" lIns="91440" tIns="45720" rIns="91440" bIns="45720" rtlCol="0" anchor="ctr" anchorCtr="0"/>
          <a:lstStyle>
            <a:lvl1pPr algn="l">
              <a:defRPr sz="1200"/>
            </a:lvl1pPr>
          </a:lstStyle>
          <a:p>
            <a:pPr algn="ctr"/>
            <a:r>
              <a:rPr lang="en-US" sz="1700" b="1" i="1" dirty="0" smtClean="0">
                <a:latin typeface="Arial" pitchFamily="34" charset="0"/>
                <a:cs typeface="Arial" pitchFamily="34" charset="0"/>
              </a:rPr>
              <a:t>Literacy/ACT Presentation – </a:t>
            </a:r>
            <a:r>
              <a:rPr lang="en-US" sz="1700" b="1" i="1" dirty="0" err="1" smtClean="0">
                <a:latin typeface="Arial" pitchFamily="34" charset="0"/>
                <a:cs typeface="Arial" pitchFamily="34" charset="0"/>
              </a:rPr>
              <a:t>Systemwide</a:t>
            </a:r>
            <a:r>
              <a:rPr lang="en-US" sz="1700" b="1" i="1" dirty="0" smtClean="0">
                <a:latin typeface="Arial" pitchFamily="34" charset="0"/>
                <a:cs typeface="Arial" pitchFamily="34" charset="0"/>
              </a:rPr>
              <a:t> </a:t>
            </a:r>
            <a:r>
              <a:rPr lang="en-US" sz="1700" b="1" i="1" dirty="0" err="1" smtClean="0">
                <a:latin typeface="Arial" pitchFamily="34" charset="0"/>
                <a:cs typeface="Arial" pitchFamily="34" charset="0"/>
              </a:rPr>
              <a:t>Inservice</a:t>
            </a:r>
            <a:r>
              <a:rPr lang="en-US" sz="1700" b="1" i="1" dirty="0" smtClean="0">
                <a:latin typeface="Arial" pitchFamily="34" charset="0"/>
                <a:cs typeface="Arial" pitchFamily="34" charset="0"/>
              </a:rPr>
              <a:t> 02/21/2011</a:t>
            </a:r>
            <a:endParaRPr lang="en-US" sz="1700" b="1" i="1" dirty="0">
              <a:latin typeface="Arial" pitchFamily="34" charset="0"/>
              <a:cs typeface="Arial" pitchFamily="34" charset="0"/>
            </a:endParaRPr>
          </a:p>
        </p:txBody>
      </p:sp>
      <p:sp>
        <p:nvSpPr>
          <p:cNvPr id="8" name="Footer Placeholder 7"/>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latin typeface="Arial" pitchFamily="34" charset="0"/>
                <a:cs typeface="Arial" pitchFamily="34" charset="0"/>
              </a:rPr>
              <a:t>Draft Date: February 18, 2011</a:t>
            </a:r>
          </a:p>
        </p:txBody>
      </p:sp>
    </p:spTree>
    <p:extLst>
      <p:ext uri="{BB962C8B-B14F-4D97-AF65-F5344CB8AC3E}">
        <p14:creationId xmlns:p14="http://schemas.microsoft.com/office/powerpoint/2010/main" val="8615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49F4A-5830-4A5C-BD8B-2D44AF09CCA7}"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CB333-0EC2-40BA-B291-61E0FC47C927}" type="slidenum">
              <a:rPr lang="en-US" smtClean="0"/>
              <a:pPr/>
              <a:t>‹#›</a:t>
            </a:fld>
            <a:endParaRPr lang="en-US"/>
          </a:p>
        </p:txBody>
      </p:sp>
    </p:spTree>
    <p:extLst>
      <p:ext uri="{BB962C8B-B14F-4D97-AF65-F5344CB8AC3E}">
        <p14:creationId xmlns:p14="http://schemas.microsoft.com/office/powerpoint/2010/main" val="23155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a:t>
            </a:fld>
            <a:endParaRPr lang="en-US"/>
          </a:p>
        </p:txBody>
      </p:sp>
    </p:spTree>
    <p:extLst>
      <p:ext uri="{BB962C8B-B14F-4D97-AF65-F5344CB8AC3E}">
        <p14:creationId xmlns:p14="http://schemas.microsoft.com/office/powerpoint/2010/main" val="147541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10</a:t>
            </a:fld>
            <a:endParaRPr lang="en-US"/>
          </a:p>
        </p:txBody>
      </p:sp>
    </p:spTree>
    <p:extLst>
      <p:ext uri="{BB962C8B-B14F-4D97-AF65-F5344CB8AC3E}">
        <p14:creationId xmlns:p14="http://schemas.microsoft.com/office/powerpoint/2010/main" val="351898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11</a:t>
            </a:fld>
            <a:endParaRPr lang="en-US"/>
          </a:p>
        </p:txBody>
      </p:sp>
    </p:spTree>
    <p:extLst>
      <p:ext uri="{BB962C8B-B14F-4D97-AF65-F5344CB8AC3E}">
        <p14:creationId xmlns:p14="http://schemas.microsoft.com/office/powerpoint/2010/main" val="417750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12</a:t>
            </a:fld>
            <a:endParaRPr lang="en-US"/>
          </a:p>
        </p:txBody>
      </p:sp>
    </p:spTree>
    <p:extLst>
      <p:ext uri="{BB962C8B-B14F-4D97-AF65-F5344CB8AC3E}">
        <p14:creationId xmlns:p14="http://schemas.microsoft.com/office/powerpoint/2010/main" val="419034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13</a:t>
            </a:fld>
            <a:endParaRPr lang="en-US"/>
          </a:p>
        </p:txBody>
      </p:sp>
    </p:spTree>
    <p:extLst>
      <p:ext uri="{BB962C8B-B14F-4D97-AF65-F5344CB8AC3E}">
        <p14:creationId xmlns:p14="http://schemas.microsoft.com/office/powerpoint/2010/main" val="262798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14</a:t>
            </a:fld>
            <a:endParaRPr lang="en-US"/>
          </a:p>
        </p:txBody>
      </p:sp>
    </p:spTree>
    <p:extLst>
      <p:ext uri="{BB962C8B-B14F-4D97-AF65-F5344CB8AC3E}">
        <p14:creationId xmlns:p14="http://schemas.microsoft.com/office/powerpoint/2010/main" val="262798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15</a:t>
            </a:fld>
            <a:endParaRPr lang="en-US"/>
          </a:p>
        </p:txBody>
      </p:sp>
    </p:spTree>
    <p:extLst>
      <p:ext uri="{BB962C8B-B14F-4D97-AF65-F5344CB8AC3E}">
        <p14:creationId xmlns:p14="http://schemas.microsoft.com/office/powerpoint/2010/main" val="262798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16</a:t>
            </a:fld>
            <a:endParaRPr lang="en-US"/>
          </a:p>
        </p:txBody>
      </p:sp>
    </p:spTree>
    <p:extLst>
      <p:ext uri="{BB962C8B-B14F-4D97-AF65-F5344CB8AC3E}">
        <p14:creationId xmlns:p14="http://schemas.microsoft.com/office/powerpoint/2010/main" val="328433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17</a:t>
            </a:fld>
            <a:endParaRPr lang="en-US"/>
          </a:p>
        </p:txBody>
      </p:sp>
    </p:spTree>
    <p:extLst>
      <p:ext uri="{BB962C8B-B14F-4D97-AF65-F5344CB8AC3E}">
        <p14:creationId xmlns:p14="http://schemas.microsoft.com/office/powerpoint/2010/main" val="58064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18</a:t>
            </a:fld>
            <a:endParaRPr lang="en-US"/>
          </a:p>
        </p:txBody>
      </p:sp>
    </p:spTree>
    <p:extLst>
      <p:ext uri="{BB962C8B-B14F-4D97-AF65-F5344CB8AC3E}">
        <p14:creationId xmlns:p14="http://schemas.microsoft.com/office/powerpoint/2010/main" val="160825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19</a:t>
            </a:fld>
            <a:endParaRPr lang="en-US"/>
          </a:p>
        </p:txBody>
      </p:sp>
    </p:spTree>
    <p:extLst>
      <p:ext uri="{BB962C8B-B14F-4D97-AF65-F5344CB8AC3E}">
        <p14:creationId xmlns:p14="http://schemas.microsoft.com/office/powerpoint/2010/main" val="249000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2</a:t>
            </a:fld>
            <a:endParaRPr lang="en-US"/>
          </a:p>
        </p:txBody>
      </p:sp>
    </p:spTree>
    <p:extLst>
      <p:ext uri="{BB962C8B-B14F-4D97-AF65-F5344CB8AC3E}">
        <p14:creationId xmlns:p14="http://schemas.microsoft.com/office/powerpoint/2010/main" val="3459079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20</a:t>
            </a:fld>
            <a:endParaRPr lang="en-US"/>
          </a:p>
        </p:txBody>
      </p:sp>
    </p:spTree>
    <p:extLst>
      <p:ext uri="{BB962C8B-B14F-4D97-AF65-F5344CB8AC3E}">
        <p14:creationId xmlns:p14="http://schemas.microsoft.com/office/powerpoint/2010/main" val="238403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21</a:t>
            </a:fld>
            <a:endParaRPr lang="en-US"/>
          </a:p>
        </p:txBody>
      </p:sp>
    </p:spTree>
    <p:extLst>
      <p:ext uri="{BB962C8B-B14F-4D97-AF65-F5344CB8AC3E}">
        <p14:creationId xmlns:p14="http://schemas.microsoft.com/office/powerpoint/2010/main" val="1365410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22</a:t>
            </a:fld>
            <a:endParaRPr lang="en-US"/>
          </a:p>
        </p:txBody>
      </p:sp>
    </p:spTree>
    <p:extLst>
      <p:ext uri="{BB962C8B-B14F-4D97-AF65-F5344CB8AC3E}">
        <p14:creationId xmlns:p14="http://schemas.microsoft.com/office/powerpoint/2010/main" val="569493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23</a:t>
            </a:fld>
            <a:endParaRPr lang="en-US"/>
          </a:p>
        </p:txBody>
      </p:sp>
    </p:spTree>
    <p:extLst>
      <p:ext uri="{BB962C8B-B14F-4D97-AF65-F5344CB8AC3E}">
        <p14:creationId xmlns:p14="http://schemas.microsoft.com/office/powerpoint/2010/main" val="170414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28</a:t>
            </a:fld>
            <a:endParaRPr lang="en-US"/>
          </a:p>
        </p:txBody>
      </p:sp>
    </p:spTree>
    <p:extLst>
      <p:ext uri="{BB962C8B-B14F-4D97-AF65-F5344CB8AC3E}">
        <p14:creationId xmlns:p14="http://schemas.microsoft.com/office/powerpoint/2010/main" val="1266586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29</a:t>
            </a:fld>
            <a:endParaRPr lang="en-US"/>
          </a:p>
        </p:txBody>
      </p:sp>
    </p:spTree>
    <p:extLst>
      <p:ext uri="{BB962C8B-B14F-4D97-AF65-F5344CB8AC3E}">
        <p14:creationId xmlns:p14="http://schemas.microsoft.com/office/powerpoint/2010/main" val="308698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30</a:t>
            </a:fld>
            <a:endParaRPr lang="en-US"/>
          </a:p>
        </p:txBody>
      </p:sp>
    </p:spTree>
    <p:extLst>
      <p:ext uri="{BB962C8B-B14F-4D97-AF65-F5344CB8AC3E}">
        <p14:creationId xmlns:p14="http://schemas.microsoft.com/office/powerpoint/2010/main" val="1748199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31</a:t>
            </a:fld>
            <a:endParaRPr lang="en-US"/>
          </a:p>
        </p:txBody>
      </p:sp>
    </p:spTree>
    <p:extLst>
      <p:ext uri="{BB962C8B-B14F-4D97-AF65-F5344CB8AC3E}">
        <p14:creationId xmlns:p14="http://schemas.microsoft.com/office/powerpoint/2010/main" val="2944390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32</a:t>
            </a:fld>
            <a:endParaRPr lang="en-US"/>
          </a:p>
        </p:txBody>
      </p:sp>
    </p:spTree>
    <p:extLst>
      <p:ext uri="{BB962C8B-B14F-4D97-AF65-F5344CB8AC3E}">
        <p14:creationId xmlns:p14="http://schemas.microsoft.com/office/powerpoint/2010/main" val="4187949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33</a:t>
            </a:fld>
            <a:endParaRPr lang="en-US"/>
          </a:p>
        </p:txBody>
      </p:sp>
    </p:spTree>
    <p:extLst>
      <p:ext uri="{BB962C8B-B14F-4D97-AF65-F5344CB8AC3E}">
        <p14:creationId xmlns:p14="http://schemas.microsoft.com/office/powerpoint/2010/main" val="49189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3</a:t>
            </a:fld>
            <a:endParaRPr lang="en-US"/>
          </a:p>
        </p:txBody>
      </p:sp>
    </p:spTree>
    <p:extLst>
      <p:ext uri="{BB962C8B-B14F-4D97-AF65-F5344CB8AC3E}">
        <p14:creationId xmlns:p14="http://schemas.microsoft.com/office/powerpoint/2010/main" val="3459079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34</a:t>
            </a:fld>
            <a:endParaRPr lang="en-US"/>
          </a:p>
        </p:txBody>
      </p:sp>
    </p:spTree>
    <p:extLst>
      <p:ext uri="{BB962C8B-B14F-4D97-AF65-F5344CB8AC3E}">
        <p14:creationId xmlns:p14="http://schemas.microsoft.com/office/powerpoint/2010/main" val="424700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35</a:t>
            </a:fld>
            <a:endParaRPr lang="en-US"/>
          </a:p>
        </p:txBody>
      </p:sp>
    </p:spTree>
    <p:extLst>
      <p:ext uri="{BB962C8B-B14F-4D97-AF65-F5344CB8AC3E}">
        <p14:creationId xmlns:p14="http://schemas.microsoft.com/office/powerpoint/2010/main" val="89420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4</a:t>
            </a:fld>
            <a:endParaRPr lang="en-US"/>
          </a:p>
        </p:txBody>
      </p:sp>
    </p:spTree>
    <p:extLst>
      <p:ext uri="{BB962C8B-B14F-4D97-AF65-F5344CB8AC3E}">
        <p14:creationId xmlns:p14="http://schemas.microsoft.com/office/powerpoint/2010/main" val="345907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5</a:t>
            </a:fld>
            <a:endParaRPr lang="en-US"/>
          </a:p>
        </p:txBody>
      </p:sp>
    </p:spTree>
    <p:extLst>
      <p:ext uri="{BB962C8B-B14F-4D97-AF65-F5344CB8AC3E}">
        <p14:creationId xmlns:p14="http://schemas.microsoft.com/office/powerpoint/2010/main" val="34590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6</a:t>
            </a:fld>
            <a:endParaRPr lang="en-US"/>
          </a:p>
        </p:txBody>
      </p:sp>
    </p:spTree>
    <p:extLst>
      <p:ext uri="{BB962C8B-B14F-4D97-AF65-F5344CB8AC3E}">
        <p14:creationId xmlns:p14="http://schemas.microsoft.com/office/powerpoint/2010/main" val="345907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7</a:t>
            </a:fld>
            <a:endParaRPr lang="en-US"/>
          </a:p>
        </p:txBody>
      </p:sp>
    </p:spTree>
    <p:extLst>
      <p:ext uri="{BB962C8B-B14F-4D97-AF65-F5344CB8AC3E}">
        <p14:creationId xmlns:p14="http://schemas.microsoft.com/office/powerpoint/2010/main" val="345907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8</a:t>
            </a:fld>
            <a:endParaRPr lang="en-US"/>
          </a:p>
        </p:txBody>
      </p:sp>
    </p:spTree>
    <p:extLst>
      <p:ext uri="{BB962C8B-B14F-4D97-AF65-F5344CB8AC3E}">
        <p14:creationId xmlns:p14="http://schemas.microsoft.com/office/powerpoint/2010/main" val="164874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9</a:t>
            </a:fld>
            <a:endParaRPr lang="en-US"/>
          </a:p>
        </p:txBody>
      </p:sp>
    </p:spTree>
    <p:extLst>
      <p:ext uri="{BB962C8B-B14F-4D97-AF65-F5344CB8AC3E}">
        <p14:creationId xmlns:p14="http://schemas.microsoft.com/office/powerpoint/2010/main" val="43126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12A10A-B7BE-4521-81DF-14A41D6984F1}" type="datetimeFigureOut">
              <a:rPr lang="en-US" smtClean="0"/>
              <a:pPr/>
              <a:t>1/14/2013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101374-8CC2-42AE-BE9F-18F4F32174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101374-8CC2-42AE-BE9F-18F4F3217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101374-8CC2-42AE-BE9F-18F4F3217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101374-8CC2-42AE-BE9F-18F4F321742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101374-8CC2-42AE-BE9F-18F4F321742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101374-8CC2-42AE-BE9F-18F4F321742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B101374-8CC2-42AE-BE9F-18F4F32174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B101374-8CC2-42AE-BE9F-18F4F321742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E12A10A-B7BE-4521-81DF-14A41D6984F1}" type="datetimeFigureOut">
              <a:rPr lang="en-US" smtClean="0"/>
              <a:pPr/>
              <a:t>1/14/2013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B101374-8CC2-42AE-BE9F-18F4F3217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E12A10A-B7BE-4521-81DF-14A41D6984F1}" type="datetimeFigureOut">
              <a:rPr lang="en-US" smtClean="0"/>
              <a:pPr/>
              <a:t>1/14/2013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101374-8CC2-42AE-BE9F-18F4F32174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12A10A-B7BE-4521-81DF-14A41D6984F1}" type="datetimeFigureOut">
              <a:rPr lang="en-US" smtClean="0"/>
              <a:pPr/>
              <a:t>1/14/2013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B101374-8CC2-42AE-BE9F-18F4F321742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12A10A-B7BE-4521-81DF-14A41D6984F1}" type="datetimeFigureOut">
              <a:rPr lang="en-US" smtClean="0"/>
              <a:pPr/>
              <a:t>1/14/2013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B101374-8CC2-42AE-BE9F-18F4F3217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wmf"/><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2.wmf"/><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0.wmf"/><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0.wmf"/><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www.act.org/standard/planact/english/index.html" TargetMode="External"/><Relationship Id="rId7"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www.act.org/aap/index.html" TargetMode="External"/><Relationship Id="rId11" Type="http://schemas.openxmlformats.org/officeDocument/2006/relationships/image" Target="../media/image64.jpeg"/><Relationship Id="rId5" Type="http://schemas.openxmlformats.org/officeDocument/2006/relationships/hyperlink" Target="http://www.act.org/plan/index.html" TargetMode="External"/><Relationship Id="rId10" Type="http://schemas.openxmlformats.org/officeDocument/2006/relationships/image" Target="../media/image63.gif"/><Relationship Id="rId4" Type="http://schemas.openxmlformats.org/officeDocument/2006/relationships/hyperlink" Target="http://www.act.org/explore/index.html" TargetMode="External"/><Relationship Id="rId9" Type="http://schemas.openxmlformats.org/officeDocument/2006/relationships/hyperlink" Target="http://www.act.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 y="4114800"/>
            <a:ext cx="8839200" cy="0"/>
          </a:xfrm>
          <a:prstGeom prst="line">
            <a:avLst/>
          </a:prstGeom>
          <a:ln w="635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906" name="Picture 2" descr="C:\Users\000001780\AppData\Local\Microsoft\Windows\Temporary Internet Files\Content.IE5\K1VP0D02\MC900352462[1].wmf"/>
          <p:cNvPicPr>
            <a:picLocks noChangeAspect="1" noChangeArrowheads="1"/>
          </p:cNvPicPr>
          <p:nvPr/>
        </p:nvPicPr>
        <p:blipFill>
          <a:blip r:embed="rId3" cstate="print">
            <a:lum bright="90000"/>
          </a:blip>
          <a:srcRect/>
          <a:stretch>
            <a:fillRect/>
          </a:stretch>
        </p:blipFill>
        <p:spPr bwMode="auto">
          <a:xfrm>
            <a:off x="5791200" y="228600"/>
            <a:ext cx="2548168" cy="2819401"/>
          </a:xfrm>
          <a:prstGeom prst="rect">
            <a:avLst/>
          </a:prstGeom>
          <a:noFill/>
          <a:effectLst/>
        </p:spPr>
      </p:pic>
      <p:pic>
        <p:nvPicPr>
          <p:cNvPr id="1026" name="Picture 2" descr="C:\Users\000001780\AppData\Local\Microsoft\Windows\Temporary Internet Files\Content.IE5\4ASGACDG\MP900439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28599"/>
            <a:ext cx="4419599" cy="295060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28600" y="5562600"/>
            <a:ext cx="7772400" cy="1123504"/>
          </a:xfrm>
        </p:spPr>
        <p:txBody>
          <a:bodyPr>
            <a:normAutofit/>
          </a:bodyPr>
          <a:lstStyle/>
          <a:p>
            <a:pPr algn="l"/>
            <a:r>
              <a:rPr lang="en-US" sz="3400" b="1" dirty="0" smtClean="0">
                <a:ln w="12700">
                  <a:solidFill>
                    <a:schemeClr val="tx1"/>
                  </a:solidFill>
                </a:ln>
                <a:solidFill>
                  <a:srgbClr val="FFFF00"/>
                </a:solidFill>
              </a:rPr>
              <a:t>Knox County HS &amp; MS Initiative</a:t>
            </a:r>
          </a:p>
          <a:p>
            <a:pPr algn="l"/>
            <a:r>
              <a:rPr lang="en-US" sz="2800" dirty="0" smtClean="0">
                <a:solidFill>
                  <a:schemeClr val="bg1"/>
                </a:solidFill>
              </a:rPr>
              <a:t>Tutoring Program/2012-2013</a:t>
            </a:r>
            <a:endParaRPr lang="en-US" sz="2800" dirty="0">
              <a:solidFill>
                <a:schemeClr val="bg1"/>
              </a:solidFill>
            </a:endParaRPr>
          </a:p>
        </p:txBody>
      </p:sp>
      <p:sp>
        <p:nvSpPr>
          <p:cNvPr id="2" name="Title 1"/>
          <p:cNvSpPr>
            <a:spLocks noGrp="1"/>
          </p:cNvSpPr>
          <p:nvPr>
            <p:ph type="ctrTitle"/>
          </p:nvPr>
        </p:nvSpPr>
        <p:spPr>
          <a:xfrm>
            <a:off x="381000" y="457200"/>
            <a:ext cx="8458200" cy="4648200"/>
          </a:xfrm>
        </p:spPr>
        <p:txBody>
          <a:bodyPr anchor="t" anchorCtr="0">
            <a:normAutofit fontScale="90000"/>
          </a:bodyPr>
          <a:lstStyle/>
          <a:p>
            <a:r>
              <a:rPr lang="en-US" sz="3600" i="1" dirty="0" smtClean="0">
                <a:solidFill>
                  <a:schemeClr val="accent1">
                    <a:lumMod val="75000"/>
                  </a:schemeClr>
                </a:solidFill>
              </a:rPr>
              <a:t>Owning the Result</a:t>
            </a:r>
            <a:r>
              <a:rPr lang="en-US" sz="2500" dirty="0" smtClean="0"/>
              <a:t/>
            </a:r>
            <a:br>
              <a:rPr lang="en-US" sz="2500" dirty="0" smtClean="0"/>
            </a:br>
            <a:r>
              <a:rPr lang="en-US" sz="2500" dirty="0" smtClean="0">
                <a:solidFill>
                  <a:schemeClr val="tx1"/>
                </a:solidFill>
              </a:rPr>
              <a:t>Unpacking the Test</a:t>
            </a:r>
            <a:r>
              <a:rPr lang="en-US" sz="2700" dirty="0" smtClean="0"/>
              <a:t/>
            </a:r>
            <a:br>
              <a:rPr lang="en-US" sz="27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smtClean="0"/>
              <a:t/>
            </a:r>
            <a:br>
              <a:rPr lang="en-US" sz="500" dirty="0" smtClean="0"/>
            </a:br>
            <a:r>
              <a:rPr lang="en-US" sz="500" dirty="0"/>
              <a:t/>
            </a:r>
            <a:br>
              <a:rPr lang="en-US" sz="500" dirty="0"/>
            </a:br>
            <a:r>
              <a:rPr lang="en-US" sz="500" dirty="0" smtClean="0"/>
              <a:t/>
            </a:r>
            <a:br>
              <a:rPr lang="en-US" sz="500" dirty="0" smtClean="0"/>
            </a:br>
            <a:r>
              <a:rPr lang="en-US" sz="500" dirty="0"/>
              <a:t/>
            </a:r>
            <a:br>
              <a:rPr lang="en-US" sz="500" dirty="0"/>
            </a:br>
            <a:r>
              <a:rPr lang="en-US" sz="500" dirty="0" smtClean="0"/>
              <a:t/>
            </a:r>
            <a:br>
              <a:rPr lang="en-US" sz="500" dirty="0" smtClean="0"/>
            </a:br>
            <a:r>
              <a:rPr lang="en-US" sz="500" dirty="0"/>
              <a:t/>
            </a:r>
            <a:br>
              <a:rPr lang="en-US" sz="500" dirty="0"/>
            </a:br>
            <a:r>
              <a:rPr lang="en-US" sz="500" dirty="0" smtClean="0"/>
              <a:t/>
            </a:r>
            <a:br>
              <a:rPr lang="en-US" sz="500" dirty="0" smtClean="0"/>
            </a:br>
            <a:r>
              <a:rPr lang="en-US" sz="300" dirty="0" smtClean="0"/>
              <a:t/>
            </a:r>
            <a:br>
              <a:rPr lang="en-US" sz="300" dirty="0" smtClean="0"/>
            </a:br>
            <a:r>
              <a:rPr lang="en-US" sz="8000" dirty="0" smtClean="0"/>
              <a:t>  </a:t>
            </a:r>
            <a:r>
              <a:rPr lang="en-US" sz="5200" i="1" dirty="0" smtClean="0">
                <a:ln w="3175">
                  <a:solidFill>
                    <a:schemeClr val="tx1"/>
                  </a:solidFill>
                </a:ln>
                <a:solidFill>
                  <a:schemeClr val="accent1">
                    <a:lumMod val="75000"/>
                  </a:schemeClr>
                </a:solidFill>
              </a:rPr>
              <a:t>Taming the ACT &amp; Explore </a:t>
            </a:r>
            <a:r>
              <a:rPr lang="en-US" sz="5000" i="1" dirty="0" smtClean="0"/>
              <a:t/>
            </a:r>
            <a:br>
              <a:rPr lang="en-US" sz="5000" i="1" dirty="0" smtClean="0"/>
            </a:br>
            <a:r>
              <a:rPr lang="en-US" sz="5000" i="1" dirty="0" smtClean="0"/>
              <a:t> </a:t>
            </a:r>
            <a:r>
              <a:rPr lang="en-US" sz="4400" i="1" dirty="0" smtClean="0">
                <a:solidFill>
                  <a:schemeClr val="tx1"/>
                </a:solidFill>
              </a:rPr>
              <a:t>and making it relevant</a:t>
            </a:r>
            <a:r>
              <a:rPr lang="en-US" sz="2100" i="1" dirty="0" smtClean="0"/>
              <a:t/>
            </a:r>
            <a:br>
              <a:rPr lang="en-US" sz="2100" i="1" dirty="0" smtClean="0"/>
            </a:br>
            <a:r>
              <a:rPr lang="en-US" sz="600" i="1" dirty="0" smtClean="0"/>
              <a:t/>
            </a:r>
            <a:br>
              <a:rPr lang="en-US" sz="600" i="1" dirty="0" smtClean="0"/>
            </a:br>
            <a:r>
              <a:rPr lang="en-US" sz="600" i="1" dirty="0" smtClean="0"/>
              <a:t/>
            </a:r>
            <a:br>
              <a:rPr lang="en-US" sz="600" i="1" dirty="0" smtClean="0"/>
            </a:br>
            <a:r>
              <a:rPr lang="en-US" sz="600" i="1" dirty="0" smtClean="0">
                <a:solidFill>
                  <a:schemeClr val="tx1"/>
                </a:solidFill>
              </a:rPr>
              <a:t/>
            </a:r>
            <a:br>
              <a:rPr lang="en-US" sz="600" i="1" dirty="0" smtClean="0">
                <a:solidFill>
                  <a:schemeClr val="tx1"/>
                </a:solidFill>
              </a:rPr>
            </a:br>
            <a:r>
              <a:rPr lang="en-US" sz="600" i="1" dirty="0" smtClean="0">
                <a:solidFill>
                  <a:schemeClr val="tx1"/>
                </a:solidFill>
              </a:rPr>
              <a:t/>
            </a:r>
            <a:br>
              <a:rPr lang="en-US" sz="600" i="1" dirty="0" smtClean="0">
                <a:solidFill>
                  <a:schemeClr val="tx1"/>
                </a:solidFill>
              </a:rPr>
            </a:br>
            <a:r>
              <a:rPr lang="en-US" sz="2100" b="0" dirty="0" smtClean="0">
                <a:solidFill>
                  <a:schemeClr val="tx1"/>
                </a:solidFill>
              </a:rPr>
              <a:t/>
            </a:r>
            <a:br>
              <a:rPr lang="en-US" sz="2100" b="0" dirty="0" smtClean="0">
                <a:solidFill>
                  <a:schemeClr val="tx1"/>
                </a:solidFill>
              </a:rPr>
            </a:br>
            <a:endParaRPr lang="en-US" sz="4400"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3622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477672" y="751119"/>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4" name="TextBox 3"/>
          <p:cNvSpPr txBox="1"/>
          <p:nvPr/>
        </p:nvSpPr>
        <p:spPr>
          <a:xfrm>
            <a:off x="537949" y="920396"/>
            <a:ext cx="4343400" cy="52468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a:t>
            </a:r>
            <a:r>
              <a:rPr lang="en-US" sz="1650" b="1" u="sng" dirty="0" smtClean="0">
                <a:latin typeface="Arial" pitchFamily="34" charset="0"/>
                <a:cs typeface="Arial" pitchFamily="34" charset="0"/>
              </a:rPr>
              <a:t>spread through </a:t>
            </a:r>
            <a:r>
              <a:rPr lang="en-US" sz="1650" dirty="0" smtClean="0">
                <a:latin typeface="Arial" pitchFamily="34" charset="0"/>
                <a:cs typeface="Arial" pitchFamily="34" charset="0"/>
              </a:rPr>
              <a:t>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5" name="TextBox 4"/>
          <p:cNvSpPr txBox="1"/>
          <p:nvPr/>
        </p:nvSpPr>
        <p:spPr>
          <a:xfrm>
            <a:off x="5334000" y="1126067"/>
            <a:ext cx="3352800" cy="984885"/>
          </a:xfrm>
          <a:prstGeom prst="rect">
            <a:avLst/>
          </a:prstGeom>
          <a:noFill/>
        </p:spPr>
        <p:txBody>
          <a:bodyPr wrap="square" rtlCol="0">
            <a:spAutoFit/>
          </a:bodyPr>
          <a:lstStyle/>
          <a:p>
            <a:pPr marL="342900" indent="-342900">
              <a:buAutoNum type="arabicPeriod"/>
            </a:pPr>
            <a:r>
              <a:rPr lang="en-US" sz="1450" dirty="0" smtClean="0">
                <a:latin typeface="Arial" pitchFamily="34" charset="0"/>
                <a:cs typeface="Arial" pitchFamily="34" charset="0"/>
              </a:rPr>
              <a:t>(A)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widely dispersed through</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(C) throughout</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all over, in nook and crook</a:t>
            </a:r>
            <a:endParaRPr lang="en-US" sz="1450" dirty="0">
              <a:latin typeface="Arial" pitchFamily="34" charset="0"/>
              <a:cs typeface="Arial" pitchFamily="34" charset="0"/>
            </a:endParaRPr>
          </a:p>
        </p:txBody>
      </p:sp>
      <p:sp>
        <p:nvSpPr>
          <p:cNvPr id="7" name="TextBox 6"/>
          <p:cNvSpPr txBox="1"/>
          <p:nvPr/>
        </p:nvSpPr>
        <p:spPr>
          <a:xfrm>
            <a:off x="3522260" y="1386144"/>
            <a:ext cx="381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1</a:t>
            </a:r>
            <a:endParaRPr lang="en-US" sz="1400" b="1" dirty="0">
              <a:latin typeface="Arial" pitchFamily="34" charset="0"/>
              <a:cs typeface="Arial" pitchFamily="34" charset="0"/>
            </a:endParaRPr>
          </a:p>
        </p:txBody>
      </p:sp>
      <p:sp>
        <p:nvSpPr>
          <p:cNvPr id="8" name="TextBox 7"/>
          <p:cNvSpPr txBox="1"/>
          <p:nvPr/>
        </p:nvSpPr>
        <p:spPr>
          <a:xfrm>
            <a:off x="2895600" y="6248400"/>
            <a:ext cx="6053351" cy="400110"/>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3622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449239" y="799026"/>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4" name="TextBox 3"/>
          <p:cNvSpPr txBox="1"/>
          <p:nvPr/>
        </p:nvSpPr>
        <p:spPr>
          <a:xfrm>
            <a:off x="533400" y="968303"/>
            <a:ext cx="4343400" cy="51706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a:t>
            </a:r>
            <a:r>
              <a:rPr lang="en-US" sz="1650" b="1" u="sng" dirty="0" smtClean="0">
                <a:latin typeface="Arial" pitchFamily="34" charset="0"/>
                <a:cs typeface="Arial" pitchFamily="34" charset="0"/>
              </a:rPr>
              <a:t>spread through </a:t>
            </a:r>
            <a:r>
              <a:rPr lang="en-US" sz="1650" dirty="0" smtClean="0">
                <a:latin typeface="Arial" pitchFamily="34" charset="0"/>
                <a:cs typeface="Arial" pitchFamily="34" charset="0"/>
              </a:rPr>
              <a:t>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5" name="TextBox 4"/>
          <p:cNvSpPr txBox="1"/>
          <p:nvPr/>
        </p:nvSpPr>
        <p:spPr>
          <a:xfrm>
            <a:off x="5334000" y="1137580"/>
            <a:ext cx="3352800" cy="1038746"/>
          </a:xfrm>
          <a:prstGeom prst="rect">
            <a:avLst/>
          </a:prstGeom>
          <a:noFill/>
        </p:spPr>
        <p:txBody>
          <a:bodyPr wrap="square" rtlCol="0">
            <a:spAutoFit/>
          </a:bodyPr>
          <a:lstStyle/>
          <a:p>
            <a:pPr marL="342900" indent="-342900">
              <a:buAutoNum type="arabicPeriod"/>
            </a:pPr>
            <a:r>
              <a:rPr lang="en-US" sz="1450" dirty="0" smtClean="0">
                <a:latin typeface="Arial" pitchFamily="34" charset="0"/>
                <a:cs typeface="Arial" pitchFamily="34" charset="0"/>
              </a:rPr>
              <a:t>(A)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widely dispersed through</a:t>
            </a:r>
          </a:p>
          <a:p>
            <a:pPr marL="342900" indent="-342900"/>
            <a:r>
              <a:rPr lang="en-US" sz="1450" dirty="0">
                <a:latin typeface="Arial" pitchFamily="34" charset="0"/>
                <a:cs typeface="Arial" pitchFamily="34" charset="0"/>
              </a:rPr>
              <a:t>	</a:t>
            </a:r>
            <a:r>
              <a:rPr lang="en-US" sz="1600" b="1" dirty="0" smtClean="0">
                <a:solidFill>
                  <a:srgbClr val="FF0000"/>
                </a:solidFill>
                <a:latin typeface="Arial" pitchFamily="34" charset="0"/>
                <a:cs typeface="Arial" pitchFamily="34" charset="0"/>
              </a:rPr>
              <a:t>(C) </a:t>
            </a:r>
            <a:r>
              <a:rPr lang="en-US" b="1" dirty="0" smtClean="0">
                <a:solidFill>
                  <a:srgbClr val="FF0000"/>
                </a:solidFill>
                <a:latin typeface="Arial" pitchFamily="34" charset="0"/>
                <a:cs typeface="Arial" pitchFamily="34" charset="0"/>
              </a:rPr>
              <a:t>throughout</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all over, in nook and crook</a:t>
            </a:r>
            <a:endParaRPr lang="en-US" sz="1450" dirty="0">
              <a:latin typeface="Arial" pitchFamily="34" charset="0"/>
              <a:cs typeface="Arial" pitchFamily="34" charset="0"/>
            </a:endParaRPr>
          </a:p>
        </p:txBody>
      </p:sp>
      <p:sp>
        <p:nvSpPr>
          <p:cNvPr id="6" name="TextBox 5"/>
          <p:cNvSpPr txBox="1"/>
          <p:nvPr/>
        </p:nvSpPr>
        <p:spPr>
          <a:xfrm>
            <a:off x="3505200" y="1446311"/>
            <a:ext cx="381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1</a:t>
            </a:r>
            <a:endParaRPr lang="en-US" sz="1400" b="1" dirty="0">
              <a:latin typeface="Arial" pitchFamily="34" charset="0"/>
              <a:cs typeface="Arial" pitchFamily="34" charset="0"/>
            </a:endParaRPr>
          </a:p>
        </p:txBody>
      </p:sp>
      <p:sp>
        <p:nvSpPr>
          <p:cNvPr id="7" name="TextBox 6"/>
          <p:cNvSpPr txBox="1"/>
          <p:nvPr/>
        </p:nvSpPr>
        <p:spPr>
          <a:xfrm>
            <a:off x="3352800" y="6164970"/>
            <a:ext cx="5562600" cy="677108"/>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3622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457200" y="804446"/>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4" name="TextBox 3"/>
          <p:cNvSpPr txBox="1"/>
          <p:nvPr/>
        </p:nvSpPr>
        <p:spPr>
          <a:xfrm>
            <a:off x="534537" y="961213"/>
            <a:ext cx="4343400" cy="52468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a:t>
            </a:r>
            <a:r>
              <a:rPr lang="en-US" sz="1650" b="1" u="sng" dirty="0" smtClean="0">
                <a:latin typeface="Arial" pitchFamily="34" charset="0"/>
                <a:cs typeface="Arial" pitchFamily="34" charset="0"/>
              </a:rPr>
              <a:t>spread through </a:t>
            </a:r>
            <a:r>
              <a:rPr lang="en-US" sz="1650" dirty="0" smtClean="0">
                <a:latin typeface="Arial" pitchFamily="34" charset="0"/>
                <a:cs typeface="Arial" pitchFamily="34" charset="0"/>
              </a:rPr>
              <a:t>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5" name="TextBox 4"/>
          <p:cNvSpPr txBox="1"/>
          <p:nvPr/>
        </p:nvSpPr>
        <p:spPr>
          <a:xfrm>
            <a:off x="5334000" y="1143000"/>
            <a:ext cx="3352800" cy="1038746"/>
          </a:xfrm>
          <a:prstGeom prst="rect">
            <a:avLst/>
          </a:prstGeom>
          <a:noFill/>
        </p:spPr>
        <p:txBody>
          <a:bodyPr wrap="square" rtlCol="0">
            <a:spAutoFit/>
          </a:bodyPr>
          <a:lstStyle/>
          <a:p>
            <a:pPr marL="342900" indent="-342900">
              <a:buAutoNum type="arabicPeriod"/>
            </a:pPr>
            <a:r>
              <a:rPr lang="en-US" sz="1450" dirty="0" smtClean="0">
                <a:latin typeface="Arial" pitchFamily="34" charset="0"/>
                <a:cs typeface="Arial" pitchFamily="34" charset="0"/>
              </a:rPr>
              <a:t>(A)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widely dispersed through</a:t>
            </a:r>
          </a:p>
          <a:p>
            <a:pPr marL="342900" indent="-342900"/>
            <a:r>
              <a:rPr lang="en-US" sz="1450" dirty="0">
                <a:latin typeface="Arial" pitchFamily="34" charset="0"/>
                <a:cs typeface="Arial" pitchFamily="34" charset="0"/>
              </a:rPr>
              <a:t>	</a:t>
            </a:r>
            <a:r>
              <a:rPr lang="en-US" sz="1600" b="1" dirty="0" smtClean="0">
                <a:solidFill>
                  <a:srgbClr val="FF0000"/>
                </a:solidFill>
                <a:latin typeface="Arial" pitchFamily="34" charset="0"/>
                <a:cs typeface="Arial" pitchFamily="34" charset="0"/>
              </a:rPr>
              <a:t>(C) </a:t>
            </a:r>
            <a:r>
              <a:rPr lang="en-US" b="1" dirty="0" smtClean="0">
                <a:solidFill>
                  <a:srgbClr val="FF0000"/>
                </a:solidFill>
                <a:latin typeface="Arial" pitchFamily="34" charset="0"/>
                <a:cs typeface="Arial" pitchFamily="34" charset="0"/>
              </a:rPr>
              <a:t>throughout</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all over, in nook and crook</a:t>
            </a:r>
            <a:endParaRPr lang="en-US" sz="1450" dirty="0">
              <a:latin typeface="Arial" pitchFamily="34" charset="0"/>
              <a:cs typeface="Arial" pitchFamily="34" charset="0"/>
            </a:endParaRPr>
          </a:p>
        </p:txBody>
      </p:sp>
      <p:sp>
        <p:nvSpPr>
          <p:cNvPr id="6" name="TextBox 5"/>
          <p:cNvSpPr txBox="1"/>
          <p:nvPr/>
        </p:nvSpPr>
        <p:spPr>
          <a:xfrm>
            <a:off x="3536477" y="1446311"/>
            <a:ext cx="381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1</a:t>
            </a:r>
            <a:endParaRPr lang="en-US" sz="1400" b="1" dirty="0">
              <a:latin typeface="Arial" pitchFamily="34" charset="0"/>
              <a:cs typeface="Arial" pitchFamily="34" charset="0"/>
            </a:endParaRPr>
          </a:p>
        </p:txBody>
      </p:sp>
      <p:sp>
        <p:nvSpPr>
          <p:cNvPr id="7" name="TextBox 6"/>
          <p:cNvSpPr txBox="1"/>
          <p:nvPr/>
        </p:nvSpPr>
        <p:spPr>
          <a:xfrm>
            <a:off x="5410200" y="2362200"/>
            <a:ext cx="3276600" cy="1477328"/>
          </a:xfrm>
          <a:prstGeom prst="rect">
            <a:avLst/>
          </a:prstGeom>
          <a:noFill/>
        </p:spPr>
        <p:txBody>
          <a:bodyPr wrap="square" rtlCol="0">
            <a:spAutoFit/>
          </a:bodyPr>
          <a:lstStyle/>
          <a:p>
            <a:r>
              <a:rPr lang="en-US" i="1" dirty="0" smtClean="0">
                <a:latin typeface="Arial" pitchFamily="34" charset="0"/>
                <a:cs typeface="Arial" pitchFamily="34" charset="0"/>
              </a:rPr>
              <a:t>Rule:  Avoid awkward or wordy sentences. NOTE: For almost all of these types of questions, choose the </a:t>
            </a:r>
            <a:r>
              <a:rPr lang="en-US" i="1" u="sng" dirty="0" smtClean="0">
                <a:latin typeface="Arial" pitchFamily="34" charset="0"/>
                <a:cs typeface="Arial" pitchFamily="34" charset="0"/>
              </a:rPr>
              <a:t>shortest</a:t>
            </a:r>
            <a:r>
              <a:rPr lang="en-US" i="1" dirty="0" smtClean="0">
                <a:latin typeface="Arial" pitchFamily="34" charset="0"/>
                <a:cs typeface="Arial" pitchFamily="34" charset="0"/>
              </a:rPr>
              <a:t> answer!</a:t>
            </a:r>
            <a:endParaRPr lang="en-US" i="1" dirty="0">
              <a:latin typeface="Arial" pitchFamily="34" charset="0"/>
              <a:cs typeface="Arial" pitchFamily="34" charset="0"/>
            </a:endParaRPr>
          </a:p>
        </p:txBody>
      </p:sp>
      <p:sp>
        <p:nvSpPr>
          <p:cNvPr id="8" name="TextBox 7"/>
          <p:cNvSpPr txBox="1"/>
          <p:nvPr/>
        </p:nvSpPr>
        <p:spPr>
          <a:xfrm>
            <a:off x="3661581" y="6059718"/>
            <a:ext cx="5181600" cy="400110"/>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00001780\AppData\Local\Microsoft\Windows\Temporary Internet Files\Content.IE5\4ASGACDG\MP9004422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124200"/>
            <a:ext cx="52578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000001780\AppData\Local\Microsoft\Windows\Temporary Internet Files\Content.IE5\9WAH807O\MP900448290[1].jpg"/>
          <p:cNvPicPr>
            <a:picLocks noChangeAspect="1" noChangeArrowheads="1"/>
          </p:cNvPicPr>
          <p:nvPr/>
        </p:nvPicPr>
        <p:blipFill>
          <a:blip r:embed="rId4" cstate="print"/>
          <a:srcRect/>
          <a:stretch>
            <a:fillRect/>
          </a:stretch>
        </p:blipFill>
        <p:spPr bwMode="auto">
          <a:xfrm>
            <a:off x="399197" y="2133600"/>
            <a:ext cx="2432124" cy="3200400"/>
          </a:xfrm>
          <a:prstGeom prst="rect">
            <a:avLst/>
          </a:prstGeom>
          <a:noFill/>
        </p:spPr>
      </p:pic>
      <p:sp>
        <p:nvSpPr>
          <p:cNvPr id="2" name="Title 1"/>
          <p:cNvSpPr>
            <a:spLocks noGrp="1"/>
          </p:cNvSpPr>
          <p:nvPr>
            <p:ph type="title"/>
          </p:nvPr>
        </p:nvSpPr>
        <p:spPr>
          <a:xfrm>
            <a:off x="457200" y="152401"/>
            <a:ext cx="8382000" cy="2895599"/>
          </a:xfrm>
          <a:ln w="6350">
            <a:noFill/>
          </a:ln>
        </p:spPr>
        <p:txBody>
          <a:bodyPr>
            <a:normAutofit/>
          </a:bodyPr>
          <a:lstStyle/>
          <a:p>
            <a:pPr algn="r"/>
            <a:r>
              <a:rPr lang="en-US" sz="4400" dirty="0" smtClean="0">
                <a:solidFill>
                  <a:schemeClr val="tx1"/>
                </a:solidFill>
                <a:effectLst/>
              </a:rPr>
              <a:t>There’s just so much to read!</a:t>
            </a: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2800" i="1" dirty="0" smtClean="0">
                <a:solidFill>
                  <a:schemeClr val="tx1"/>
                </a:solidFill>
                <a:effectLst/>
              </a:rPr>
              <a:t>Let’s talk about your generation for a minute.                        It might impact the </a:t>
            </a:r>
            <a:r>
              <a:rPr lang="en-US" sz="6000" i="1" dirty="0" smtClean="0">
                <a:ln w="22225">
                  <a:solidFill>
                    <a:schemeClr val="bg1"/>
                  </a:solidFill>
                </a:ln>
                <a:solidFill>
                  <a:srgbClr val="FF0000"/>
                </a:solidFill>
                <a:effectLst/>
                <a:latin typeface="Arial Black" pitchFamily="34" charset="0"/>
              </a:rPr>
              <a:t>ACT</a:t>
            </a:r>
            <a:endParaRPr lang="en-US" sz="6000" dirty="0">
              <a:ln w="22225">
                <a:solidFill>
                  <a:schemeClr val="bg1"/>
                </a:solidFill>
              </a:ln>
              <a:solidFill>
                <a:schemeClr val="tx1"/>
              </a:solidFill>
              <a:effectLst/>
              <a:latin typeface="Arial Black" pitchFamily="34" charset="0"/>
            </a:endParaRPr>
          </a:p>
        </p:txBody>
      </p:sp>
      <p:pic>
        <p:nvPicPr>
          <p:cNvPr id="2051" name="Picture 3" descr="C:\Users\000001780\AppData\Local\Microsoft\Windows\Temporary Internet Files\Content.IE5\4ASGACDG\MP90044249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971799"/>
            <a:ext cx="2286000" cy="3439115"/>
          </a:xfrm>
          <a:prstGeom prst="rect">
            <a:avLst/>
          </a:prstGeom>
          <a:noFill/>
          <a:ln w="1270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2895599"/>
          </a:xfrm>
          <a:ln w="6350">
            <a:noFill/>
          </a:ln>
        </p:spPr>
        <p:txBody>
          <a:bodyPr>
            <a:normAutofit/>
          </a:bodyPr>
          <a:lstStyle/>
          <a:p>
            <a:pPr algn="r"/>
            <a:r>
              <a:rPr lang="en-US" sz="4400" dirty="0" smtClean="0">
                <a:solidFill>
                  <a:schemeClr val="tx1"/>
                </a:solidFill>
                <a:effectLst/>
              </a:rPr>
              <a:t>I know you’re hungry to start,</a:t>
            </a:r>
            <a:r>
              <a:rPr lang="en-US" sz="1600" dirty="0" smtClean="0">
                <a:solidFill>
                  <a:schemeClr val="tx1"/>
                </a:solidFill>
                <a:effectLst/>
              </a:rPr>
              <a:t/>
            </a:r>
            <a:br>
              <a:rPr lang="en-US" sz="1600" dirty="0" smtClean="0">
                <a:solidFill>
                  <a:schemeClr val="tx1"/>
                </a:solidFill>
                <a:effectLst/>
              </a:rPr>
            </a:br>
            <a:r>
              <a:rPr lang="en-US" sz="1600" dirty="0" smtClean="0">
                <a:solidFill>
                  <a:schemeClr val="tx1"/>
                </a:solidFill>
                <a:effectLst/>
              </a:rPr>
              <a:t/>
            </a:r>
            <a:br>
              <a:rPr lang="en-US" sz="1600" dirty="0" smtClean="0">
                <a:solidFill>
                  <a:schemeClr val="tx1"/>
                </a:solidFill>
                <a:effectLst/>
              </a:rPr>
            </a:br>
            <a:r>
              <a:rPr lang="en-US" sz="2800" i="1" dirty="0" smtClean="0">
                <a:solidFill>
                  <a:schemeClr val="tx1"/>
                </a:solidFill>
                <a:effectLst/>
              </a:rPr>
              <a:t>but slow down just a minute.</a:t>
            </a:r>
            <a:br>
              <a:rPr lang="en-US" sz="2800" i="1" dirty="0" smtClean="0">
                <a:solidFill>
                  <a:schemeClr val="tx1"/>
                </a:solidFill>
                <a:effectLst/>
              </a:rPr>
            </a:br>
            <a:r>
              <a:rPr lang="en-US" sz="2800" i="1" dirty="0" smtClean="0">
                <a:solidFill>
                  <a:schemeClr val="tx1"/>
                </a:solidFill>
                <a:effectLst/>
              </a:rPr>
              <a:t>                        </a:t>
            </a:r>
            <a:endParaRPr lang="en-US" sz="6000" dirty="0">
              <a:ln w="22225">
                <a:solidFill>
                  <a:schemeClr val="bg1"/>
                </a:solidFill>
              </a:ln>
              <a:solidFill>
                <a:schemeClr val="tx1"/>
              </a:solidFill>
              <a:effectLst/>
              <a:latin typeface="Arial Black" pitchFamily="34" charset="0"/>
            </a:endParaRPr>
          </a:p>
        </p:txBody>
      </p:sp>
      <p:pic>
        <p:nvPicPr>
          <p:cNvPr id="6146" name="Picture 2" descr="C:\Users\000001780\AppData\Local\Microsoft\Windows\Temporary Internet Files\Content.IE5\51LIGPDW\MP9004427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300" y="2362200"/>
            <a:ext cx="5562600" cy="38690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000001780\AppData\Local\Microsoft\Windows\Temporary Internet Files\Content.IE5\MQX2S1QL\MP9004313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981200"/>
            <a:ext cx="2803478" cy="280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43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1828799"/>
          </a:xfrm>
          <a:ln w="6350">
            <a:noFill/>
          </a:ln>
        </p:spPr>
        <p:txBody>
          <a:bodyPr>
            <a:normAutofit/>
          </a:bodyPr>
          <a:lstStyle/>
          <a:p>
            <a:r>
              <a:rPr lang="en-US" sz="4400" dirty="0" smtClean="0">
                <a:solidFill>
                  <a:schemeClr val="tx1"/>
                </a:solidFill>
                <a:effectLst/>
              </a:rPr>
              <a:t>One step at a time…</a:t>
            </a:r>
            <a:r>
              <a:rPr lang="en-US" sz="2800" i="1" dirty="0" smtClean="0">
                <a:solidFill>
                  <a:schemeClr val="tx1"/>
                </a:solidFill>
                <a:effectLst/>
              </a:rPr>
              <a:t/>
            </a:r>
            <a:br>
              <a:rPr lang="en-US" sz="2800" i="1" dirty="0" smtClean="0">
                <a:solidFill>
                  <a:schemeClr val="tx1"/>
                </a:solidFill>
                <a:effectLst/>
              </a:rPr>
            </a:br>
            <a:r>
              <a:rPr lang="en-US" sz="2800" i="1" dirty="0" smtClean="0">
                <a:solidFill>
                  <a:schemeClr val="tx1"/>
                </a:solidFill>
                <a:effectLst/>
              </a:rPr>
              <a:t>                        </a:t>
            </a:r>
            <a:endParaRPr lang="en-US" sz="6000" dirty="0">
              <a:ln w="22225">
                <a:solidFill>
                  <a:schemeClr val="bg1"/>
                </a:solidFill>
              </a:ln>
              <a:solidFill>
                <a:schemeClr val="tx1"/>
              </a:solidFill>
              <a:effectLst/>
              <a:latin typeface="Arial Black" pitchFamily="34" charset="0"/>
            </a:endParaRPr>
          </a:p>
        </p:txBody>
      </p:sp>
      <p:pic>
        <p:nvPicPr>
          <p:cNvPr id="7170" name="Picture 2" descr="C:\Users\000001780\AppData\Local\Microsoft\Windows\Temporary Internet Files\Content.IE5\4ASGACDG\MP9003863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13848"/>
            <a:ext cx="2883408"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2785872"/>
          </a:xfrm>
        </p:spPr>
        <p:txBody>
          <a:bodyPr>
            <a:normAutofit/>
          </a:bodyPr>
          <a:lstStyle/>
          <a:p>
            <a:r>
              <a:rPr lang="en-US" sz="3600" dirty="0" smtClean="0"/>
              <a:t>What does it really mean?</a:t>
            </a:r>
          </a:p>
          <a:p>
            <a:pPr lvl="1"/>
            <a:r>
              <a:rPr lang="en-US" sz="3200" dirty="0" smtClean="0"/>
              <a:t>36 = </a:t>
            </a:r>
            <a:r>
              <a:rPr lang="en-US" sz="2800" b="1" dirty="0" err="1" smtClean="0">
                <a:solidFill>
                  <a:srgbClr val="FF0000"/>
                </a:solidFill>
              </a:rPr>
              <a:t>Bazinga</a:t>
            </a:r>
            <a:r>
              <a:rPr lang="en-US" sz="2800" b="1" dirty="0" smtClean="0">
                <a:solidFill>
                  <a:srgbClr val="FF0000"/>
                </a:solidFill>
              </a:rPr>
              <a:t>!</a:t>
            </a:r>
          </a:p>
          <a:p>
            <a:pPr lvl="1"/>
            <a:r>
              <a:rPr lang="en-US" sz="3200" dirty="0" smtClean="0"/>
              <a:t>21 = </a:t>
            </a:r>
            <a:r>
              <a:rPr lang="en-US" sz="2800" dirty="0" smtClean="0"/>
              <a:t>National Average – HOPE Scholarship </a:t>
            </a:r>
            <a:r>
              <a:rPr lang="en-US" sz="2800" b="1" dirty="0" smtClean="0">
                <a:solidFill>
                  <a:srgbClr val="00B050"/>
                </a:solidFill>
              </a:rPr>
              <a:t>$</a:t>
            </a:r>
          </a:p>
          <a:p>
            <a:pPr lvl="1"/>
            <a:r>
              <a:rPr lang="en-US" sz="3200" dirty="0" smtClean="0"/>
              <a:t>01 = </a:t>
            </a:r>
            <a:r>
              <a:rPr lang="en-US" sz="2800" dirty="0" smtClean="0"/>
              <a:t>Come on! Really?</a:t>
            </a:r>
          </a:p>
        </p:txBody>
      </p:sp>
      <p:sp>
        <p:nvSpPr>
          <p:cNvPr id="3" name="Title 2"/>
          <p:cNvSpPr>
            <a:spLocks noGrp="1"/>
          </p:cNvSpPr>
          <p:nvPr>
            <p:ph type="title"/>
          </p:nvPr>
        </p:nvSpPr>
        <p:spPr/>
        <p:txBody>
          <a:bodyPr>
            <a:normAutofit/>
          </a:bodyPr>
          <a:lstStyle/>
          <a:p>
            <a:r>
              <a:rPr lang="en-US" sz="5400" dirty="0" smtClean="0"/>
              <a:t>Let’s talk score . . .</a:t>
            </a:r>
            <a:endParaRPr lang="en-US" sz="5400" dirty="0"/>
          </a:p>
        </p:txBody>
      </p:sp>
      <p:cxnSp>
        <p:nvCxnSpPr>
          <p:cNvPr id="6" name="Straight Connector 5"/>
          <p:cNvCxnSpPr/>
          <p:nvPr/>
        </p:nvCxnSpPr>
        <p:spPr>
          <a:xfrm>
            <a:off x="224051" y="4267200"/>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196" name="Picture 4" descr="C:\Users\000001780\AppData\Local\Microsoft\Windows\Temporary Internet Files\Content.IE5\4ASGACDG\MP9003994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375814"/>
            <a:ext cx="2496312" cy="312115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000001780\AppData\Local\Microsoft\Windows\Temporary Internet Files\Content.IE5\MQX2S1QL\MP9003419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3508" y="4514320"/>
            <a:ext cx="2819400" cy="201117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000001780\AppData\Local\Microsoft\Windows\Temporary Internet Files\Content.IE5\8VQSF8L7\MP9102208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684709"/>
            <a:ext cx="1768638" cy="230476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000001780\AppData\Local\Microsoft\Windows\Temporary Internet Files\Content.IE5\8VQSF8L7\MM900395691[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27" y="4986062"/>
            <a:ext cx="2750465" cy="1186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200329"/>
          </a:xfrm>
          <a:prstGeom prst="rect">
            <a:avLst/>
          </a:prstGeom>
          <a:noFill/>
        </p:spPr>
        <p:txBody>
          <a:bodyPr wrap="square" rtlCol="0">
            <a:spAutoFit/>
          </a:bodyPr>
          <a:lstStyle/>
          <a:p>
            <a:pPr algn="ctr"/>
            <a:r>
              <a:rPr lang="en-US" sz="7200" b="1" dirty="0" smtClean="0">
                <a:ln w="12700">
                  <a:solidFill>
                    <a:schemeClr val="tx1"/>
                  </a:solidFill>
                </a:ln>
                <a:solidFill>
                  <a:schemeClr val="accent1">
                    <a:lumMod val="75000"/>
                  </a:schemeClr>
                </a:solidFill>
                <a:latin typeface="Arial Black" pitchFamily="34" charset="0"/>
              </a:rPr>
              <a:t>English</a:t>
            </a:r>
            <a:endParaRPr lang="en-US" dirty="0">
              <a:solidFill>
                <a:schemeClr val="accent1">
                  <a:lumMod val="75000"/>
                </a:schemeClr>
              </a:solidFill>
            </a:endParaRPr>
          </a:p>
        </p:txBody>
      </p:sp>
      <p:sp>
        <p:nvSpPr>
          <p:cNvPr id="3" name="TextBox 2"/>
          <p:cNvSpPr txBox="1"/>
          <p:nvPr/>
        </p:nvSpPr>
        <p:spPr>
          <a:xfrm>
            <a:off x="304800" y="1447800"/>
            <a:ext cx="8534400" cy="861774"/>
          </a:xfrm>
          <a:prstGeom prst="rect">
            <a:avLst/>
          </a:prstGeom>
          <a:noFill/>
        </p:spPr>
        <p:txBody>
          <a:bodyPr wrap="square" rtlCol="0">
            <a:spAutoFit/>
          </a:bodyPr>
          <a:lstStyle/>
          <a:p>
            <a:pPr algn="ctr"/>
            <a:r>
              <a:rPr lang="en-US" sz="5000" b="1" i="1" dirty="0" smtClean="0"/>
              <a:t>Know the </a:t>
            </a:r>
            <a:r>
              <a:rPr lang="en-US" sz="5000" b="1" i="1" dirty="0" smtClean="0">
                <a:ln>
                  <a:solidFill>
                    <a:schemeClr val="tx1"/>
                  </a:solidFill>
                </a:ln>
                <a:solidFill>
                  <a:srgbClr val="FF0000"/>
                </a:solidFill>
                <a:latin typeface="Arial Black" pitchFamily="34" charset="0"/>
              </a:rPr>
              <a:t>Score</a:t>
            </a:r>
            <a:r>
              <a:rPr lang="en-US" sz="5000" b="1" i="1" dirty="0" smtClean="0"/>
              <a:t> you need!</a:t>
            </a:r>
            <a:endParaRPr lang="en-US" sz="5000" b="1" i="1" dirty="0"/>
          </a:p>
        </p:txBody>
      </p:sp>
      <p:graphicFrame>
        <p:nvGraphicFramePr>
          <p:cNvPr id="4" name="Table 3"/>
          <p:cNvGraphicFramePr>
            <a:graphicFrameLocks noGrp="1"/>
          </p:cNvGraphicFramePr>
          <p:nvPr/>
        </p:nvGraphicFramePr>
        <p:xfrm>
          <a:off x="5562600" y="2209806"/>
          <a:ext cx="2895601" cy="4419592"/>
        </p:xfrm>
        <a:graphic>
          <a:graphicData uri="http://schemas.openxmlformats.org/drawingml/2006/table">
            <a:tbl>
              <a:tblPr/>
              <a:tblGrid>
                <a:gridCol w="822614"/>
                <a:gridCol w="1250373"/>
                <a:gridCol w="822614"/>
              </a:tblGrid>
              <a:tr h="129988">
                <a:tc>
                  <a:txBody>
                    <a:bodyPr/>
                    <a:lstStyle/>
                    <a:p>
                      <a:pPr marL="0" marR="0" algn="ctr">
                        <a:spcBef>
                          <a:spcPts val="0"/>
                        </a:spcBef>
                        <a:spcAft>
                          <a:spcPts val="0"/>
                        </a:spcAft>
                      </a:pPr>
                      <a:r>
                        <a:rPr lang="en-US" sz="800" b="1" i="1">
                          <a:latin typeface="Arial"/>
                          <a:ea typeface="Calibri"/>
                          <a:cs typeface="Times New Roman"/>
                        </a:rPr>
                        <a:t># Correct/40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 Score</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ACT Score</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10%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13%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15%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9</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7</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18%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8-9</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20-23%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10-11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25-28%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12-13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30-33%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14-15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35-38%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40%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17-18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43-45%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19</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48%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17</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50%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53%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19</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55%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800">
                          <a:latin typeface="Arial"/>
                          <a:ea typeface="Calibri"/>
                          <a:cs typeface="Times New Roman"/>
                        </a:rPr>
                        <a:t>58%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800" b="1" i="1">
                          <a:latin typeface="Arial"/>
                          <a:ea typeface="Calibri"/>
                          <a:cs typeface="Times New Roman"/>
                        </a:rPr>
                        <a:t>21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29988">
                <a:tc>
                  <a:txBody>
                    <a:bodyPr/>
                    <a:lstStyle/>
                    <a:p>
                      <a:pPr marL="0" marR="0" algn="ctr">
                        <a:spcBef>
                          <a:spcPts val="0"/>
                        </a:spcBef>
                        <a:spcAft>
                          <a:spcPts val="0"/>
                        </a:spcAft>
                      </a:pPr>
                      <a:r>
                        <a:rPr lang="en-US" sz="800">
                          <a:latin typeface="Arial"/>
                          <a:ea typeface="Calibri"/>
                          <a:cs typeface="Times New Roman"/>
                        </a:rPr>
                        <a:t>24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60%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63%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65%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27</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68%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70%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29</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73%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27</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30-31</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75-78%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80%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29</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83%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30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85%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32</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88%</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33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36</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90%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34</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37</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93%</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a:latin typeface="Arial"/>
                          <a:ea typeface="Calibri"/>
                          <a:cs typeface="Times New Roman"/>
                        </a:rPr>
                        <a:t>35</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8">
                <a:tc>
                  <a:txBody>
                    <a:bodyPr/>
                    <a:lstStyle/>
                    <a:p>
                      <a:pPr marL="0" marR="0" algn="ctr">
                        <a:spcBef>
                          <a:spcPts val="0"/>
                        </a:spcBef>
                        <a:spcAft>
                          <a:spcPts val="0"/>
                        </a:spcAft>
                      </a:pPr>
                      <a:r>
                        <a:rPr lang="en-US" sz="800">
                          <a:latin typeface="Arial"/>
                          <a:ea typeface="Calibri"/>
                          <a:cs typeface="Times New Roman"/>
                        </a:rPr>
                        <a:t>38-40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95-100%</a:t>
                      </a:r>
                      <a:endParaRPr lang="en-US" sz="60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i="1" dirty="0">
                          <a:latin typeface="Arial"/>
                          <a:ea typeface="Calibri"/>
                          <a:cs typeface="Times New Roman"/>
                        </a:rPr>
                        <a:t>36</a:t>
                      </a:r>
                      <a:endParaRPr lang="en-US" sz="600" dirty="0">
                        <a:latin typeface="Arial"/>
                        <a:ea typeface="Calibri"/>
                        <a:cs typeface="Times New Roman"/>
                      </a:endParaRPr>
                    </a:p>
                  </a:txBody>
                  <a:tcPr marL="33618" marR="33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533400" y="3048000"/>
          <a:ext cx="6553201" cy="3048000"/>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861705"/>
                <a:gridCol w="2829791"/>
                <a:gridCol w="1861705"/>
              </a:tblGrid>
              <a:tr h="381000">
                <a:tc>
                  <a:txBody>
                    <a:bodyPr/>
                    <a:lstStyle/>
                    <a:p>
                      <a:pPr marL="0" marR="0" algn="ctr">
                        <a:spcBef>
                          <a:spcPts val="0"/>
                        </a:spcBef>
                        <a:spcAft>
                          <a:spcPts val="0"/>
                        </a:spcAft>
                      </a:pPr>
                      <a:r>
                        <a:rPr lang="en-US" sz="2000" b="1" dirty="0" smtClean="0">
                          <a:latin typeface="Arial Black" pitchFamily="34" charset="0"/>
                          <a:ea typeface="Calibri"/>
                          <a:cs typeface="Times New Roman"/>
                        </a:rPr>
                        <a:t># Correct/40</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latin typeface="Arial Black" pitchFamily="34" charset="0"/>
                          <a:ea typeface="Calibri"/>
                          <a:cs typeface="Times New Roman"/>
                        </a:rPr>
                        <a:t>% Score</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smtClean="0">
                          <a:latin typeface="Arial Black" pitchFamily="34" charset="0"/>
                          <a:ea typeface="Calibri"/>
                          <a:cs typeface="Times New Roman"/>
                        </a:rPr>
                        <a:t>ACT</a:t>
                      </a:r>
                      <a:r>
                        <a:rPr lang="en-US" sz="2000" b="1" i="1" baseline="0" dirty="0" smtClean="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50%</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18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53%</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19</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a:latin typeface="Arial"/>
                          <a:ea typeface="Calibri"/>
                          <a:cs typeface="Times New Roman"/>
                        </a:rPr>
                        <a:t>22</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55%</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20</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a:solidFill>
                            <a:schemeClr val="tx1"/>
                          </a:solidFill>
                          <a:latin typeface="Arial"/>
                          <a:ea typeface="Calibri"/>
                          <a:cs typeface="Times New Roman"/>
                        </a:rPr>
                        <a:t>23</a:t>
                      </a:r>
                      <a:endParaRPr lang="en-US" sz="120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600">
                          <a:solidFill>
                            <a:schemeClr val="tx1"/>
                          </a:solidFill>
                          <a:latin typeface="Arial"/>
                          <a:ea typeface="Calibri"/>
                          <a:cs typeface="Times New Roman"/>
                        </a:rPr>
                        <a:t>58%</a:t>
                      </a:r>
                      <a:endParaRPr lang="en-US" sz="120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600" b="1" i="1" dirty="0">
                          <a:solidFill>
                            <a:schemeClr val="tx1"/>
                          </a:solidFill>
                          <a:latin typeface="Arial"/>
                          <a:ea typeface="Calibri"/>
                          <a:cs typeface="Times New Roman"/>
                        </a:rPr>
                        <a:t>21</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81000">
                <a:tc>
                  <a:txBody>
                    <a:bodyPr/>
                    <a:lstStyle/>
                    <a:p>
                      <a:pPr marL="0" marR="0" algn="ctr">
                        <a:spcBef>
                          <a:spcPts val="0"/>
                        </a:spcBef>
                        <a:spcAft>
                          <a:spcPts val="0"/>
                        </a:spcAft>
                      </a:pPr>
                      <a:r>
                        <a:rPr lang="en-US" sz="1600">
                          <a:latin typeface="Arial"/>
                          <a:ea typeface="Calibri"/>
                          <a:cs typeface="Times New Roman"/>
                        </a:rPr>
                        <a:t>24</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60%</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22</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a:latin typeface="Arial"/>
                          <a:ea typeface="Calibri"/>
                          <a:cs typeface="Times New Roman"/>
                        </a:rPr>
                        <a:t>25</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23</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a:latin typeface="Arial"/>
                          <a:ea typeface="Calibri"/>
                          <a:cs typeface="Times New Roman"/>
                        </a:rPr>
                        <a:t>26</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24</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45057" name="Picture 1" descr="C:\Users\000001780\AppData\Local\Microsoft\Windows\Temporary Internet Files\Content.IE5\ZGZRS1S4\MP900431333[1].jpg"/>
          <p:cNvPicPr>
            <a:picLocks noChangeAspect="1" noChangeArrowheads="1"/>
          </p:cNvPicPr>
          <p:nvPr/>
        </p:nvPicPr>
        <p:blipFill>
          <a:blip r:embed="rId3" cstate="print"/>
          <a:srcRect/>
          <a:stretch>
            <a:fillRect/>
          </a:stretch>
        </p:blipFill>
        <p:spPr bwMode="auto">
          <a:xfrm>
            <a:off x="2034972" y="2227064"/>
            <a:ext cx="2689428" cy="18132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200329"/>
          </a:xfrm>
          <a:prstGeom prst="rect">
            <a:avLst/>
          </a:prstGeom>
          <a:noFill/>
        </p:spPr>
        <p:txBody>
          <a:bodyPr wrap="square" rtlCol="0">
            <a:spAutoFit/>
          </a:bodyPr>
          <a:lstStyle/>
          <a:p>
            <a:pPr algn="ctr"/>
            <a:r>
              <a:rPr lang="en-US" sz="7200" b="1" dirty="0" smtClean="0">
                <a:ln w="12700">
                  <a:solidFill>
                    <a:schemeClr val="tx1"/>
                  </a:solidFill>
                </a:ln>
                <a:solidFill>
                  <a:schemeClr val="accent1">
                    <a:lumMod val="75000"/>
                  </a:schemeClr>
                </a:solidFill>
                <a:latin typeface="Arial Black" pitchFamily="34" charset="0"/>
              </a:rPr>
              <a:t>English Test</a:t>
            </a:r>
            <a:endParaRPr lang="en-US" dirty="0">
              <a:solidFill>
                <a:schemeClr val="accent1">
                  <a:lumMod val="75000"/>
                </a:schemeClr>
              </a:solidFill>
            </a:endParaRPr>
          </a:p>
        </p:txBody>
      </p:sp>
      <p:sp>
        <p:nvSpPr>
          <p:cNvPr id="5" name="TextBox 4"/>
          <p:cNvSpPr txBox="1"/>
          <p:nvPr/>
        </p:nvSpPr>
        <p:spPr>
          <a:xfrm>
            <a:off x="1143000" y="1600200"/>
            <a:ext cx="7086600" cy="923330"/>
          </a:xfrm>
          <a:prstGeom prst="rect">
            <a:avLst/>
          </a:prstGeom>
          <a:noFill/>
        </p:spPr>
        <p:txBody>
          <a:bodyPr wrap="square" rtlCol="0">
            <a:spAutoFit/>
          </a:bodyPr>
          <a:lstStyle/>
          <a:p>
            <a:pPr algn="ctr"/>
            <a:r>
              <a:rPr lang="en-US" sz="5400" b="1" dirty="0" smtClean="0"/>
              <a:t>Know the Structure!</a:t>
            </a:r>
            <a:endParaRPr lang="en-US" sz="5400" b="1" dirty="0"/>
          </a:p>
        </p:txBody>
      </p:sp>
      <p:sp>
        <p:nvSpPr>
          <p:cNvPr id="6" name="Rectangle 5"/>
          <p:cNvSpPr/>
          <p:nvPr/>
        </p:nvSpPr>
        <p:spPr>
          <a:xfrm>
            <a:off x="6858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622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914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3124200"/>
            <a:ext cx="1066800" cy="276999"/>
          </a:xfrm>
          <a:prstGeom prst="rect">
            <a:avLst/>
          </a:prstGeom>
          <a:noFill/>
        </p:spPr>
        <p:txBody>
          <a:bodyPr wrap="square" rtlCol="0">
            <a:spAutoFit/>
          </a:bodyPr>
          <a:lstStyle/>
          <a:p>
            <a:pPr algn="ctr"/>
            <a:r>
              <a:rPr lang="en-US" sz="1200" dirty="0" smtClean="0">
                <a:latin typeface="Arial Black" pitchFamily="34" charset="0"/>
              </a:rPr>
              <a:t>Reading I</a:t>
            </a:r>
            <a:endParaRPr lang="en-US" sz="1200" dirty="0">
              <a:latin typeface="Arial Black" pitchFamily="34" charset="0"/>
            </a:endParaRPr>
          </a:p>
        </p:txBody>
      </p:sp>
      <p:sp>
        <p:nvSpPr>
          <p:cNvPr id="13" name="TextBox 12"/>
          <p:cNvSpPr txBox="1"/>
          <p:nvPr/>
        </p:nvSpPr>
        <p:spPr>
          <a:xfrm>
            <a:off x="7391400" y="3124200"/>
            <a:ext cx="1066800" cy="276999"/>
          </a:xfrm>
          <a:prstGeom prst="rect">
            <a:avLst/>
          </a:prstGeom>
          <a:noFill/>
        </p:spPr>
        <p:txBody>
          <a:bodyPr wrap="square" rtlCol="0">
            <a:spAutoFit/>
          </a:bodyPr>
          <a:lstStyle/>
          <a:p>
            <a:pPr algn="ctr"/>
            <a:r>
              <a:rPr lang="en-US" sz="1200" dirty="0" smtClean="0">
                <a:latin typeface="Arial Black" pitchFamily="34" charset="0"/>
              </a:rPr>
              <a:t>Reading 5</a:t>
            </a:r>
            <a:endParaRPr lang="en-US" sz="1200" dirty="0">
              <a:latin typeface="Arial Black" pitchFamily="34" charset="0"/>
            </a:endParaRPr>
          </a:p>
        </p:txBody>
      </p:sp>
      <p:sp>
        <p:nvSpPr>
          <p:cNvPr id="14" name="TextBox 13"/>
          <p:cNvSpPr txBox="1"/>
          <p:nvPr/>
        </p:nvSpPr>
        <p:spPr>
          <a:xfrm>
            <a:off x="5715000" y="3124200"/>
            <a:ext cx="1066800" cy="276999"/>
          </a:xfrm>
          <a:prstGeom prst="rect">
            <a:avLst/>
          </a:prstGeom>
          <a:noFill/>
        </p:spPr>
        <p:txBody>
          <a:bodyPr wrap="square" rtlCol="0">
            <a:spAutoFit/>
          </a:bodyPr>
          <a:lstStyle/>
          <a:p>
            <a:pPr algn="ctr"/>
            <a:r>
              <a:rPr lang="en-US" sz="1200" dirty="0" smtClean="0">
                <a:latin typeface="Arial Black" pitchFamily="34" charset="0"/>
              </a:rPr>
              <a:t>Reading 4</a:t>
            </a:r>
            <a:endParaRPr lang="en-US" sz="1200" dirty="0">
              <a:latin typeface="Arial Black" pitchFamily="34" charset="0"/>
            </a:endParaRPr>
          </a:p>
        </p:txBody>
      </p:sp>
      <p:sp>
        <p:nvSpPr>
          <p:cNvPr id="15" name="TextBox 14"/>
          <p:cNvSpPr txBox="1"/>
          <p:nvPr/>
        </p:nvSpPr>
        <p:spPr>
          <a:xfrm>
            <a:off x="4038600" y="3124200"/>
            <a:ext cx="1066800" cy="276999"/>
          </a:xfrm>
          <a:prstGeom prst="rect">
            <a:avLst/>
          </a:prstGeom>
          <a:noFill/>
        </p:spPr>
        <p:txBody>
          <a:bodyPr wrap="square" rtlCol="0">
            <a:spAutoFit/>
          </a:bodyPr>
          <a:lstStyle/>
          <a:p>
            <a:pPr algn="ctr"/>
            <a:r>
              <a:rPr lang="en-US" sz="1200" dirty="0" smtClean="0">
                <a:latin typeface="Arial Black" pitchFamily="34" charset="0"/>
              </a:rPr>
              <a:t>Reading 3</a:t>
            </a:r>
            <a:endParaRPr lang="en-US" sz="1200" dirty="0">
              <a:latin typeface="Arial Black" pitchFamily="34" charset="0"/>
            </a:endParaRPr>
          </a:p>
        </p:txBody>
      </p:sp>
      <p:sp>
        <p:nvSpPr>
          <p:cNvPr id="16" name="TextBox 15"/>
          <p:cNvSpPr txBox="1"/>
          <p:nvPr/>
        </p:nvSpPr>
        <p:spPr>
          <a:xfrm>
            <a:off x="2362200" y="3124200"/>
            <a:ext cx="1066800" cy="276999"/>
          </a:xfrm>
          <a:prstGeom prst="rect">
            <a:avLst/>
          </a:prstGeom>
          <a:noFill/>
        </p:spPr>
        <p:txBody>
          <a:bodyPr wrap="square" rtlCol="0">
            <a:spAutoFit/>
          </a:bodyPr>
          <a:lstStyle/>
          <a:p>
            <a:pPr algn="ctr"/>
            <a:r>
              <a:rPr lang="en-US" sz="1200" dirty="0" smtClean="0">
                <a:latin typeface="Arial Black" pitchFamily="34" charset="0"/>
              </a:rPr>
              <a:t>Reading 2</a:t>
            </a:r>
            <a:endParaRPr lang="en-US" sz="1200" dirty="0">
              <a:latin typeface="Arial Black" pitchFamily="34" charset="0"/>
            </a:endParaRPr>
          </a:p>
        </p:txBody>
      </p:sp>
      <p:cxnSp>
        <p:nvCxnSpPr>
          <p:cNvPr id="18" name="Straight Connector 17"/>
          <p:cNvCxnSpPr/>
          <p:nvPr/>
        </p:nvCxnSpPr>
        <p:spPr>
          <a:xfrm>
            <a:off x="9144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44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20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20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20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44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20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20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908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384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384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384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84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908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384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4384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384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908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384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384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384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384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72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148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48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148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148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672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148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148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1148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148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672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148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1148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148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436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912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912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436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912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912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912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7912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436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912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7912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912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7912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6200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676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4676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4676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676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6200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676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4676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4676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4676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200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4676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4676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4676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4676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0" y="5029200"/>
            <a:ext cx="9144000" cy="707886"/>
          </a:xfrm>
          <a:prstGeom prst="rect">
            <a:avLst/>
          </a:prstGeom>
          <a:noFill/>
        </p:spPr>
        <p:txBody>
          <a:bodyPr wrap="square" rtlCol="0">
            <a:spAutoFit/>
          </a:bodyPr>
          <a:lstStyle/>
          <a:p>
            <a:pPr algn="ctr"/>
            <a:r>
              <a:rPr lang="en-US" sz="4000" dirty="0" smtClean="0">
                <a:ln>
                  <a:solidFill>
                    <a:schemeClr val="tx1"/>
                  </a:solidFill>
                </a:ln>
                <a:solidFill>
                  <a:srgbClr val="FF0000"/>
                </a:solidFill>
                <a:latin typeface="Arial Black" pitchFamily="34" charset="0"/>
              </a:rPr>
              <a:t>5 Readings, 15 Questions Each</a:t>
            </a:r>
            <a:endParaRPr lang="en-US" sz="4000" dirty="0">
              <a:ln>
                <a:solidFill>
                  <a:schemeClr val="tx1"/>
                </a:solidFill>
              </a:ln>
              <a:solidFill>
                <a:srgbClr val="FF0000"/>
              </a:solidFill>
              <a:latin typeface="Arial Black" pitchFamily="34" charset="0"/>
            </a:endParaRPr>
          </a:p>
        </p:txBody>
      </p:sp>
      <p:cxnSp>
        <p:nvCxnSpPr>
          <p:cNvPr id="98" name="Straight Connector 97"/>
          <p:cNvCxnSpPr/>
          <p:nvPr/>
        </p:nvCxnSpPr>
        <p:spPr>
          <a:xfrm>
            <a:off x="304800" y="487680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4800" y="274320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609600"/>
          <a:ext cx="8534399" cy="6041679"/>
        </p:xfrm>
        <a:graphic>
          <a:graphicData uri="http://schemas.openxmlformats.org/drawingml/2006/table">
            <a:tbl>
              <a:tblPr>
                <a:effectLst>
                  <a:outerShdw blurRad="88900" dist="38100" dir="13800000" sx="101000" sy="101000" algn="br" rotWithShape="0">
                    <a:schemeClr val="accent1">
                      <a:lumMod val="50000"/>
                    </a:schemeClr>
                  </a:outerShdw>
                </a:effectLst>
              </a:tblPr>
              <a:tblGrid>
                <a:gridCol w="1744717"/>
                <a:gridCol w="3853793"/>
                <a:gridCol w="2935889"/>
              </a:tblGrid>
              <a:tr h="314223">
                <a:tc>
                  <a:txBody>
                    <a:bodyPr/>
                    <a:lstStyle/>
                    <a:p>
                      <a:pPr marL="0" marR="0" algn="ctr">
                        <a:spcBef>
                          <a:spcPts val="0"/>
                        </a:spcBef>
                        <a:spcAft>
                          <a:spcPts val="0"/>
                        </a:spcAft>
                      </a:pPr>
                      <a:r>
                        <a:rPr lang="en-US" sz="1400" b="1" i="1" dirty="0">
                          <a:latin typeface="Arial"/>
                          <a:ea typeface="Times New Roman"/>
                          <a:cs typeface="Arial"/>
                        </a:rPr>
                        <a:t>Skill</a:t>
                      </a:r>
                      <a:endParaRPr lang="en-US" sz="1400" i="1" dirty="0">
                        <a:latin typeface="Arial"/>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400" b="1" i="1">
                          <a:latin typeface="Arial"/>
                          <a:ea typeface="Times New Roman"/>
                          <a:cs typeface="Arial"/>
                        </a:rPr>
                        <a:t>Explanation</a:t>
                      </a:r>
                      <a:endParaRPr lang="en-US" sz="1400" i="1">
                        <a:latin typeface="Arial"/>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400" b="1" i="1" dirty="0">
                          <a:latin typeface="Arial"/>
                          <a:ea typeface="Times New Roman"/>
                          <a:cs typeface="Arial"/>
                        </a:rPr>
                        <a:t>Suggestion</a:t>
                      </a:r>
                      <a:endParaRPr lang="en-US" sz="1400" i="1" dirty="0">
                        <a:latin typeface="Arial"/>
                        <a:ea typeface="Times New Roman"/>
                        <a:cs typeface="Times New Roman"/>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87016">
                <a:tc>
                  <a:txBody>
                    <a:bodyPr/>
                    <a:lstStyle/>
                    <a:p>
                      <a:pPr marL="0" marR="0">
                        <a:spcBef>
                          <a:spcPts val="0"/>
                        </a:spcBef>
                        <a:spcAft>
                          <a:spcPts val="0"/>
                        </a:spcAft>
                      </a:pPr>
                      <a:r>
                        <a:rPr lang="en-US" sz="900" b="1">
                          <a:latin typeface="Arial"/>
                          <a:ea typeface="Times New Roman"/>
                          <a:cs typeface="Arial"/>
                        </a:rPr>
                        <a:t>1.   Concise Wording</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Revising awkward, redundant, wordy, unclear sentences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the shortest answer (often correct)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2.   Comma Splice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Fixing sentences spliced together with commas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Replace with period, semi-colon, conjunction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dirty="0">
                          <a:latin typeface="Arial"/>
                          <a:ea typeface="Times New Roman"/>
                          <a:cs typeface="Arial"/>
                        </a:rPr>
                        <a:t>3.   Compound Sentence</a:t>
                      </a:r>
                      <a:endParaRPr lang="en-US" sz="900" b="1" dirty="0">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correct punctuation for compound sentence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Period, semi-colon, comma w/conjunction, dash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4.   Modifiers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proper placement of participles (ed, en, ing)</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Determine what is being modified</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5.   Comma Usage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usage with compound sentence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Be sure sentence on both sides of conjunction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6.   Comma Usage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usage within a sentence: phrase or series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Look for essential clause or list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7.   Parallel Structure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if items in list, verbs, or structure are balanced</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Look for the endings of words (ed, ing, etc.)</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8.   Vocabulary</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the correct context for a word</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Look at the entire sentence to determine def.</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9.   Word Choice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the most effect word choice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the tone and context of paragraph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10. Word Choice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clarity of word choice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Avoid vague words and pronouns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11. Order in Paragraph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logical order/progression of ideas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time, order, sequence, modifiers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12. Verb Tense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proper verb tense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Identify established tense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13. Confused Words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Identify proper spelling of confused contractions/possess. </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Look for incorrect apostrophe/intended word</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14. Paragraph Focus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Evaluate logical order of ideas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Note key words, topic sentence, conclusion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15. Transitions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Find the appropriate transition between ideas or sentences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Look at overall sentence and paragraph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16. Prepositions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Determine appropriate preposition for sentence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special placement, time, order</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17. Confused Verbs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Differentiate between Raise/Rise, Lay/Lie, Sit/Set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the subjects role in the verb</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18. Possessives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Differentiate between plural and singular possessives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dirty="0">
                          <a:latin typeface="Arial"/>
                          <a:ea typeface="Times New Roman"/>
                          <a:cs typeface="Arial"/>
                        </a:rPr>
                        <a:t>Before “s” – singular; After “s” – plural </a:t>
                      </a:r>
                      <a:endParaRPr lang="en-US" sz="900" b="1" dirty="0">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19. Who/Whom</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Determine appropriate use for who and whom</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Who – Subject; Whom – Object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20. Tone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consistency of word choice w/established tone </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dirty="0">
                          <a:latin typeface="Arial"/>
                          <a:ea typeface="Times New Roman"/>
                          <a:cs typeface="Arial"/>
                        </a:rPr>
                        <a:t>Consider established tone: formal, informal</a:t>
                      </a:r>
                      <a:endParaRPr lang="en-US" sz="900" b="1" dirty="0">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5293">
                <a:tc>
                  <a:txBody>
                    <a:bodyPr/>
                    <a:lstStyle/>
                    <a:p>
                      <a:pPr marL="0" marR="0">
                        <a:spcBef>
                          <a:spcPts val="0"/>
                        </a:spcBef>
                        <a:spcAft>
                          <a:spcPts val="0"/>
                        </a:spcAft>
                      </a:pPr>
                      <a:r>
                        <a:rPr lang="en-US" sz="900" b="1">
                          <a:latin typeface="Arial"/>
                          <a:ea typeface="Times New Roman"/>
                          <a:cs typeface="Arial"/>
                        </a:rPr>
                        <a:t>21. That/Which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Determining the appropriate use/punctuation of that/which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That: essential (no comma); Which: non-essential (use comma)</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3925">
                <a:tc>
                  <a:txBody>
                    <a:bodyPr/>
                    <a:lstStyle/>
                    <a:p>
                      <a:pPr marL="0" marR="0">
                        <a:spcBef>
                          <a:spcPts val="0"/>
                        </a:spcBef>
                        <a:spcAft>
                          <a:spcPts val="0"/>
                        </a:spcAft>
                      </a:pPr>
                      <a:r>
                        <a:rPr lang="en-US" sz="900" b="1">
                          <a:latin typeface="Arial"/>
                          <a:ea typeface="Times New Roman"/>
                          <a:cs typeface="Arial"/>
                        </a:rPr>
                        <a:t>22. Paragraph Structure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Determine appropriate structure for paragraph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Examples, Order, Steps, Reasons, Cause/Effect, Classification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016">
                <a:tc>
                  <a:txBody>
                    <a:bodyPr/>
                    <a:lstStyle/>
                    <a:p>
                      <a:pPr marL="0" marR="0">
                        <a:spcBef>
                          <a:spcPts val="0"/>
                        </a:spcBef>
                        <a:spcAft>
                          <a:spcPts val="0"/>
                        </a:spcAft>
                      </a:pPr>
                      <a:r>
                        <a:rPr lang="en-US" sz="900" b="1">
                          <a:latin typeface="Arial"/>
                          <a:ea typeface="Times New Roman"/>
                          <a:cs typeface="Arial"/>
                        </a:rPr>
                        <a:t>23. Confused Verb</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Identify improper use of “of” – Would of, Could of, Should of</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Use “have” instead of “of”</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317">
                <a:tc>
                  <a:txBody>
                    <a:bodyPr/>
                    <a:lstStyle/>
                    <a:p>
                      <a:pPr marL="0" marR="0">
                        <a:spcBef>
                          <a:spcPts val="0"/>
                        </a:spcBef>
                        <a:spcAft>
                          <a:spcPts val="0"/>
                        </a:spcAft>
                      </a:pPr>
                      <a:r>
                        <a:rPr lang="en-US" sz="900" b="1">
                          <a:latin typeface="Arial"/>
                          <a:ea typeface="Times New Roman"/>
                          <a:cs typeface="Arial"/>
                        </a:rPr>
                        <a:t>24. Paragraph Purpose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Identify overall purpose of paragraph</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Consider topic sentence, essay focus, key words, conclusion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2972">
                <a:tc>
                  <a:txBody>
                    <a:bodyPr/>
                    <a:lstStyle/>
                    <a:p>
                      <a:pPr marL="0" marR="0">
                        <a:spcBef>
                          <a:spcPts val="0"/>
                        </a:spcBef>
                        <a:spcAft>
                          <a:spcPts val="0"/>
                        </a:spcAft>
                      </a:pPr>
                      <a:r>
                        <a:rPr lang="en-US" sz="900" b="1">
                          <a:latin typeface="Arial"/>
                          <a:ea typeface="Times New Roman"/>
                          <a:cs typeface="Arial"/>
                        </a:rPr>
                        <a:t>25. Conjunctive Adverbs</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Determine proper punctuation for “however” and “Therefore”</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Between sentences:(sent) </a:t>
                      </a:r>
                      <a:r>
                        <a:rPr lang="en-US" sz="900" b="1" u="sng">
                          <a:latin typeface="Arial"/>
                          <a:ea typeface="Times New Roman"/>
                          <a:cs typeface="Arial"/>
                        </a:rPr>
                        <a:t>;</a:t>
                      </a:r>
                      <a:r>
                        <a:rPr lang="en-US" sz="900" b="1">
                          <a:latin typeface="Arial"/>
                          <a:ea typeface="Times New Roman"/>
                          <a:cs typeface="Arial"/>
                        </a:rPr>
                        <a:t> however </a:t>
                      </a:r>
                      <a:r>
                        <a:rPr lang="en-US" sz="900" b="1" u="sng">
                          <a:latin typeface="Arial"/>
                          <a:ea typeface="Times New Roman"/>
                          <a:cs typeface="Arial"/>
                        </a:rPr>
                        <a:t>,</a:t>
                      </a:r>
                      <a:r>
                        <a:rPr lang="en-US" sz="900" b="1">
                          <a:latin typeface="Arial"/>
                          <a:ea typeface="Times New Roman"/>
                          <a:cs typeface="Arial"/>
                        </a:rPr>
                        <a:t> (sent). – Interrupter (sent) </a:t>
                      </a:r>
                      <a:r>
                        <a:rPr lang="en-US" sz="900" b="1" u="sng">
                          <a:latin typeface="Arial"/>
                          <a:ea typeface="Times New Roman"/>
                          <a:cs typeface="Arial"/>
                        </a:rPr>
                        <a:t>,</a:t>
                      </a:r>
                      <a:r>
                        <a:rPr lang="en-US" sz="900" b="1">
                          <a:latin typeface="Arial"/>
                          <a:ea typeface="Times New Roman"/>
                          <a:cs typeface="Arial"/>
                        </a:rPr>
                        <a:t> however </a:t>
                      </a:r>
                      <a:r>
                        <a:rPr lang="en-US" sz="900" b="1" u="sng">
                          <a:latin typeface="Arial"/>
                          <a:ea typeface="Times New Roman"/>
                          <a:cs typeface="Arial"/>
                        </a:rPr>
                        <a:t>,</a:t>
                      </a:r>
                      <a:r>
                        <a:rPr lang="en-US" sz="900" b="1">
                          <a:latin typeface="Arial"/>
                          <a:ea typeface="Times New Roman"/>
                          <a:cs typeface="Arial"/>
                        </a:rPr>
                        <a:t> (sent).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1360">
                <a:tc>
                  <a:txBody>
                    <a:bodyPr/>
                    <a:lstStyle/>
                    <a:p>
                      <a:pPr marL="0" marR="0">
                        <a:spcBef>
                          <a:spcPts val="0"/>
                        </a:spcBef>
                        <a:spcAft>
                          <a:spcPts val="0"/>
                        </a:spcAft>
                      </a:pPr>
                      <a:r>
                        <a:rPr lang="en-US" sz="900" b="1">
                          <a:latin typeface="Arial"/>
                          <a:ea typeface="Times New Roman"/>
                          <a:cs typeface="Arial"/>
                        </a:rPr>
                        <a:t>26. Agreement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Determine errors in subject/Verb &amp; Pronoun/Antecedent Agreement</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a:latin typeface="Arial"/>
                          <a:ea typeface="Times New Roman"/>
                          <a:cs typeface="Arial"/>
                        </a:rPr>
                        <a:t>Isolate subject and verb to check agreement; locate antecedent for pronoun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773">
                <a:tc>
                  <a:txBody>
                    <a:bodyPr/>
                    <a:lstStyle/>
                    <a:p>
                      <a:pPr marL="0" marR="0">
                        <a:spcBef>
                          <a:spcPts val="0"/>
                        </a:spcBef>
                        <a:spcAft>
                          <a:spcPts val="0"/>
                        </a:spcAft>
                      </a:pPr>
                      <a:r>
                        <a:rPr lang="en-US" sz="900" b="1">
                          <a:latin typeface="Arial"/>
                          <a:ea typeface="Times New Roman"/>
                          <a:cs typeface="Arial"/>
                        </a:rPr>
                        <a:t>27. Punctuation</a:t>
                      </a:r>
                      <a:endParaRPr lang="en-US" sz="900" b="1">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dirty="0">
                          <a:latin typeface="Arial"/>
                          <a:ea typeface="Times New Roman"/>
                          <a:cs typeface="Arial"/>
                        </a:rPr>
                        <a:t>Using a colon and a dash</a:t>
                      </a:r>
                      <a:endParaRPr lang="en-US" sz="900" b="1" dirty="0">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b="1" dirty="0">
                          <a:latin typeface="Arial"/>
                          <a:ea typeface="Times New Roman"/>
                          <a:cs typeface="Arial"/>
                        </a:rPr>
                        <a:t>Use colon before: list, example, elaboration – use dash to break the idea of sentence (like parentheses)</a:t>
                      </a:r>
                      <a:endParaRPr lang="en-US" sz="900" b="1" dirty="0">
                        <a:latin typeface="Arial"/>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3"/>
          <p:cNvSpPr/>
          <p:nvPr/>
        </p:nvSpPr>
        <p:spPr>
          <a:xfrm>
            <a:off x="304800" y="76200"/>
            <a:ext cx="8534400" cy="415498"/>
          </a:xfrm>
          <a:prstGeom prst="rect">
            <a:avLst/>
          </a:prstGeom>
        </p:spPr>
        <p:txBody>
          <a:bodyPr wrap="square">
            <a:spAutoFit/>
          </a:bodyPr>
          <a:lstStyle/>
          <a:p>
            <a:pPr lvl="0" algn="ctr" fontAlgn="base">
              <a:spcBef>
                <a:spcPct val="0"/>
              </a:spcBef>
              <a:spcAft>
                <a:spcPct val="0"/>
              </a:spcAft>
              <a:tabLst>
                <a:tab pos="2514600" algn="l"/>
              </a:tabLst>
            </a:pPr>
            <a:r>
              <a:rPr lang="en-US" sz="2100" b="1" i="1" dirty="0" smtClean="0">
                <a:latin typeface="Arial" pitchFamily="34" charset="0"/>
                <a:ea typeface="Times New Roman" pitchFamily="18" charset="0"/>
                <a:cs typeface="Arial" pitchFamily="34" charset="0"/>
              </a:rPr>
              <a:t>ACT English Skills Chart – Don’t have to know EVERYTHING!</a:t>
            </a:r>
            <a:endParaRPr lang="en-US" sz="21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000001780\AppData\Local\Microsoft\Windows\Temporary Internet Files\Content.IE5\4ASGACDG\MP9004486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30441"/>
            <a:ext cx="2133600" cy="25116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1600200"/>
            <a:ext cx="8229600" cy="4953000"/>
          </a:xfrm>
        </p:spPr>
        <p:txBody>
          <a:bodyPr>
            <a:normAutofit/>
          </a:bodyPr>
          <a:lstStyle/>
          <a:p>
            <a:r>
              <a:rPr lang="en-US" sz="2800" i="1" dirty="0" smtClean="0"/>
              <a:t>By the end of this session:</a:t>
            </a:r>
          </a:p>
          <a:p>
            <a:pPr marL="109728" indent="0">
              <a:buNone/>
            </a:pPr>
            <a:endParaRPr lang="en-US" sz="800" i="1" dirty="0" smtClean="0"/>
          </a:p>
          <a:p>
            <a:pPr lvl="1"/>
            <a:r>
              <a:rPr lang="en-US" sz="2500" i="1" dirty="0" smtClean="0"/>
              <a:t>You should understand the basic schedule</a:t>
            </a:r>
          </a:p>
          <a:p>
            <a:pPr lvl="1"/>
            <a:r>
              <a:rPr lang="en-US" sz="2500" i="1" dirty="0" smtClean="0"/>
              <a:t>You should understand how to sell the program</a:t>
            </a:r>
          </a:p>
          <a:p>
            <a:pPr lvl="1"/>
            <a:r>
              <a:rPr lang="en-US" sz="2500" i="1" dirty="0" smtClean="0"/>
              <a:t>You should understand the general purpose</a:t>
            </a:r>
          </a:p>
          <a:p>
            <a:pPr lvl="1"/>
            <a:r>
              <a:rPr lang="en-US" sz="2500" i="1" dirty="0" smtClean="0"/>
              <a:t>You should understand how to get answers when you’re confused</a:t>
            </a:r>
          </a:p>
          <a:p>
            <a:pPr lvl="1"/>
            <a:r>
              <a:rPr lang="en-US" sz="2500" i="1" dirty="0" smtClean="0"/>
              <a:t>You should understand pre/post testing</a:t>
            </a:r>
          </a:p>
          <a:p>
            <a:pPr lvl="1"/>
            <a:r>
              <a:rPr lang="en-US" sz="2500" i="1" dirty="0" smtClean="0"/>
              <a:t>You should understand the basic structure of a tutoring session</a:t>
            </a:r>
          </a:p>
        </p:txBody>
      </p:sp>
      <p:sp>
        <p:nvSpPr>
          <p:cNvPr id="3" name="Title 2"/>
          <p:cNvSpPr>
            <a:spLocks noGrp="1"/>
          </p:cNvSpPr>
          <p:nvPr>
            <p:ph type="title"/>
          </p:nvPr>
        </p:nvSpPr>
        <p:spPr>
          <a:xfrm>
            <a:off x="304800" y="341912"/>
            <a:ext cx="8229600" cy="1143000"/>
          </a:xfrm>
        </p:spPr>
        <p:txBody>
          <a:bodyPr>
            <a:normAutofit/>
          </a:bodyPr>
          <a:lstStyle/>
          <a:p>
            <a:r>
              <a:rPr lang="en-US" dirty="0" smtClean="0"/>
              <a:t>What’s on tap today?</a:t>
            </a:r>
            <a:r>
              <a:rPr lang="en-US" sz="100" dirty="0" smtClean="0"/>
              <a:t>	</a:t>
            </a:r>
            <a:endParaRPr lang="en-US" sz="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800600" y="2438400"/>
          <a:ext cx="4011564" cy="4132498"/>
        </p:xfrm>
        <a:graphic>
          <a:graphicData uri="http://schemas.openxmlformats.org/drawingml/2006/table">
            <a:tbl>
              <a:tblPr/>
              <a:tblGrid>
                <a:gridCol w="668594"/>
                <a:gridCol w="668594"/>
                <a:gridCol w="668594"/>
                <a:gridCol w="668594"/>
                <a:gridCol w="668594"/>
                <a:gridCol w="668594"/>
              </a:tblGrid>
              <a:tr h="78658">
                <a:tc>
                  <a:txBody>
                    <a:bodyPr/>
                    <a:lstStyle/>
                    <a:p>
                      <a:pPr marL="0" marR="0" algn="ctr">
                        <a:spcBef>
                          <a:spcPts val="0"/>
                        </a:spcBef>
                        <a:spcAft>
                          <a:spcPts val="0"/>
                        </a:spcAft>
                      </a:pPr>
                      <a:r>
                        <a:rPr lang="en-US" sz="500" b="1" i="1">
                          <a:latin typeface="Arial"/>
                          <a:ea typeface="Calibri"/>
                          <a:cs typeface="Times New Roman"/>
                        </a:rPr>
                        <a:t># Correct/75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ACT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 Correct/75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ACT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a:latin typeface="Arial"/>
                          <a:ea typeface="Calibri"/>
                          <a:cs typeface="Times New Roman"/>
                        </a:rPr>
                        <a:t>63%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a:latin typeface="Arial"/>
                          <a:ea typeface="Calibri"/>
                          <a:cs typeface="Times New Roman"/>
                        </a:rPr>
                        <a:t>21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04877">
                <a:tc>
                  <a:txBody>
                    <a:bodyPr/>
                    <a:lstStyle/>
                    <a:p>
                      <a:pPr marL="0" marR="0" algn="ctr">
                        <a:spcBef>
                          <a:spcPts val="0"/>
                        </a:spcBef>
                        <a:spcAft>
                          <a:spcPts val="0"/>
                        </a:spcAft>
                      </a:pPr>
                      <a:r>
                        <a:rPr lang="en-US" sz="700">
                          <a:latin typeface="Arial"/>
                          <a:ea typeface="Calibri"/>
                          <a:cs typeface="Times New Roman"/>
                        </a:rPr>
                        <a:t>10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a:latin typeface="Arial"/>
                          <a:ea typeface="Calibri"/>
                          <a:cs typeface="Times New Roman"/>
                        </a:rPr>
                        <a:t>64%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a:latin typeface="Arial"/>
                          <a:ea typeface="Calibri"/>
                          <a:cs typeface="Times New Roman"/>
                        </a:rPr>
                        <a:t>21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04877">
                <a:tc>
                  <a:txBody>
                    <a:bodyPr/>
                    <a:lstStyle/>
                    <a:p>
                      <a:pPr marL="0" marR="0" algn="ctr">
                        <a:spcBef>
                          <a:spcPts val="0"/>
                        </a:spcBef>
                        <a:spcAft>
                          <a:spcPts val="0"/>
                        </a:spcAft>
                      </a:pPr>
                      <a:r>
                        <a:rPr lang="en-US" sz="700">
                          <a:latin typeface="Arial"/>
                          <a:ea typeface="Calibri"/>
                          <a:cs typeface="Times New Roman"/>
                        </a:rPr>
                        <a:t>11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a:latin typeface="Arial"/>
                          <a:ea typeface="Calibri"/>
                          <a:cs typeface="Times New Roman"/>
                        </a:rPr>
                        <a:t>65%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a:latin typeface="Arial"/>
                          <a:ea typeface="Calibri"/>
                          <a:cs typeface="Times New Roman"/>
                        </a:rPr>
                        <a:t>21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04877">
                <a:tc>
                  <a:txBody>
                    <a:bodyPr/>
                    <a:lstStyle/>
                    <a:p>
                      <a:pPr marL="0" marR="0" algn="ctr">
                        <a:spcBef>
                          <a:spcPts val="0"/>
                        </a:spcBef>
                        <a:spcAft>
                          <a:spcPts val="0"/>
                        </a:spcAft>
                      </a:pPr>
                      <a:r>
                        <a:rPr lang="en-US" sz="700">
                          <a:latin typeface="Arial"/>
                          <a:ea typeface="Calibri"/>
                          <a:cs typeface="Times New Roman"/>
                        </a:rPr>
                        <a:t>12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100%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19334" y="304800"/>
            <a:ext cx="9144000" cy="1200329"/>
          </a:xfrm>
          <a:prstGeom prst="rect">
            <a:avLst/>
          </a:prstGeom>
          <a:noFill/>
        </p:spPr>
        <p:txBody>
          <a:bodyPr wrap="square" rtlCol="0">
            <a:spAutoFit/>
          </a:bodyPr>
          <a:lstStyle/>
          <a:p>
            <a:pPr algn="ctr"/>
            <a:r>
              <a:rPr lang="en-US" sz="7200" b="1" dirty="0" smtClean="0">
                <a:ln w="12700">
                  <a:solidFill>
                    <a:schemeClr val="tx1"/>
                  </a:solidFill>
                </a:ln>
                <a:solidFill>
                  <a:schemeClr val="accent1">
                    <a:lumMod val="75000"/>
                  </a:schemeClr>
                </a:solidFill>
                <a:latin typeface="Arial Black" pitchFamily="34" charset="0"/>
              </a:rPr>
              <a:t>Reading</a:t>
            </a:r>
            <a:endParaRPr lang="en-US" dirty="0">
              <a:solidFill>
                <a:schemeClr val="accent1">
                  <a:lumMod val="75000"/>
                </a:schemeClr>
              </a:solidFill>
            </a:endParaRPr>
          </a:p>
        </p:txBody>
      </p:sp>
      <p:sp>
        <p:nvSpPr>
          <p:cNvPr id="3" name="TextBox 2"/>
          <p:cNvSpPr txBox="1"/>
          <p:nvPr/>
        </p:nvSpPr>
        <p:spPr>
          <a:xfrm>
            <a:off x="304800" y="1447800"/>
            <a:ext cx="8534400" cy="861774"/>
          </a:xfrm>
          <a:prstGeom prst="rect">
            <a:avLst/>
          </a:prstGeom>
          <a:noFill/>
        </p:spPr>
        <p:txBody>
          <a:bodyPr wrap="square" rtlCol="0">
            <a:spAutoFit/>
          </a:bodyPr>
          <a:lstStyle/>
          <a:p>
            <a:pPr algn="ctr"/>
            <a:r>
              <a:rPr lang="en-US" sz="5000" b="1" i="1" dirty="0" smtClean="0"/>
              <a:t>Know the </a:t>
            </a:r>
            <a:r>
              <a:rPr lang="en-US" sz="5000" b="1" i="1" dirty="0" smtClean="0">
                <a:ln>
                  <a:solidFill>
                    <a:schemeClr val="tx1"/>
                  </a:solidFill>
                </a:ln>
                <a:solidFill>
                  <a:srgbClr val="FF0000"/>
                </a:solidFill>
                <a:latin typeface="Arial Black" pitchFamily="34" charset="0"/>
              </a:rPr>
              <a:t>Score</a:t>
            </a:r>
            <a:r>
              <a:rPr lang="en-US" sz="5000" b="1" i="1" dirty="0" smtClean="0"/>
              <a:t> you need!</a:t>
            </a:r>
            <a:endParaRPr lang="en-US" sz="5000" b="1" i="1" dirty="0"/>
          </a:p>
        </p:txBody>
      </p:sp>
      <p:graphicFrame>
        <p:nvGraphicFramePr>
          <p:cNvPr id="5" name="Table 4"/>
          <p:cNvGraphicFramePr>
            <a:graphicFrameLocks noGrp="1"/>
          </p:cNvGraphicFramePr>
          <p:nvPr/>
        </p:nvGraphicFramePr>
        <p:xfrm>
          <a:off x="533400" y="3048000"/>
          <a:ext cx="6553201" cy="3048000"/>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861705"/>
                <a:gridCol w="2829791"/>
                <a:gridCol w="1861705"/>
              </a:tblGrid>
              <a:tr h="381000">
                <a:tc>
                  <a:txBody>
                    <a:bodyPr/>
                    <a:lstStyle/>
                    <a:p>
                      <a:pPr marL="0" marR="0" algn="ctr">
                        <a:spcBef>
                          <a:spcPts val="0"/>
                        </a:spcBef>
                        <a:spcAft>
                          <a:spcPts val="0"/>
                        </a:spcAft>
                      </a:pPr>
                      <a:r>
                        <a:rPr lang="en-US" sz="2000" b="1" dirty="0" smtClean="0">
                          <a:latin typeface="Arial Black" pitchFamily="34" charset="0"/>
                          <a:ea typeface="Calibri"/>
                          <a:cs typeface="Times New Roman"/>
                        </a:rPr>
                        <a:t># Correct/75</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latin typeface="Arial Black" pitchFamily="34" charset="0"/>
                          <a:ea typeface="Calibri"/>
                          <a:cs typeface="Times New Roman"/>
                        </a:rPr>
                        <a:t>% Score</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smtClean="0">
                          <a:latin typeface="Arial Black" pitchFamily="34" charset="0"/>
                          <a:ea typeface="Calibri"/>
                          <a:cs typeface="Times New Roman"/>
                        </a:rPr>
                        <a:t>ACT</a:t>
                      </a:r>
                      <a:r>
                        <a:rPr lang="en-US" sz="2000" b="1" i="1" baseline="0" dirty="0" smtClean="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smtClean="0">
                          <a:latin typeface="Arial"/>
                          <a:ea typeface="Calibri"/>
                          <a:cs typeface="Times New Roman"/>
                        </a:rPr>
                        <a:t>45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Arial"/>
                          <a:ea typeface="Calibri"/>
                          <a:cs typeface="Times New Roman"/>
                        </a:rPr>
                        <a:t>60%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smtClean="0">
                          <a:latin typeface="Arial"/>
                          <a:ea typeface="Calibri"/>
                          <a:cs typeface="Times New Roman"/>
                        </a:rPr>
                        <a:t>46</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Arial"/>
                          <a:ea typeface="Calibri"/>
                          <a:cs typeface="Times New Roman"/>
                        </a:rPr>
                        <a:t>61%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smtClean="0">
                          <a:latin typeface="Arial"/>
                          <a:ea typeface="Calibri"/>
                          <a:cs typeface="Times New Roman"/>
                        </a:rPr>
                        <a:t>47</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smtClean="0">
                          <a:latin typeface="Arial"/>
                          <a:ea typeface="Calibri"/>
                          <a:cs typeface="Times New Roman"/>
                        </a:rPr>
                        <a:t>63%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smtClean="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81000">
                <a:tc>
                  <a:txBody>
                    <a:bodyPr/>
                    <a:lstStyle/>
                    <a:p>
                      <a:pPr marL="0" marR="0" algn="ctr">
                        <a:spcBef>
                          <a:spcPts val="0"/>
                        </a:spcBef>
                        <a:spcAft>
                          <a:spcPts val="0"/>
                        </a:spcAft>
                      </a:pPr>
                      <a:r>
                        <a:rPr lang="en-US" sz="1600" dirty="0" smtClean="0">
                          <a:solidFill>
                            <a:schemeClr val="tx1"/>
                          </a:solidFill>
                          <a:latin typeface="Arial"/>
                          <a:ea typeface="Calibri"/>
                          <a:cs typeface="Times New Roman"/>
                        </a:rPr>
                        <a:t>48</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smtClean="0">
                          <a:solidFill>
                            <a:schemeClr val="tx1"/>
                          </a:solidFill>
                          <a:latin typeface="Arial"/>
                          <a:ea typeface="Calibri"/>
                          <a:cs typeface="Times New Roman"/>
                        </a:rPr>
                        <a:t>64%</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solidFill>
                            <a:schemeClr val="tx1"/>
                          </a:solidFill>
                          <a:latin typeface="Arial"/>
                          <a:ea typeface="Calibri"/>
                          <a:cs typeface="Times New Roman"/>
                        </a:rPr>
                        <a:t>21</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81000">
                <a:tc>
                  <a:txBody>
                    <a:bodyPr/>
                    <a:lstStyle/>
                    <a:p>
                      <a:pPr marL="0" marR="0" algn="ctr">
                        <a:spcBef>
                          <a:spcPts val="0"/>
                        </a:spcBef>
                        <a:spcAft>
                          <a:spcPts val="0"/>
                        </a:spcAft>
                      </a:pPr>
                      <a:r>
                        <a:rPr lang="en-US" sz="1600" dirty="0" smtClean="0">
                          <a:latin typeface="Arial"/>
                          <a:ea typeface="Calibri"/>
                          <a:cs typeface="Times New Roman"/>
                        </a:rPr>
                        <a:t>49</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smtClean="0">
                          <a:latin typeface="Arial"/>
                          <a:ea typeface="Calibri"/>
                          <a:cs typeface="Times New Roman"/>
                        </a:rPr>
                        <a:t>65%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smtClean="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81000">
                <a:tc>
                  <a:txBody>
                    <a:bodyPr/>
                    <a:lstStyle/>
                    <a:p>
                      <a:pPr marL="0" marR="0" algn="ctr">
                        <a:spcBef>
                          <a:spcPts val="0"/>
                        </a:spcBef>
                        <a:spcAft>
                          <a:spcPts val="0"/>
                        </a:spcAft>
                      </a:pPr>
                      <a:r>
                        <a:rPr lang="en-US" sz="1600" dirty="0" smtClean="0">
                          <a:latin typeface="Arial"/>
                          <a:ea typeface="Calibri"/>
                          <a:cs typeface="Times New Roman"/>
                        </a:rPr>
                        <a:t>50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Arial"/>
                          <a:ea typeface="Calibri"/>
                          <a:cs typeface="Times New Roman"/>
                        </a:rPr>
                        <a:t>67%</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smtClean="0">
                          <a:latin typeface="Arial"/>
                          <a:ea typeface="Calibri"/>
                          <a:cs typeface="Times New Roman"/>
                        </a:rPr>
                        <a:t>51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Arial"/>
                          <a:ea typeface="Calibri"/>
                          <a:cs typeface="Times New Roman"/>
                        </a:rPr>
                        <a:t>68%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6" name="Picture 1" descr="C:\Users\000001780\AppData\Local\Microsoft\Windows\Temporary Internet Files\Content.IE5\ZGZRS1S4\MP900431333[1].jpg"/>
          <p:cNvPicPr>
            <a:picLocks noChangeAspect="1" noChangeArrowheads="1"/>
          </p:cNvPicPr>
          <p:nvPr/>
        </p:nvPicPr>
        <p:blipFill>
          <a:blip r:embed="rId3" cstate="print"/>
          <a:srcRect/>
          <a:stretch>
            <a:fillRect/>
          </a:stretch>
        </p:blipFill>
        <p:spPr bwMode="auto">
          <a:xfrm>
            <a:off x="2362200" y="2209800"/>
            <a:ext cx="2689428" cy="18132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6400800" y="3276600"/>
            <a:ext cx="1905000" cy="13716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400800" y="4800600"/>
            <a:ext cx="1905000" cy="1905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28600" y="3886200"/>
            <a:ext cx="1905000" cy="1905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8600" y="1752600"/>
            <a:ext cx="1905000" cy="1905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descr="C:\Users\000001780\AppData\Local\Microsoft\Windows\Temporary Internet Files\Content.IE5\TFU9XE84\MC900053613[1].wmf"/>
          <p:cNvPicPr>
            <a:picLocks noChangeAspect="1" noChangeArrowheads="1"/>
          </p:cNvPicPr>
          <p:nvPr/>
        </p:nvPicPr>
        <p:blipFill>
          <a:blip r:embed="rId3" cstate="print"/>
          <a:srcRect/>
          <a:stretch>
            <a:fillRect/>
          </a:stretch>
        </p:blipFill>
        <p:spPr bwMode="auto">
          <a:xfrm>
            <a:off x="6489129" y="1"/>
            <a:ext cx="2392437" cy="3276599"/>
          </a:xfrm>
          <a:prstGeom prst="rect">
            <a:avLst/>
          </a:prstGeom>
          <a:noFill/>
        </p:spPr>
      </p:pic>
      <p:sp>
        <p:nvSpPr>
          <p:cNvPr id="3" name="TextBox 2"/>
          <p:cNvSpPr txBox="1"/>
          <p:nvPr/>
        </p:nvSpPr>
        <p:spPr>
          <a:xfrm>
            <a:off x="0" y="152400"/>
            <a:ext cx="9144000" cy="1200329"/>
          </a:xfrm>
          <a:prstGeom prst="rect">
            <a:avLst/>
          </a:prstGeom>
          <a:noFill/>
        </p:spPr>
        <p:txBody>
          <a:bodyPr wrap="square" rtlCol="0">
            <a:spAutoFit/>
          </a:bodyPr>
          <a:lstStyle/>
          <a:p>
            <a:pPr algn="ctr"/>
            <a:r>
              <a:rPr lang="en-US" sz="7200" b="1" dirty="0" smtClean="0">
                <a:ln w="12700">
                  <a:solidFill>
                    <a:schemeClr val="tx1"/>
                  </a:solidFill>
                </a:ln>
                <a:solidFill>
                  <a:schemeClr val="accent1">
                    <a:lumMod val="75000"/>
                  </a:schemeClr>
                </a:solidFill>
                <a:latin typeface="Arial Black" pitchFamily="34" charset="0"/>
              </a:rPr>
              <a:t>Form</a:t>
            </a:r>
            <a:endParaRPr lang="en-US" sz="7200" b="1" dirty="0"/>
          </a:p>
        </p:txBody>
      </p:sp>
      <p:sp>
        <p:nvSpPr>
          <p:cNvPr id="4" name="TextBox 3"/>
          <p:cNvSpPr txBox="1"/>
          <p:nvPr/>
        </p:nvSpPr>
        <p:spPr>
          <a:xfrm>
            <a:off x="381000" y="1143000"/>
            <a:ext cx="8382000" cy="677108"/>
          </a:xfrm>
          <a:prstGeom prst="rect">
            <a:avLst/>
          </a:prstGeom>
          <a:noFill/>
        </p:spPr>
        <p:txBody>
          <a:bodyPr wrap="square" rtlCol="0">
            <a:spAutoFit/>
          </a:bodyPr>
          <a:lstStyle/>
          <a:p>
            <a:r>
              <a:rPr lang="en-US" sz="3800" dirty="0" smtClean="0"/>
              <a:t>Where the Answers Live…</a:t>
            </a:r>
            <a:endParaRPr lang="en-US" sz="3800" dirty="0"/>
          </a:p>
        </p:txBody>
      </p:sp>
      <p:sp>
        <p:nvSpPr>
          <p:cNvPr id="6" name="Rectangle 5"/>
          <p:cNvSpPr/>
          <p:nvPr/>
        </p:nvSpPr>
        <p:spPr>
          <a:xfrm>
            <a:off x="2286000" y="1981200"/>
            <a:ext cx="17526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19600" y="1981200"/>
            <a:ext cx="17526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21336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8400" y="30480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39624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48768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48768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39624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0" y="30480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21336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4600" y="20574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48200" y="20574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14600" y="48006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48200" y="48006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a:off x="1981200" y="2362200"/>
            <a:ext cx="1295400" cy="304800"/>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otched Right Arrow 20"/>
          <p:cNvSpPr/>
          <p:nvPr/>
        </p:nvSpPr>
        <p:spPr>
          <a:xfrm rot="12788147">
            <a:off x="5186547" y="2817870"/>
            <a:ext cx="1666506" cy="322441"/>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otched Right Arrow 21"/>
          <p:cNvSpPr/>
          <p:nvPr/>
        </p:nvSpPr>
        <p:spPr>
          <a:xfrm rot="10800000">
            <a:off x="5257800" y="5105400"/>
            <a:ext cx="1295400" cy="304800"/>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a:off x="1981200" y="5105400"/>
            <a:ext cx="1295400" cy="304800"/>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28600" y="1905000"/>
            <a:ext cx="1905000" cy="1554272"/>
          </a:xfrm>
          <a:prstGeom prst="rect">
            <a:avLst/>
          </a:prstGeom>
          <a:noFill/>
        </p:spPr>
        <p:txBody>
          <a:bodyPr wrap="square" rtlCol="0">
            <a:spAutoFit/>
          </a:bodyPr>
          <a:lstStyle/>
          <a:p>
            <a:pPr algn="ctr"/>
            <a:r>
              <a:rPr lang="en-US" sz="1900" dirty="0" smtClean="0">
                <a:latin typeface="Arial Black" pitchFamily="34" charset="0"/>
              </a:rPr>
              <a:t>Introduction</a:t>
            </a:r>
          </a:p>
          <a:p>
            <a:pPr algn="ctr"/>
            <a:r>
              <a:rPr lang="en-US" sz="1900" dirty="0" smtClean="0">
                <a:latin typeface="Arial Black" pitchFamily="34" charset="0"/>
              </a:rPr>
              <a:t>Setting</a:t>
            </a:r>
          </a:p>
          <a:p>
            <a:pPr algn="ctr"/>
            <a:r>
              <a:rPr lang="en-US" sz="1900" dirty="0" smtClean="0">
                <a:latin typeface="Arial Black" pitchFamily="34" charset="0"/>
              </a:rPr>
              <a:t>Characters</a:t>
            </a:r>
          </a:p>
          <a:p>
            <a:pPr algn="ctr"/>
            <a:r>
              <a:rPr lang="en-US" sz="1900" dirty="0" smtClean="0">
                <a:latin typeface="Arial Black" pitchFamily="34" charset="0"/>
              </a:rPr>
              <a:t>Thesis</a:t>
            </a:r>
          </a:p>
          <a:p>
            <a:pPr algn="ctr"/>
            <a:r>
              <a:rPr lang="en-US" sz="1900" dirty="0" smtClean="0">
                <a:latin typeface="Arial Black" pitchFamily="34" charset="0"/>
              </a:rPr>
              <a:t>Predictors</a:t>
            </a:r>
            <a:endParaRPr lang="en-US" sz="1900" dirty="0">
              <a:latin typeface="Arial Black" pitchFamily="34" charset="0"/>
            </a:endParaRPr>
          </a:p>
        </p:txBody>
      </p:sp>
      <p:sp>
        <p:nvSpPr>
          <p:cNvPr id="31" name="TextBox 30"/>
          <p:cNvSpPr txBox="1"/>
          <p:nvPr/>
        </p:nvSpPr>
        <p:spPr>
          <a:xfrm>
            <a:off x="152400" y="4038600"/>
            <a:ext cx="2057400" cy="1554272"/>
          </a:xfrm>
          <a:prstGeom prst="rect">
            <a:avLst/>
          </a:prstGeom>
          <a:noFill/>
        </p:spPr>
        <p:txBody>
          <a:bodyPr wrap="square" rtlCol="0">
            <a:spAutoFit/>
          </a:bodyPr>
          <a:lstStyle/>
          <a:p>
            <a:pPr algn="ctr"/>
            <a:r>
              <a:rPr lang="en-US" sz="1900" dirty="0" smtClean="0">
                <a:latin typeface="Arial Black" pitchFamily="34" charset="0"/>
              </a:rPr>
              <a:t>Conflict</a:t>
            </a:r>
          </a:p>
          <a:p>
            <a:pPr algn="ctr"/>
            <a:r>
              <a:rPr lang="en-US" sz="1900" dirty="0" smtClean="0">
                <a:latin typeface="Arial Black" pitchFamily="34" charset="0"/>
              </a:rPr>
              <a:t>Climax</a:t>
            </a:r>
          </a:p>
          <a:p>
            <a:pPr algn="ctr"/>
            <a:r>
              <a:rPr lang="en-US" sz="1900" dirty="0" smtClean="0">
                <a:latin typeface="Arial Black" pitchFamily="34" charset="0"/>
              </a:rPr>
              <a:t>Turning Point</a:t>
            </a:r>
          </a:p>
          <a:p>
            <a:pPr algn="ctr"/>
            <a:r>
              <a:rPr lang="en-US" sz="1900" dirty="0" smtClean="0">
                <a:latin typeface="Arial Black" pitchFamily="34" charset="0"/>
              </a:rPr>
              <a:t>Major Barrier</a:t>
            </a:r>
          </a:p>
          <a:p>
            <a:pPr algn="ctr"/>
            <a:r>
              <a:rPr lang="en-US" sz="1900" dirty="0" smtClean="0">
                <a:latin typeface="Arial Black" pitchFamily="34" charset="0"/>
              </a:rPr>
              <a:t>Red Herring</a:t>
            </a:r>
            <a:endParaRPr lang="en-US" sz="1900" dirty="0">
              <a:latin typeface="Arial Black" pitchFamily="34" charset="0"/>
            </a:endParaRPr>
          </a:p>
        </p:txBody>
      </p:sp>
      <p:sp>
        <p:nvSpPr>
          <p:cNvPr id="32" name="TextBox 31"/>
          <p:cNvSpPr txBox="1"/>
          <p:nvPr/>
        </p:nvSpPr>
        <p:spPr>
          <a:xfrm>
            <a:off x="6324600" y="3429000"/>
            <a:ext cx="2057400" cy="1261884"/>
          </a:xfrm>
          <a:prstGeom prst="rect">
            <a:avLst/>
          </a:prstGeom>
          <a:noFill/>
        </p:spPr>
        <p:txBody>
          <a:bodyPr wrap="square" rtlCol="0">
            <a:spAutoFit/>
          </a:bodyPr>
          <a:lstStyle/>
          <a:p>
            <a:pPr algn="ctr"/>
            <a:r>
              <a:rPr lang="en-US" sz="1900" dirty="0" smtClean="0">
                <a:latin typeface="Arial Black" pitchFamily="34" charset="0"/>
              </a:rPr>
              <a:t>Falling Action</a:t>
            </a:r>
          </a:p>
          <a:p>
            <a:pPr algn="ctr"/>
            <a:r>
              <a:rPr lang="en-US" sz="1900" dirty="0" smtClean="0">
                <a:latin typeface="Arial Black" pitchFamily="34" charset="0"/>
              </a:rPr>
              <a:t>New Resolve</a:t>
            </a:r>
          </a:p>
          <a:p>
            <a:pPr algn="ctr"/>
            <a:r>
              <a:rPr lang="en-US" sz="1900" dirty="0" smtClean="0">
                <a:latin typeface="Arial Black" pitchFamily="34" charset="0"/>
              </a:rPr>
              <a:t>Strategy</a:t>
            </a:r>
          </a:p>
          <a:p>
            <a:pPr algn="ctr"/>
            <a:r>
              <a:rPr lang="en-US" sz="1900" dirty="0" smtClean="0">
                <a:latin typeface="Arial Black" pitchFamily="34" charset="0"/>
              </a:rPr>
              <a:t>Innovation</a:t>
            </a:r>
            <a:endParaRPr lang="en-US" sz="1900" dirty="0">
              <a:latin typeface="Arial Black" pitchFamily="34" charset="0"/>
            </a:endParaRPr>
          </a:p>
        </p:txBody>
      </p:sp>
      <p:sp>
        <p:nvSpPr>
          <p:cNvPr id="33" name="TextBox 32"/>
          <p:cNvSpPr txBox="1"/>
          <p:nvPr/>
        </p:nvSpPr>
        <p:spPr>
          <a:xfrm>
            <a:off x="6400800" y="5029200"/>
            <a:ext cx="1905000" cy="1846659"/>
          </a:xfrm>
          <a:prstGeom prst="rect">
            <a:avLst/>
          </a:prstGeom>
          <a:noFill/>
        </p:spPr>
        <p:txBody>
          <a:bodyPr wrap="square" rtlCol="0">
            <a:spAutoFit/>
          </a:bodyPr>
          <a:lstStyle/>
          <a:p>
            <a:pPr algn="ctr"/>
            <a:r>
              <a:rPr lang="en-US" sz="1900" dirty="0" smtClean="0">
                <a:latin typeface="Arial Black" pitchFamily="34" charset="0"/>
              </a:rPr>
              <a:t>Conclusion</a:t>
            </a:r>
          </a:p>
          <a:p>
            <a:pPr algn="ctr"/>
            <a:r>
              <a:rPr lang="en-US" sz="1900" dirty="0" smtClean="0">
                <a:latin typeface="Arial Black" pitchFamily="34" charset="0"/>
              </a:rPr>
              <a:t>Theme</a:t>
            </a:r>
          </a:p>
          <a:p>
            <a:pPr algn="ctr"/>
            <a:r>
              <a:rPr lang="en-US" sz="1900" dirty="0" smtClean="0">
                <a:latin typeface="Arial Black" pitchFamily="34" charset="0"/>
              </a:rPr>
              <a:t>Epiphany</a:t>
            </a:r>
          </a:p>
          <a:p>
            <a:pPr algn="ctr"/>
            <a:r>
              <a:rPr lang="en-US" sz="1900" dirty="0" smtClean="0">
                <a:latin typeface="Arial Black" pitchFamily="34" charset="0"/>
              </a:rPr>
              <a:t>Reflection</a:t>
            </a:r>
          </a:p>
          <a:p>
            <a:pPr algn="ctr"/>
            <a:r>
              <a:rPr lang="en-US" sz="1900" dirty="0" smtClean="0">
                <a:latin typeface="Arial Black" pitchFamily="34" charset="0"/>
              </a:rPr>
              <a:t>Summary</a:t>
            </a:r>
          </a:p>
          <a:p>
            <a:pPr algn="ctr"/>
            <a:endParaRPr lang="en-US" sz="1900" dirty="0">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7" y="354842"/>
            <a:ext cx="9144000" cy="646331"/>
          </a:xfrm>
          <a:prstGeom prst="rect">
            <a:avLst/>
          </a:prstGeom>
          <a:noFill/>
        </p:spPr>
        <p:txBody>
          <a:bodyPr wrap="square" rtlCol="0">
            <a:spAutoFit/>
          </a:bodyPr>
          <a:lstStyle/>
          <a:p>
            <a:pPr algn="ctr"/>
            <a:r>
              <a:rPr lang="en-US" sz="3600" b="1" dirty="0" smtClean="0">
                <a:ln w="12700">
                  <a:solidFill>
                    <a:schemeClr val="tx1"/>
                  </a:solidFill>
                </a:ln>
                <a:solidFill>
                  <a:schemeClr val="accent1">
                    <a:lumMod val="75000"/>
                  </a:schemeClr>
                </a:solidFill>
                <a:latin typeface="Arial Black" pitchFamily="34" charset="0"/>
              </a:rPr>
              <a:t>4 Readings – 10 Questions Each</a:t>
            </a:r>
            <a:endParaRPr lang="en-US" sz="3600" b="1" dirty="0"/>
          </a:p>
        </p:txBody>
      </p:sp>
      <p:sp>
        <p:nvSpPr>
          <p:cNvPr id="5" name="Rectangle 4"/>
          <p:cNvSpPr/>
          <p:nvPr/>
        </p:nvSpPr>
        <p:spPr>
          <a:xfrm>
            <a:off x="304800" y="2057400"/>
            <a:ext cx="2057400" cy="3733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2057400"/>
            <a:ext cx="2057400" cy="3733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057400"/>
            <a:ext cx="2057400" cy="3733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2057400"/>
            <a:ext cx="2057400" cy="411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1295400"/>
            <a:ext cx="2057400" cy="738664"/>
          </a:xfrm>
          <a:prstGeom prst="rect">
            <a:avLst/>
          </a:prstGeom>
          <a:noFill/>
        </p:spPr>
        <p:txBody>
          <a:bodyPr wrap="square" rtlCol="0">
            <a:spAutoFit/>
          </a:bodyPr>
          <a:lstStyle/>
          <a:p>
            <a:pPr algn="ctr"/>
            <a:r>
              <a:rPr lang="en-US" sz="2100" b="1" dirty="0" smtClean="0">
                <a:solidFill>
                  <a:srgbClr val="FF0000"/>
                </a:solidFill>
                <a:latin typeface="Arial Black" pitchFamily="34" charset="0"/>
              </a:rPr>
              <a:t>PROSE FICTION</a:t>
            </a:r>
            <a:endParaRPr lang="en-US" sz="2100" b="1" dirty="0">
              <a:solidFill>
                <a:srgbClr val="FF0000"/>
              </a:solidFill>
              <a:latin typeface="Arial Black" pitchFamily="34" charset="0"/>
            </a:endParaRPr>
          </a:p>
        </p:txBody>
      </p:sp>
      <p:sp>
        <p:nvSpPr>
          <p:cNvPr id="18" name="TextBox 17"/>
          <p:cNvSpPr txBox="1"/>
          <p:nvPr/>
        </p:nvSpPr>
        <p:spPr>
          <a:xfrm>
            <a:off x="2514600" y="1295400"/>
            <a:ext cx="2057400" cy="738664"/>
          </a:xfrm>
          <a:prstGeom prst="rect">
            <a:avLst/>
          </a:prstGeom>
          <a:noFill/>
        </p:spPr>
        <p:txBody>
          <a:bodyPr wrap="square" rtlCol="0">
            <a:spAutoFit/>
          </a:bodyPr>
          <a:lstStyle/>
          <a:p>
            <a:pPr algn="ctr"/>
            <a:r>
              <a:rPr lang="en-US" sz="2100" b="1" dirty="0" smtClean="0">
                <a:solidFill>
                  <a:srgbClr val="FF0000"/>
                </a:solidFill>
                <a:latin typeface="Arial Black" pitchFamily="34" charset="0"/>
              </a:rPr>
              <a:t>SOCIAL SCIENCE</a:t>
            </a:r>
            <a:endParaRPr lang="en-US" sz="2100" b="1" dirty="0">
              <a:solidFill>
                <a:srgbClr val="FF0000"/>
              </a:solidFill>
              <a:latin typeface="Arial Black" pitchFamily="34" charset="0"/>
            </a:endParaRPr>
          </a:p>
        </p:txBody>
      </p:sp>
      <p:sp>
        <p:nvSpPr>
          <p:cNvPr id="19" name="TextBox 18"/>
          <p:cNvSpPr txBox="1"/>
          <p:nvPr/>
        </p:nvSpPr>
        <p:spPr>
          <a:xfrm>
            <a:off x="4648200" y="1295400"/>
            <a:ext cx="2209800" cy="415498"/>
          </a:xfrm>
          <a:prstGeom prst="rect">
            <a:avLst/>
          </a:prstGeom>
          <a:noFill/>
        </p:spPr>
        <p:txBody>
          <a:bodyPr wrap="square" rtlCol="0">
            <a:spAutoFit/>
          </a:bodyPr>
          <a:lstStyle/>
          <a:p>
            <a:pPr algn="ctr"/>
            <a:r>
              <a:rPr lang="en-US" sz="2100" b="1" dirty="0" smtClean="0">
                <a:solidFill>
                  <a:srgbClr val="FF0000"/>
                </a:solidFill>
                <a:latin typeface="Arial Black" pitchFamily="34" charset="0"/>
              </a:rPr>
              <a:t>HUMANITIES</a:t>
            </a:r>
            <a:endParaRPr lang="en-US" sz="2100" b="1" dirty="0">
              <a:solidFill>
                <a:srgbClr val="FF0000"/>
              </a:solidFill>
              <a:latin typeface="Arial Black" pitchFamily="34" charset="0"/>
            </a:endParaRPr>
          </a:p>
        </p:txBody>
      </p:sp>
      <p:sp>
        <p:nvSpPr>
          <p:cNvPr id="20" name="TextBox 19"/>
          <p:cNvSpPr txBox="1"/>
          <p:nvPr/>
        </p:nvSpPr>
        <p:spPr>
          <a:xfrm>
            <a:off x="6934200" y="1295400"/>
            <a:ext cx="2057400" cy="738664"/>
          </a:xfrm>
          <a:prstGeom prst="rect">
            <a:avLst/>
          </a:prstGeom>
          <a:noFill/>
        </p:spPr>
        <p:txBody>
          <a:bodyPr wrap="square" rtlCol="0">
            <a:spAutoFit/>
          </a:bodyPr>
          <a:lstStyle/>
          <a:p>
            <a:pPr algn="ctr"/>
            <a:r>
              <a:rPr lang="en-US" sz="2100" b="1" dirty="0" smtClean="0">
                <a:solidFill>
                  <a:srgbClr val="FF0000"/>
                </a:solidFill>
                <a:latin typeface="Arial Black" pitchFamily="34" charset="0"/>
              </a:rPr>
              <a:t>NATURAL SCIENCE</a:t>
            </a:r>
            <a:endParaRPr lang="en-US" sz="2100" b="1" dirty="0">
              <a:solidFill>
                <a:srgbClr val="FF0000"/>
              </a:solidFill>
              <a:latin typeface="Arial Black" pitchFamily="34" charset="0"/>
            </a:endParaRPr>
          </a:p>
        </p:txBody>
      </p:sp>
      <p:pic>
        <p:nvPicPr>
          <p:cNvPr id="39942" name="Picture 6" descr="C:\Users\000001780\AppData\Local\Microsoft\Windows\Temporary Internet Files\Content.IE5\PNFVK57V\MC900415214[1].wmf"/>
          <p:cNvPicPr>
            <a:picLocks noChangeAspect="1" noChangeArrowheads="1"/>
          </p:cNvPicPr>
          <p:nvPr/>
        </p:nvPicPr>
        <p:blipFill>
          <a:blip r:embed="rId3" cstate="print"/>
          <a:srcRect/>
          <a:stretch>
            <a:fillRect/>
          </a:stretch>
        </p:blipFill>
        <p:spPr bwMode="auto">
          <a:xfrm>
            <a:off x="457200" y="4572000"/>
            <a:ext cx="1759394" cy="1066800"/>
          </a:xfrm>
          <a:prstGeom prst="rect">
            <a:avLst/>
          </a:prstGeom>
          <a:noFill/>
        </p:spPr>
      </p:pic>
      <p:pic>
        <p:nvPicPr>
          <p:cNvPr id="39950" name="Picture 14" descr="C:\Users\000001780\AppData\Local\Microsoft\Windows\Temporary Internet Files\Content.IE5\JY0TIPNY\MC900198195[1].wmf"/>
          <p:cNvPicPr>
            <a:picLocks noChangeAspect="1" noChangeArrowheads="1"/>
          </p:cNvPicPr>
          <p:nvPr/>
        </p:nvPicPr>
        <p:blipFill>
          <a:blip r:embed="rId4" cstate="print"/>
          <a:srcRect/>
          <a:stretch>
            <a:fillRect/>
          </a:stretch>
        </p:blipFill>
        <p:spPr bwMode="auto">
          <a:xfrm>
            <a:off x="2895600" y="4572000"/>
            <a:ext cx="1295400" cy="1748338"/>
          </a:xfrm>
          <a:prstGeom prst="rect">
            <a:avLst/>
          </a:prstGeom>
          <a:noFill/>
        </p:spPr>
      </p:pic>
      <p:pic>
        <p:nvPicPr>
          <p:cNvPr id="39953" name="Picture 17" descr="C:\Users\000001780\AppData\Local\Microsoft\Windows\Temporary Internet Files\Content.IE5\TFU9XE84\MC900215388[1].wmf"/>
          <p:cNvPicPr>
            <a:picLocks noChangeAspect="1" noChangeArrowheads="1"/>
          </p:cNvPicPr>
          <p:nvPr/>
        </p:nvPicPr>
        <p:blipFill>
          <a:blip r:embed="rId5" cstate="print"/>
          <a:srcRect/>
          <a:stretch>
            <a:fillRect/>
          </a:stretch>
        </p:blipFill>
        <p:spPr bwMode="auto">
          <a:xfrm>
            <a:off x="5029200" y="4953000"/>
            <a:ext cx="1358234" cy="1488811"/>
          </a:xfrm>
          <a:prstGeom prst="rect">
            <a:avLst/>
          </a:prstGeom>
          <a:noFill/>
        </p:spPr>
      </p:pic>
      <p:pic>
        <p:nvPicPr>
          <p:cNvPr id="39956" name="Picture 20" descr="C:\Users\000001780\AppData\Local\Microsoft\Windows\Temporary Internet Files\Content.IE5\TFU9XE84\MC900215549[1].wmf"/>
          <p:cNvPicPr>
            <a:picLocks noChangeAspect="1" noChangeArrowheads="1"/>
          </p:cNvPicPr>
          <p:nvPr/>
        </p:nvPicPr>
        <p:blipFill>
          <a:blip r:embed="rId6" cstate="print"/>
          <a:srcRect/>
          <a:stretch>
            <a:fillRect/>
          </a:stretch>
        </p:blipFill>
        <p:spPr bwMode="auto">
          <a:xfrm rot="2074742">
            <a:off x="8318088" y="5608385"/>
            <a:ext cx="838200" cy="1109783"/>
          </a:xfrm>
          <a:prstGeom prst="rect">
            <a:avLst/>
          </a:prstGeom>
          <a:noFill/>
        </p:spPr>
      </p:pic>
      <p:sp>
        <p:nvSpPr>
          <p:cNvPr id="40" name="TextBox 39"/>
          <p:cNvSpPr txBox="1"/>
          <p:nvPr/>
        </p:nvSpPr>
        <p:spPr>
          <a:xfrm>
            <a:off x="304800" y="2057400"/>
            <a:ext cx="2057400" cy="2969300"/>
          </a:xfrm>
          <a:prstGeom prst="rect">
            <a:avLst/>
          </a:prstGeom>
          <a:noFill/>
        </p:spPr>
        <p:txBody>
          <a:bodyPr wrap="square" rtlCol="0">
            <a:spAutoFit/>
          </a:bodyPr>
          <a:lstStyle/>
          <a:p>
            <a:pPr algn="ctr"/>
            <a:r>
              <a:rPr lang="en-US" sz="1900" b="1" dirty="0" smtClean="0"/>
              <a:t>Plot</a:t>
            </a:r>
          </a:p>
          <a:p>
            <a:pPr algn="ctr"/>
            <a:endParaRPr lang="en-US" sz="500" b="1" dirty="0" smtClean="0"/>
          </a:p>
          <a:p>
            <a:pPr algn="ctr"/>
            <a:r>
              <a:rPr lang="en-US" sz="1200" b="1" dirty="0" smtClean="0"/>
              <a:t>Exposition </a:t>
            </a:r>
          </a:p>
          <a:p>
            <a:pPr algn="ctr"/>
            <a:r>
              <a:rPr lang="en-US" sz="1200" b="1" dirty="0" smtClean="0"/>
              <a:t>Conflict Development</a:t>
            </a:r>
          </a:p>
          <a:p>
            <a:pPr algn="ctr"/>
            <a:r>
              <a:rPr lang="en-US" sz="1200" b="1" dirty="0" smtClean="0"/>
              <a:t>Resolution</a:t>
            </a:r>
          </a:p>
          <a:p>
            <a:pPr algn="ctr"/>
            <a:endParaRPr lang="en-US" sz="500" b="1" dirty="0" smtClean="0"/>
          </a:p>
          <a:p>
            <a:pPr algn="ctr"/>
            <a:r>
              <a:rPr lang="en-US" sz="1900" b="1" dirty="0" smtClean="0"/>
              <a:t>Setting</a:t>
            </a:r>
          </a:p>
          <a:p>
            <a:pPr algn="ctr"/>
            <a:r>
              <a:rPr lang="en-US" sz="1900" b="1" dirty="0" smtClean="0"/>
              <a:t>Mood</a:t>
            </a:r>
          </a:p>
          <a:p>
            <a:pPr algn="ctr"/>
            <a:r>
              <a:rPr lang="en-US" sz="1900" b="1" dirty="0" smtClean="0"/>
              <a:t>Character</a:t>
            </a:r>
          </a:p>
          <a:p>
            <a:pPr algn="ctr"/>
            <a:r>
              <a:rPr lang="en-US" sz="1900" b="1" dirty="0" smtClean="0"/>
              <a:t>Tone</a:t>
            </a:r>
          </a:p>
          <a:p>
            <a:pPr algn="ctr"/>
            <a:r>
              <a:rPr lang="en-US" sz="1900" b="1" dirty="0" smtClean="0"/>
              <a:t>Style</a:t>
            </a:r>
          </a:p>
          <a:p>
            <a:pPr algn="ctr"/>
            <a:endParaRPr lang="en-US" sz="2000" b="1" dirty="0"/>
          </a:p>
        </p:txBody>
      </p:sp>
      <p:sp>
        <p:nvSpPr>
          <p:cNvPr id="41" name="Rectangle 40"/>
          <p:cNvSpPr/>
          <p:nvPr/>
        </p:nvSpPr>
        <p:spPr>
          <a:xfrm>
            <a:off x="2514600" y="2057400"/>
            <a:ext cx="2057400" cy="2507635"/>
          </a:xfrm>
          <a:prstGeom prst="rect">
            <a:avLst/>
          </a:prstGeom>
        </p:spPr>
        <p:txBody>
          <a:bodyPr wrap="square">
            <a:spAutoFit/>
          </a:bodyPr>
          <a:lstStyle/>
          <a:p>
            <a:pPr algn="ctr"/>
            <a:r>
              <a:rPr lang="en-US" sz="1900" b="1" dirty="0" smtClean="0"/>
              <a:t>Key Names</a:t>
            </a:r>
          </a:p>
          <a:p>
            <a:pPr algn="ctr"/>
            <a:r>
              <a:rPr lang="en-US" sz="1900" b="1" dirty="0" smtClean="0"/>
              <a:t>Dates</a:t>
            </a:r>
          </a:p>
          <a:p>
            <a:pPr algn="ctr"/>
            <a:r>
              <a:rPr lang="en-US" sz="1900" b="1" dirty="0" smtClean="0"/>
              <a:t>Cause/Effect</a:t>
            </a:r>
          </a:p>
          <a:p>
            <a:pPr algn="ctr"/>
            <a:r>
              <a:rPr lang="en-US" sz="1900" b="1" dirty="0" smtClean="0"/>
              <a:t>Chronology</a:t>
            </a:r>
          </a:p>
          <a:p>
            <a:pPr algn="ctr"/>
            <a:r>
              <a:rPr lang="en-US" sz="1900" b="1" dirty="0" smtClean="0"/>
              <a:t>Tone</a:t>
            </a:r>
          </a:p>
          <a:p>
            <a:pPr algn="ctr"/>
            <a:r>
              <a:rPr lang="en-US" sz="1900" b="1" dirty="0" smtClean="0"/>
              <a:t>Social Controversies</a:t>
            </a:r>
          </a:p>
          <a:p>
            <a:pPr algn="ctr"/>
            <a:r>
              <a:rPr lang="en-US" sz="1900" b="1" dirty="0" smtClean="0"/>
              <a:t>Social Context</a:t>
            </a:r>
          </a:p>
        </p:txBody>
      </p:sp>
      <p:sp>
        <p:nvSpPr>
          <p:cNvPr id="42" name="TextBox 41"/>
          <p:cNvSpPr txBox="1"/>
          <p:nvPr/>
        </p:nvSpPr>
        <p:spPr>
          <a:xfrm>
            <a:off x="4724400" y="2057400"/>
            <a:ext cx="2057400" cy="3354020"/>
          </a:xfrm>
          <a:prstGeom prst="rect">
            <a:avLst/>
          </a:prstGeom>
          <a:noFill/>
        </p:spPr>
        <p:txBody>
          <a:bodyPr wrap="square" rtlCol="0">
            <a:spAutoFit/>
          </a:bodyPr>
          <a:lstStyle/>
          <a:p>
            <a:pPr algn="ctr"/>
            <a:r>
              <a:rPr lang="en-US" sz="1900" b="1" dirty="0" smtClean="0"/>
              <a:t>Biography</a:t>
            </a:r>
          </a:p>
          <a:p>
            <a:pPr algn="ctr"/>
            <a:endParaRPr lang="en-US" sz="500" b="1" dirty="0" smtClean="0"/>
          </a:p>
          <a:p>
            <a:pPr algn="ctr"/>
            <a:r>
              <a:rPr lang="en-US" sz="1200" b="1" dirty="0" smtClean="0"/>
              <a:t>Historical</a:t>
            </a:r>
          </a:p>
          <a:p>
            <a:pPr algn="ctr"/>
            <a:r>
              <a:rPr lang="en-US" sz="1200" b="1" dirty="0" smtClean="0"/>
              <a:t>Contemporary</a:t>
            </a:r>
          </a:p>
          <a:p>
            <a:pPr algn="ctr"/>
            <a:endParaRPr lang="en-US" sz="500" b="1" dirty="0" smtClean="0"/>
          </a:p>
          <a:p>
            <a:pPr algn="ctr"/>
            <a:r>
              <a:rPr lang="en-US" sz="1900" b="1" dirty="0" smtClean="0"/>
              <a:t>Historical Context</a:t>
            </a:r>
          </a:p>
          <a:p>
            <a:pPr algn="ctr"/>
            <a:r>
              <a:rPr lang="en-US" sz="1900" b="1" dirty="0" smtClean="0"/>
              <a:t>Artistic Context</a:t>
            </a:r>
          </a:p>
          <a:p>
            <a:pPr algn="ctr"/>
            <a:r>
              <a:rPr lang="en-US" sz="1900" b="1" dirty="0" smtClean="0"/>
              <a:t>Period/Genre</a:t>
            </a:r>
          </a:p>
          <a:p>
            <a:pPr algn="ctr"/>
            <a:r>
              <a:rPr lang="en-US" sz="1900" b="1" dirty="0" smtClean="0"/>
              <a:t>Chronology</a:t>
            </a:r>
          </a:p>
          <a:p>
            <a:pPr algn="ctr"/>
            <a:r>
              <a:rPr lang="en-US" sz="1900" b="1" dirty="0" smtClean="0"/>
              <a:t>Exemplification</a:t>
            </a:r>
          </a:p>
          <a:p>
            <a:pPr algn="ctr"/>
            <a:r>
              <a:rPr lang="en-US" sz="1900" b="1" dirty="0" smtClean="0"/>
              <a:t>Tone</a:t>
            </a:r>
          </a:p>
          <a:p>
            <a:pPr algn="ctr"/>
            <a:endParaRPr lang="en-US" sz="2100" b="1" dirty="0"/>
          </a:p>
        </p:txBody>
      </p:sp>
      <p:sp>
        <p:nvSpPr>
          <p:cNvPr id="43" name="TextBox 42"/>
          <p:cNvSpPr txBox="1"/>
          <p:nvPr/>
        </p:nvSpPr>
        <p:spPr>
          <a:xfrm>
            <a:off x="6934200" y="2057400"/>
            <a:ext cx="2057400" cy="3969574"/>
          </a:xfrm>
          <a:prstGeom prst="rect">
            <a:avLst/>
          </a:prstGeom>
          <a:noFill/>
        </p:spPr>
        <p:txBody>
          <a:bodyPr wrap="square" rtlCol="0">
            <a:spAutoFit/>
          </a:bodyPr>
          <a:lstStyle/>
          <a:p>
            <a:pPr algn="ctr"/>
            <a:r>
              <a:rPr lang="en-US" sz="1900" b="1" dirty="0" smtClean="0"/>
              <a:t>Problem Solution</a:t>
            </a:r>
          </a:p>
          <a:p>
            <a:pPr algn="ctr"/>
            <a:r>
              <a:rPr lang="en-US" sz="1900" b="1" dirty="0" smtClean="0"/>
              <a:t>Verifiable Facts</a:t>
            </a:r>
          </a:p>
          <a:p>
            <a:pPr algn="ctr"/>
            <a:r>
              <a:rPr lang="en-US" sz="1900" b="1" dirty="0" smtClean="0"/>
              <a:t>Scientific Theories</a:t>
            </a:r>
          </a:p>
          <a:p>
            <a:pPr algn="ctr"/>
            <a:r>
              <a:rPr lang="en-US" sz="1900" b="1" dirty="0" smtClean="0"/>
              <a:t>Cause/Effect</a:t>
            </a:r>
          </a:p>
          <a:p>
            <a:pPr algn="ctr"/>
            <a:r>
              <a:rPr lang="en-US" sz="1900" b="1" dirty="0" smtClean="0"/>
              <a:t>Comparison/</a:t>
            </a:r>
          </a:p>
          <a:p>
            <a:pPr algn="ctr"/>
            <a:r>
              <a:rPr lang="en-US" sz="1900" b="1" dirty="0" smtClean="0"/>
              <a:t>Contrast</a:t>
            </a:r>
          </a:p>
          <a:p>
            <a:pPr algn="ctr"/>
            <a:r>
              <a:rPr lang="en-US" sz="1900" b="1" dirty="0" smtClean="0"/>
              <a:t>Steps in Sequence</a:t>
            </a:r>
          </a:p>
          <a:p>
            <a:pPr algn="ctr"/>
            <a:r>
              <a:rPr lang="en-US" sz="1900" b="1" dirty="0" smtClean="0"/>
              <a:t>Prominent Scientists</a:t>
            </a:r>
          </a:p>
          <a:p>
            <a:pPr algn="ctr"/>
            <a:r>
              <a:rPr lang="en-US" sz="1900" b="1" dirty="0" smtClean="0"/>
              <a:t>Applications</a:t>
            </a:r>
            <a:endParaRPr lang="en-US" sz="19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Users\000001780\AppData\Local\Microsoft\Windows\Temporary Internet Files\Content.IE5\BUSGA21H\MM900223755[1].gif"/>
          <p:cNvPicPr>
            <a:picLocks noChangeAspect="1" noChangeArrowheads="1" noCrop="1"/>
          </p:cNvPicPr>
          <p:nvPr/>
        </p:nvPicPr>
        <p:blipFill>
          <a:blip r:embed="rId3" cstate="print"/>
          <a:srcRect/>
          <a:stretch>
            <a:fillRect/>
          </a:stretch>
        </p:blipFill>
        <p:spPr bwMode="auto">
          <a:xfrm>
            <a:off x="533400" y="3429000"/>
            <a:ext cx="1828800" cy="1857153"/>
          </a:xfrm>
          <a:prstGeom prst="rect">
            <a:avLst/>
          </a:prstGeom>
          <a:noFill/>
        </p:spPr>
      </p:pic>
      <p:sp>
        <p:nvSpPr>
          <p:cNvPr id="2" name="TextBox 1"/>
          <p:cNvSpPr txBox="1"/>
          <p:nvPr/>
        </p:nvSpPr>
        <p:spPr>
          <a:xfrm>
            <a:off x="0" y="381000"/>
            <a:ext cx="9144000" cy="923330"/>
          </a:xfrm>
          <a:prstGeom prst="rect">
            <a:avLst/>
          </a:prstGeom>
          <a:noFill/>
        </p:spPr>
        <p:txBody>
          <a:bodyPr wrap="square" rtlCol="0">
            <a:spAutoFit/>
          </a:bodyPr>
          <a:lstStyle/>
          <a:p>
            <a:pPr algn="ctr"/>
            <a:r>
              <a:rPr lang="en-US" sz="5400" b="1" dirty="0" smtClean="0">
                <a:ln w="12700">
                  <a:solidFill>
                    <a:schemeClr val="tx1"/>
                  </a:solidFill>
                </a:ln>
                <a:solidFill>
                  <a:schemeClr val="accent1">
                    <a:lumMod val="75000"/>
                  </a:schemeClr>
                </a:solidFill>
                <a:latin typeface="Arial Black" pitchFamily="34" charset="0"/>
              </a:rPr>
              <a:t>Be on the lookout!</a:t>
            </a:r>
            <a:endParaRPr lang="en-US" sz="5400" dirty="0"/>
          </a:p>
        </p:txBody>
      </p:sp>
      <p:sp>
        <p:nvSpPr>
          <p:cNvPr id="3" name="TextBox 2"/>
          <p:cNvSpPr txBox="1"/>
          <p:nvPr/>
        </p:nvSpPr>
        <p:spPr>
          <a:xfrm>
            <a:off x="304800" y="1304330"/>
            <a:ext cx="8534400" cy="1323439"/>
          </a:xfrm>
          <a:prstGeom prst="rect">
            <a:avLst/>
          </a:prstGeom>
          <a:noFill/>
        </p:spPr>
        <p:txBody>
          <a:bodyPr wrap="square" rtlCol="0">
            <a:spAutoFit/>
          </a:bodyPr>
          <a:lstStyle/>
          <a:p>
            <a:pPr algn="ctr"/>
            <a:r>
              <a:rPr lang="en-US" sz="4000" b="1" dirty="0" smtClean="0"/>
              <a:t>The answers are easier to find than you might imagine!</a:t>
            </a:r>
            <a:endParaRPr lang="en-US" sz="4000" b="1" dirty="0"/>
          </a:p>
        </p:txBody>
      </p:sp>
      <p:pic>
        <p:nvPicPr>
          <p:cNvPr id="40962" name="Picture 2" descr="C:\Users\000001780\AppData\Local\Microsoft\Windows\Temporary Internet Files\Content.IE5\H4OZK139\MP900442207[1].jpg"/>
          <p:cNvPicPr>
            <a:picLocks noChangeAspect="1" noChangeArrowheads="1"/>
          </p:cNvPicPr>
          <p:nvPr/>
        </p:nvPicPr>
        <p:blipFill>
          <a:blip r:embed="rId4" cstate="print"/>
          <a:srcRect/>
          <a:stretch>
            <a:fillRect/>
          </a:stretch>
        </p:blipFill>
        <p:spPr bwMode="auto">
          <a:xfrm>
            <a:off x="3200400" y="2771239"/>
            <a:ext cx="5486400" cy="3657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000001780\AppData\Local\Microsoft\Windows\Temporary Internet Files\Content.IE5\QTGF2N8H\MC900310856[1].wmf"/>
          <p:cNvPicPr>
            <a:picLocks noChangeAspect="1" noChangeArrowheads="1"/>
          </p:cNvPicPr>
          <p:nvPr/>
        </p:nvPicPr>
        <p:blipFill>
          <a:blip r:embed="rId2" cstate="print">
            <a:lum bright="81000"/>
          </a:blip>
          <a:srcRect/>
          <a:stretch>
            <a:fillRect/>
          </a:stretch>
        </p:blipFill>
        <p:spPr bwMode="auto">
          <a:xfrm>
            <a:off x="223257" y="186842"/>
            <a:ext cx="4370257" cy="3165958"/>
          </a:xfrm>
          <a:prstGeom prst="rect">
            <a:avLst/>
          </a:prstGeom>
          <a:noFill/>
        </p:spPr>
      </p:pic>
      <p:sp>
        <p:nvSpPr>
          <p:cNvPr id="2" name="TextBox 1"/>
          <p:cNvSpPr txBox="1"/>
          <p:nvPr/>
        </p:nvSpPr>
        <p:spPr>
          <a:xfrm>
            <a:off x="0" y="304800"/>
            <a:ext cx="9144000" cy="923330"/>
          </a:xfrm>
          <a:prstGeom prst="rect">
            <a:avLst/>
          </a:prstGeom>
          <a:noFill/>
        </p:spPr>
        <p:txBody>
          <a:bodyPr wrap="square" rtlCol="0">
            <a:spAutoFit/>
          </a:bodyPr>
          <a:lstStyle/>
          <a:p>
            <a:pPr algn="ctr"/>
            <a:r>
              <a:rPr lang="en-US" sz="5400" b="1" dirty="0" smtClean="0">
                <a:ln w="22225">
                  <a:solidFill>
                    <a:schemeClr val="tx1"/>
                  </a:solidFill>
                </a:ln>
                <a:solidFill>
                  <a:srgbClr val="00B050"/>
                </a:solidFill>
                <a:latin typeface="Arial Black" pitchFamily="34" charset="0"/>
              </a:rPr>
              <a:t>Math – 60 Questions</a:t>
            </a:r>
            <a:endParaRPr lang="en-US" sz="5400" dirty="0">
              <a:ln w="22225">
                <a:solidFill>
                  <a:schemeClr val="tx1"/>
                </a:solidFill>
              </a:ln>
              <a:solidFill>
                <a:srgbClr val="00B050"/>
              </a:solidFill>
            </a:endParaRPr>
          </a:p>
        </p:txBody>
      </p:sp>
      <p:graphicFrame>
        <p:nvGraphicFramePr>
          <p:cNvPr id="4" name="Table 3"/>
          <p:cNvGraphicFramePr>
            <a:graphicFrameLocks noGrp="1"/>
          </p:cNvGraphicFramePr>
          <p:nvPr/>
        </p:nvGraphicFramePr>
        <p:xfrm>
          <a:off x="4724400" y="2362200"/>
          <a:ext cx="4011564" cy="4132498"/>
        </p:xfrm>
        <a:graphic>
          <a:graphicData uri="http://schemas.openxmlformats.org/drawingml/2006/table">
            <a:tbl>
              <a:tblPr/>
              <a:tblGrid>
                <a:gridCol w="668594"/>
                <a:gridCol w="668594"/>
                <a:gridCol w="668594"/>
                <a:gridCol w="668594"/>
                <a:gridCol w="668594"/>
                <a:gridCol w="668594"/>
              </a:tblGrid>
              <a:tr h="78658">
                <a:tc>
                  <a:txBody>
                    <a:bodyPr/>
                    <a:lstStyle/>
                    <a:p>
                      <a:pPr marL="0" marR="0" algn="ctr">
                        <a:spcBef>
                          <a:spcPts val="0"/>
                        </a:spcBef>
                        <a:spcAft>
                          <a:spcPts val="0"/>
                        </a:spcAft>
                      </a:pPr>
                      <a:r>
                        <a:rPr lang="en-US" sz="500" b="1" i="1">
                          <a:latin typeface="Arial"/>
                          <a:ea typeface="Calibri"/>
                          <a:cs typeface="Times New Roman"/>
                        </a:rPr>
                        <a:t># Correct/60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ACT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 Correct/75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b="1" i="1">
                          <a:latin typeface="Arial"/>
                          <a:ea typeface="Calibri"/>
                          <a:cs typeface="Times New Roman"/>
                        </a:rPr>
                        <a:t>ACT Score</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77%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a:latin typeface="Arial"/>
                          <a:ea typeface="Calibri"/>
                          <a:cs typeface="Times New Roman"/>
                        </a:rPr>
                        <a:t>78%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i="1">
                          <a:latin typeface="Arial"/>
                          <a:ea typeface="Calibri"/>
                          <a:cs typeface="Times New Roman"/>
                        </a:rPr>
                        <a:t>28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877">
                <a:tc>
                  <a:txBody>
                    <a:bodyPr/>
                    <a:lstStyle/>
                    <a:p>
                      <a:pPr marL="0" marR="0" algn="ctr">
                        <a:spcBef>
                          <a:spcPts val="0"/>
                        </a:spcBef>
                        <a:spcAft>
                          <a:spcPts val="0"/>
                        </a:spcAft>
                      </a:pPr>
                      <a:r>
                        <a:rPr lang="en-US" sz="700">
                          <a:latin typeface="Arial"/>
                          <a:ea typeface="Calibri"/>
                          <a:cs typeface="Times New Roman"/>
                        </a:rPr>
                        <a:t>10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a:latin typeface="Arial"/>
                          <a:ea typeface="Calibri"/>
                          <a:cs typeface="Times New Roman"/>
                        </a:rPr>
                        <a:t>80%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i="1">
                          <a:latin typeface="Arial"/>
                          <a:ea typeface="Calibri"/>
                          <a:cs typeface="Times New Roman"/>
                        </a:rPr>
                        <a:t>29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877">
                <a:tc>
                  <a:txBody>
                    <a:bodyPr/>
                    <a:lstStyle/>
                    <a:p>
                      <a:pPr marL="0" marR="0" algn="ctr">
                        <a:spcBef>
                          <a:spcPts val="0"/>
                        </a:spcBef>
                        <a:spcAft>
                          <a:spcPts val="0"/>
                        </a:spcAft>
                      </a:pPr>
                      <a:r>
                        <a:rPr lang="en-US" sz="700">
                          <a:latin typeface="Arial"/>
                          <a:ea typeface="Calibri"/>
                          <a:cs typeface="Times New Roman"/>
                        </a:rPr>
                        <a:t>11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a:latin typeface="Arial"/>
                          <a:ea typeface="Calibri"/>
                          <a:cs typeface="Times New Roman"/>
                        </a:rPr>
                        <a:t>82%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i="1">
                          <a:latin typeface="Arial"/>
                          <a:ea typeface="Calibri"/>
                          <a:cs typeface="Times New Roman"/>
                        </a:rPr>
                        <a:t>29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877">
                <a:tc>
                  <a:txBody>
                    <a:bodyPr/>
                    <a:lstStyle/>
                    <a:p>
                      <a:pPr marL="0" marR="0" algn="ctr">
                        <a:spcBef>
                          <a:spcPts val="0"/>
                        </a:spcBef>
                        <a:spcAft>
                          <a:spcPts val="0"/>
                        </a:spcAft>
                      </a:pPr>
                      <a:r>
                        <a:rPr lang="en-US" sz="700">
                          <a:latin typeface="Arial"/>
                          <a:ea typeface="Calibri"/>
                          <a:cs typeface="Times New Roman"/>
                        </a:rPr>
                        <a:t>12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88%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28%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19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98%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35</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100%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36</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38%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17</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18</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29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48%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19</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20</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a:latin typeface="Arial"/>
                          <a:ea typeface="Calibri"/>
                          <a:cs typeface="Times New Roman"/>
                        </a:rPr>
                        <a:t>52%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a:latin typeface="Arial"/>
                          <a:ea typeface="Calibri"/>
                          <a:cs typeface="Times New Roman"/>
                        </a:rPr>
                        <a:t>21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a:latin typeface="Arial"/>
                          <a:ea typeface="Calibri"/>
                          <a:cs typeface="Times New Roman"/>
                        </a:rPr>
                        <a:t>53%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a:latin typeface="Arial"/>
                          <a:ea typeface="Calibri"/>
                          <a:cs typeface="Times New Roman"/>
                        </a:rPr>
                        <a:t>21</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22</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58%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23</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77">
                <a:tc>
                  <a:txBody>
                    <a:bodyPr/>
                    <a:lstStyle/>
                    <a:p>
                      <a:pPr marL="0" marR="0" algn="ctr">
                        <a:spcBef>
                          <a:spcPts val="0"/>
                        </a:spcBef>
                        <a:spcAft>
                          <a:spcPts val="0"/>
                        </a:spcAft>
                      </a:pPr>
                      <a:r>
                        <a:rPr lang="en-US" sz="700">
                          <a:latin typeface="Arial"/>
                          <a:ea typeface="Calibri"/>
                          <a:cs typeface="Times New Roman"/>
                        </a:rPr>
                        <a:t>38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Arial"/>
                          <a:ea typeface="Calibri"/>
                          <a:cs typeface="Times New Roman"/>
                        </a:rPr>
                        <a:t>63%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latin typeface="Arial"/>
                          <a:ea typeface="Calibri"/>
                          <a:cs typeface="Times New Roman"/>
                        </a:rPr>
                        <a:t>24</a:t>
                      </a: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381000" y="3733800"/>
          <a:ext cx="5638800" cy="2573864"/>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981200"/>
                <a:gridCol w="1600200"/>
                <a:gridCol w="2057400"/>
              </a:tblGrid>
              <a:tr h="321733">
                <a:tc>
                  <a:txBody>
                    <a:bodyPr/>
                    <a:lstStyle/>
                    <a:p>
                      <a:pPr marL="0" marR="0" algn="ctr">
                        <a:spcBef>
                          <a:spcPts val="0"/>
                        </a:spcBef>
                        <a:spcAft>
                          <a:spcPts val="0"/>
                        </a:spcAft>
                      </a:pPr>
                      <a:r>
                        <a:rPr lang="en-US" sz="2000" b="1" dirty="0" smtClean="0">
                          <a:latin typeface="Arial Black" pitchFamily="34" charset="0"/>
                          <a:ea typeface="Calibri"/>
                          <a:cs typeface="Times New Roman"/>
                        </a:rPr>
                        <a:t># Correct/60</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latin typeface="Arial Black" pitchFamily="34" charset="0"/>
                          <a:ea typeface="Calibri"/>
                          <a:cs typeface="Times New Roman"/>
                        </a:rPr>
                        <a:t>% Score</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smtClean="0">
                          <a:latin typeface="Arial Black" pitchFamily="34" charset="0"/>
                          <a:ea typeface="Calibri"/>
                          <a:cs typeface="Times New Roman"/>
                        </a:rPr>
                        <a:t>ACT</a:t>
                      </a:r>
                      <a:r>
                        <a:rPr lang="en-US" sz="2000" b="1" i="1" baseline="0" dirty="0" smtClean="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1733">
                <a:tc>
                  <a:txBody>
                    <a:bodyPr/>
                    <a:lstStyle/>
                    <a:p>
                      <a:pPr marL="0" marR="0" algn="ctr">
                        <a:spcBef>
                          <a:spcPts val="0"/>
                        </a:spcBef>
                        <a:spcAft>
                          <a:spcPts val="0"/>
                        </a:spcAft>
                      </a:pPr>
                      <a:r>
                        <a:rPr lang="en-US" sz="1600" dirty="0">
                          <a:latin typeface="Arial"/>
                          <a:ea typeface="Calibri"/>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19</a:t>
                      </a:r>
                      <a:endParaRPr lang="en-U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1733">
                <a:tc>
                  <a:txBody>
                    <a:bodyPr/>
                    <a:lstStyle/>
                    <a:p>
                      <a:pPr marL="0" marR="0" algn="ctr">
                        <a:spcBef>
                          <a:spcPts val="0"/>
                        </a:spcBef>
                        <a:spcAft>
                          <a:spcPts val="0"/>
                        </a:spcAft>
                      </a:pPr>
                      <a:r>
                        <a:rPr lang="en-US" sz="1600" dirty="0">
                          <a:latin typeface="Arial"/>
                          <a:ea typeface="Calibri"/>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20</a:t>
                      </a:r>
                      <a:endParaRPr lang="en-U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1733">
                <a:tc>
                  <a:txBody>
                    <a:bodyPr/>
                    <a:lstStyle/>
                    <a:p>
                      <a:pPr marL="0" marR="0" algn="ctr">
                        <a:spcBef>
                          <a:spcPts val="0"/>
                        </a:spcBef>
                        <a:spcAft>
                          <a:spcPts val="0"/>
                        </a:spcAft>
                      </a:pPr>
                      <a:r>
                        <a:rPr lang="en-US" sz="1600">
                          <a:latin typeface="Arial"/>
                          <a:ea typeface="Calibri"/>
                          <a:cs typeface="Times New Roman"/>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a:latin typeface="Arial"/>
                          <a:ea typeface="Calibri"/>
                          <a:cs typeface="Times New Roman"/>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a:latin typeface="Arial"/>
                          <a:ea typeface="Calibri"/>
                          <a:cs typeface="Times New Roman"/>
                        </a:rPr>
                        <a:t>21</a:t>
                      </a:r>
                      <a:endParaRPr lang="en-U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21733">
                <a:tc>
                  <a:txBody>
                    <a:bodyPr/>
                    <a:lstStyle/>
                    <a:p>
                      <a:pPr marL="0" marR="0" algn="ctr">
                        <a:spcBef>
                          <a:spcPts val="0"/>
                        </a:spcBef>
                        <a:spcAft>
                          <a:spcPts val="0"/>
                        </a:spcAft>
                      </a:pPr>
                      <a:r>
                        <a:rPr lang="en-US" sz="1600">
                          <a:latin typeface="Arial"/>
                          <a:ea typeface="Calibri"/>
                          <a:cs typeface="Times New Roma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latin typeface="Arial"/>
                          <a:ea typeface="Calibri"/>
                          <a:cs typeface="Times New Roman"/>
                        </a:rPr>
                        <a:t>21</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21733">
                <a:tc>
                  <a:txBody>
                    <a:bodyPr/>
                    <a:lstStyle/>
                    <a:p>
                      <a:pPr marL="0" marR="0" algn="ctr">
                        <a:spcBef>
                          <a:spcPts val="0"/>
                        </a:spcBef>
                        <a:spcAft>
                          <a:spcPts val="0"/>
                        </a:spcAft>
                      </a:pPr>
                      <a:r>
                        <a:rPr lang="en-US" sz="1600">
                          <a:latin typeface="Arial"/>
                          <a:ea typeface="Calibri"/>
                          <a:cs typeface="Times New Roman"/>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22</a:t>
                      </a:r>
                      <a:endParaRPr lang="en-U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1733">
                <a:tc>
                  <a:txBody>
                    <a:bodyPr/>
                    <a:lstStyle/>
                    <a:p>
                      <a:pPr marL="0" marR="0" algn="ctr">
                        <a:spcBef>
                          <a:spcPts val="0"/>
                        </a:spcBef>
                        <a:spcAft>
                          <a:spcPts val="0"/>
                        </a:spcAft>
                      </a:pPr>
                      <a:r>
                        <a:rPr lang="en-US" sz="1600">
                          <a:latin typeface="Arial"/>
                          <a:ea typeface="Calibri"/>
                          <a:cs typeface="Times New Roman"/>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22</a:t>
                      </a:r>
                      <a:endParaRPr lang="en-U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1733">
                <a:tc>
                  <a:txBody>
                    <a:bodyPr/>
                    <a:lstStyle/>
                    <a:p>
                      <a:pPr marL="0" marR="0" algn="ctr">
                        <a:spcBef>
                          <a:spcPts val="0"/>
                        </a:spcBef>
                        <a:spcAft>
                          <a:spcPts val="0"/>
                        </a:spcAft>
                      </a:pPr>
                      <a:r>
                        <a:rPr lang="en-US" sz="1600" dirty="0">
                          <a:latin typeface="Arial"/>
                          <a:ea typeface="Calibri"/>
                          <a:cs typeface="Times New Roman"/>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23</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7" name="Picture 1" descr="C:\Users\000001780\AppData\Local\Microsoft\Windows\Temporary Internet Files\Content.IE5\ZGZRS1S4\MP900431333[1].jpg"/>
          <p:cNvPicPr>
            <a:picLocks noChangeAspect="1" noChangeArrowheads="1"/>
          </p:cNvPicPr>
          <p:nvPr/>
        </p:nvPicPr>
        <p:blipFill>
          <a:blip r:embed="rId3" cstate="print"/>
          <a:srcRect/>
          <a:stretch>
            <a:fillRect/>
          </a:stretch>
        </p:blipFill>
        <p:spPr bwMode="auto">
          <a:xfrm>
            <a:off x="5715000" y="4114800"/>
            <a:ext cx="2689428" cy="1813262"/>
          </a:xfrm>
          <a:prstGeom prst="rect">
            <a:avLst/>
          </a:prstGeom>
          <a:noFill/>
        </p:spPr>
      </p:pic>
      <p:pic>
        <p:nvPicPr>
          <p:cNvPr id="1033" name="Picture 9" descr="C:\Users\000001780\AppData\Local\Microsoft\Windows\Temporary Internet Files\Content.IE5\EBFQ4MBN\MC900290682[1].wmf"/>
          <p:cNvPicPr>
            <a:picLocks noChangeAspect="1" noChangeArrowheads="1"/>
          </p:cNvPicPr>
          <p:nvPr/>
        </p:nvPicPr>
        <p:blipFill>
          <a:blip r:embed="rId4" cstate="print"/>
          <a:srcRect/>
          <a:stretch>
            <a:fillRect/>
          </a:stretch>
        </p:blipFill>
        <p:spPr bwMode="auto">
          <a:xfrm>
            <a:off x="1981200" y="2014340"/>
            <a:ext cx="2209800" cy="1828856"/>
          </a:xfrm>
          <a:prstGeom prst="rect">
            <a:avLst/>
          </a:prstGeom>
          <a:noFill/>
        </p:spPr>
      </p:pic>
      <p:pic>
        <p:nvPicPr>
          <p:cNvPr id="1034" name="Picture 10" descr="C:\Users\000001780\AppData\Local\Microsoft\Windows\Temporary Internet Files\Content.IE5\LIBDHGD6\MC900441732[1].png"/>
          <p:cNvPicPr>
            <a:picLocks noChangeAspect="1" noChangeArrowheads="1"/>
          </p:cNvPicPr>
          <p:nvPr/>
        </p:nvPicPr>
        <p:blipFill>
          <a:blip r:embed="rId5" cstate="print"/>
          <a:srcRect/>
          <a:stretch>
            <a:fillRect/>
          </a:stretch>
        </p:blipFill>
        <p:spPr bwMode="auto">
          <a:xfrm>
            <a:off x="5257800" y="1676400"/>
            <a:ext cx="3200400" cy="3200400"/>
          </a:xfrm>
          <a:prstGeom prst="rect">
            <a:avLst/>
          </a:prstGeom>
          <a:noFill/>
        </p:spPr>
      </p:pic>
      <p:sp>
        <p:nvSpPr>
          <p:cNvPr id="3" name="TextBox 2"/>
          <p:cNvSpPr txBox="1"/>
          <p:nvPr/>
        </p:nvSpPr>
        <p:spPr>
          <a:xfrm>
            <a:off x="304800" y="1245513"/>
            <a:ext cx="8534400" cy="861774"/>
          </a:xfrm>
          <a:prstGeom prst="rect">
            <a:avLst/>
          </a:prstGeom>
          <a:noFill/>
        </p:spPr>
        <p:txBody>
          <a:bodyPr wrap="square" rtlCol="0">
            <a:spAutoFit/>
          </a:bodyPr>
          <a:lstStyle/>
          <a:p>
            <a:pPr algn="ctr"/>
            <a:r>
              <a:rPr lang="en-US" sz="5000" b="1" i="1" dirty="0" smtClean="0"/>
              <a:t>Know the </a:t>
            </a:r>
            <a:r>
              <a:rPr lang="en-US" sz="5000" b="1" i="1" dirty="0" smtClean="0">
                <a:ln>
                  <a:solidFill>
                    <a:schemeClr val="tx1"/>
                  </a:solidFill>
                </a:ln>
                <a:solidFill>
                  <a:srgbClr val="FF0000"/>
                </a:solidFill>
                <a:latin typeface="Arial Black" pitchFamily="34" charset="0"/>
              </a:rPr>
              <a:t>Score</a:t>
            </a:r>
            <a:r>
              <a:rPr lang="en-US" sz="5000" b="1" i="1" dirty="0" smtClean="0"/>
              <a:t> you need!</a:t>
            </a:r>
            <a:endParaRPr lang="en-US" sz="5000" b="1"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000001780\AppData\Local\Microsoft\Windows\Temporary Internet Files\Content.IE5\QTGF2N8H\MC900310856[1].wmf"/>
          <p:cNvPicPr>
            <a:picLocks noChangeAspect="1" noChangeArrowheads="1"/>
          </p:cNvPicPr>
          <p:nvPr/>
        </p:nvPicPr>
        <p:blipFill>
          <a:blip r:embed="rId2" cstate="print">
            <a:lum bright="81000"/>
          </a:blip>
          <a:srcRect/>
          <a:stretch>
            <a:fillRect/>
          </a:stretch>
        </p:blipFill>
        <p:spPr bwMode="auto">
          <a:xfrm>
            <a:off x="223257" y="186842"/>
            <a:ext cx="4370257" cy="3165958"/>
          </a:xfrm>
          <a:prstGeom prst="rect">
            <a:avLst/>
          </a:prstGeom>
          <a:noFill/>
        </p:spPr>
      </p:pic>
      <p:sp>
        <p:nvSpPr>
          <p:cNvPr id="2" name="TextBox 1"/>
          <p:cNvSpPr txBox="1"/>
          <p:nvPr/>
        </p:nvSpPr>
        <p:spPr>
          <a:xfrm>
            <a:off x="0" y="304800"/>
            <a:ext cx="9144000" cy="923330"/>
          </a:xfrm>
          <a:prstGeom prst="rect">
            <a:avLst/>
          </a:prstGeom>
          <a:noFill/>
        </p:spPr>
        <p:txBody>
          <a:bodyPr wrap="square" rtlCol="0">
            <a:spAutoFit/>
          </a:bodyPr>
          <a:lstStyle/>
          <a:p>
            <a:pPr algn="ctr"/>
            <a:r>
              <a:rPr lang="en-US" sz="5400" b="1" dirty="0" smtClean="0">
                <a:ln w="22225">
                  <a:solidFill>
                    <a:schemeClr val="tx1"/>
                  </a:solidFill>
                </a:ln>
                <a:solidFill>
                  <a:srgbClr val="00B050"/>
                </a:solidFill>
                <a:latin typeface="Arial Black" pitchFamily="34" charset="0"/>
              </a:rPr>
              <a:t>Math – 60 Questions</a:t>
            </a:r>
            <a:endParaRPr lang="en-US" sz="5400" dirty="0">
              <a:ln w="22225">
                <a:solidFill>
                  <a:schemeClr val="tx1"/>
                </a:solidFill>
              </a:ln>
              <a:solidFill>
                <a:srgbClr val="00B050"/>
              </a:solidFill>
            </a:endParaRPr>
          </a:p>
        </p:txBody>
      </p:sp>
      <p:sp>
        <p:nvSpPr>
          <p:cNvPr id="3" name="TextBox 2"/>
          <p:cNvSpPr txBox="1"/>
          <p:nvPr/>
        </p:nvSpPr>
        <p:spPr>
          <a:xfrm>
            <a:off x="304800" y="1068936"/>
            <a:ext cx="8534400" cy="584775"/>
          </a:xfrm>
          <a:prstGeom prst="rect">
            <a:avLst/>
          </a:prstGeom>
          <a:noFill/>
        </p:spPr>
        <p:txBody>
          <a:bodyPr wrap="square" rtlCol="0">
            <a:spAutoFit/>
          </a:bodyPr>
          <a:lstStyle/>
          <a:p>
            <a:pPr algn="ctr"/>
            <a:r>
              <a:rPr lang="en-US" sz="3200" b="1" i="1" dirty="0" smtClean="0"/>
              <a:t>Slay the beasts you can!</a:t>
            </a:r>
            <a:endParaRPr lang="en-US" sz="3200" b="1" i="1" dirty="0"/>
          </a:p>
        </p:txBody>
      </p:sp>
      <p:pic>
        <p:nvPicPr>
          <p:cNvPr id="9219" name="Picture 3" descr="C:\Users\000001780\AppData\Local\Microsoft\Windows\Temporary Internet Files\Content.IE5\MQX2S1QL\MC9004174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73" y="2615756"/>
            <a:ext cx="1722585" cy="23543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000001780\AppData\Local\Microsoft\Windows\Temporary Internet Files\Content.IE5\8VQSF8L7\MC9004174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613" y="2281845"/>
            <a:ext cx="2019757" cy="226314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000001780\AppData\Local\Microsoft\Windows\Temporary Internet Files\Content.IE5\4ASGACDG\MC9001161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9208" y="3999130"/>
            <a:ext cx="2088549" cy="228611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000001780\AppData\Local\Microsoft\Windows\Temporary Internet Files\Content.IE5\51LIGPDW\MC90041744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323" y="3863939"/>
            <a:ext cx="1904212" cy="2421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5466" y="5001913"/>
            <a:ext cx="2209800" cy="646331"/>
          </a:xfrm>
          <a:prstGeom prst="rect">
            <a:avLst/>
          </a:prstGeom>
          <a:noFill/>
        </p:spPr>
        <p:txBody>
          <a:bodyPr wrap="square" rtlCol="0">
            <a:spAutoFit/>
          </a:bodyPr>
          <a:lstStyle/>
          <a:p>
            <a:pPr algn="ctr"/>
            <a:r>
              <a:rPr lang="en-US" dirty="0" smtClean="0">
                <a:ln w="12700">
                  <a:solidFill>
                    <a:schemeClr val="tx1"/>
                  </a:solidFill>
                </a:ln>
                <a:solidFill>
                  <a:srgbClr val="006600"/>
                </a:solidFill>
                <a:latin typeface="Arial Black" pitchFamily="34" charset="0"/>
              </a:rPr>
              <a:t>Pre-Algebra</a:t>
            </a:r>
          </a:p>
          <a:p>
            <a:pPr algn="ctr"/>
            <a:r>
              <a:rPr lang="en-US" dirty="0">
                <a:latin typeface="Arial Black" pitchFamily="34" charset="0"/>
              </a:rPr>
              <a:t>1</a:t>
            </a:r>
            <a:r>
              <a:rPr lang="en-US" dirty="0" smtClean="0">
                <a:latin typeface="Arial Black" pitchFamily="34" charset="0"/>
              </a:rPr>
              <a:t>4 Questions</a:t>
            </a:r>
            <a:endParaRPr lang="en-US" dirty="0">
              <a:latin typeface="Arial Black" pitchFamily="34" charset="0"/>
            </a:endParaRPr>
          </a:p>
        </p:txBody>
      </p:sp>
      <p:sp>
        <p:nvSpPr>
          <p:cNvPr id="16" name="TextBox 15"/>
          <p:cNvSpPr txBox="1"/>
          <p:nvPr/>
        </p:nvSpPr>
        <p:spPr>
          <a:xfrm>
            <a:off x="2362200" y="2615756"/>
            <a:ext cx="2209800" cy="1200329"/>
          </a:xfrm>
          <a:prstGeom prst="rect">
            <a:avLst/>
          </a:prstGeom>
          <a:noFill/>
        </p:spPr>
        <p:txBody>
          <a:bodyPr wrap="square" rtlCol="0">
            <a:spAutoFit/>
          </a:bodyPr>
          <a:lstStyle/>
          <a:p>
            <a:pPr algn="ctr"/>
            <a:r>
              <a:rPr lang="en-US" dirty="0" smtClean="0">
                <a:ln w="12700">
                  <a:solidFill>
                    <a:schemeClr val="tx1"/>
                  </a:solidFill>
                </a:ln>
                <a:solidFill>
                  <a:srgbClr val="006600"/>
                </a:solidFill>
                <a:latin typeface="Arial Black" pitchFamily="34" charset="0"/>
              </a:rPr>
              <a:t>Elementary &amp; Intermediate</a:t>
            </a:r>
          </a:p>
          <a:p>
            <a:pPr algn="ctr"/>
            <a:r>
              <a:rPr lang="en-US" dirty="0" smtClean="0">
                <a:ln w="12700">
                  <a:solidFill>
                    <a:schemeClr val="tx1"/>
                  </a:solidFill>
                </a:ln>
                <a:solidFill>
                  <a:srgbClr val="006600"/>
                </a:solidFill>
                <a:latin typeface="Arial Black" pitchFamily="34" charset="0"/>
              </a:rPr>
              <a:t>Algebra</a:t>
            </a:r>
          </a:p>
          <a:p>
            <a:pPr algn="ctr"/>
            <a:r>
              <a:rPr lang="en-US" dirty="0" smtClean="0">
                <a:latin typeface="Arial Black" pitchFamily="34" charset="0"/>
              </a:rPr>
              <a:t>1</a:t>
            </a:r>
            <a:r>
              <a:rPr lang="en-US" dirty="0">
                <a:latin typeface="Arial Black" pitchFamily="34" charset="0"/>
              </a:rPr>
              <a:t>9</a:t>
            </a:r>
            <a:r>
              <a:rPr lang="en-US" dirty="0" smtClean="0">
                <a:latin typeface="Arial Black" pitchFamily="34" charset="0"/>
              </a:rPr>
              <a:t> Questions</a:t>
            </a:r>
            <a:endParaRPr lang="en-US" dirty="0">
              <a:latin typeface="Arial Black" pitchFamily="34" charset="0"/>
            </a:endParaRPr>
          </a:p>
        </p:txBody>
      </p:sp>
      <p:sp>
        <p:nvSpPr>
          <p:cNvPr id="17" name="TextBox 16"/>
          <p:cNvSpPr txBox="1"/>
          <p:nvPr/>
        </p:nvSpPr>
        <p:spPr>
          <a:xfrm>
            <a:off x="4498492" y="4612926"/>
            <a:ext cx="2209800" cy="923330"/>
          </a:xfrm>
          <a:prstGeom prst="rect">
            <a:avLst/>
          </a:prstGeom>
          <a:noFill/>
        </p:spPr>
        <p:txBody>
          <a:bodyPr wrap="square" rtlCol="0">
            <a:spAutoFit/>
          </a:bodyPr>
          <a:lstStyle/>
          <a:p>
            <a:pPr algn="ctr"/>
            <a:r>
              <a:rPr lang="en-US" dirty="0" smtClean="0">
                <a:ln w="12700">
                  <a:solidFill>
                    <a:schemeClr val="tx1"/>
                  </a:solidFill>
                </a:ln>
                <a:solidFill>
                  <a:srgbClr val="006600"/>
                </a:solidFill>
                <a:latin typeface="Arial Black" pitchFamily="34" charset="0"/>
              </a:rPr>
              <a:t>Coordinate &amp; Plane Geometry</a:t>
            </a:r>
          </a:p>
          <a:p>
            <a:pPr algn="ctr"/>
            <a:r>
              <a:rPr lang="en-US" dirty="0" smtClean="0">
                <a:latin typeface="Arial Black" pitchFamily="34" charset="0"/>
              </a:rPr>
              <a:t>23 Questions</a:t>
            </a:r>
            <a:endParaRPr lang="en-US" dirty="0">
              <a:latin typeface="Arial Black" pitchFamily="34" charset="0"/>
            </a:endParaRPr>
          </a:p>
        </p:txBody>
      </p:sp>
      <p:sp>
        <p:nvSpPr>
          <p:cNvPr id="18" name="TextBox 17"/>
          <p:cNvSpPr txBox="1"/>
          <p:nvPr/>
        </p:nvSpPr>
        <p:spPr>
          <a:xfrm>
            <a:off x="6774370" y="3352799"/>
            <a:ext cx="2043221" cy="646331"/>
          </a:xfrm>
          <a:prstGeom prst="rect">
            <a:avLst/>
          </a:prstGeom>
          <a:noFill/>
        </p:spPr>
        <p:txBody>
          <a:bodyPr wrap="square" rtlCol="0">
            <a:spAutoFit/>
          </a:bodyPr>
          <a:lstStyle/>
          <a:p>
            <a:pPr algn="ctr"/>
            <a:r>
              <a:rPr lang="en-US" dirty="0" smtClean="0">
                <a:ln w="12700">
                  <a:solidFill>
                    <a:schemeClr val="tx1"/>
                  </a:solidFill>
                </a:ln>
                <a:solidFill>
                  <a:srgbClr val="006600"/>
                </a:solidFill>
                <a:latin typeface="Arial Black" pitchFamily="34" charset="0"/>
              </a:rPr>
              <a:t>Trigonometry</a:t>
            </a:r>
          </a:p>
          <a:p>
            <a:pPr algn="ctr"/>
            <a:r>
              <a:rPr lang="en-US" dirty="0">
                <a:latin typeface="Arial Black" pitchFamily="34" charset="0"/>
              </a:rPr>
              <a:t>4</a:t>
            </a:r>
            <a:r>
              <a:rPr lang="en-US" dirty="0" smtClean="0">
                <a:latin typeface="Arial Black" pitchFamily="34" charset="0"/>
              </a:rPr>
              <a:t> Questions</a:t>
            </a:r>
            <a:endParaRPr lang="en-US" dirty="0">
              <a:latin typeface="Arial Black" pitchFamily="34" charset="0"/>
            </a:endParaRPr>
          </a:p>
        </p:txBody>
      </p:sp>
      <p:pic>
        <p:nvPicPr>
          <p:cNvPr id="9223" name="Picture 7" descr="C:\Users\000001780\AppData\Local\Microsoft\Windows\Temporary Internet Files\Content.IE5\51LIGPDW\MC90024200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1437465"/>
            <a:ext cx="1597508" cy="17419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77504" y="1653711"/>
            <a:ext cx="6620301" cy="646331"/>
          </a:xfrm>
          <a:prstGeom prst="rect">
            <a:avLst/>
          </a:prstGeom>
          <a:noFill/>
        </p:spPr>
        <p:txBody>
          <a:bodyPr wrap="square" rtlCol="0">
            <a:spAutoFit/>
          </a:bodyPr>
          <a:lstStyle/>
          <a:p>
            <a:pPr algn="ctr"/>
            <a:r>
              <a:rPr lang="en-US" sz="3600" b="1" dirty="0" smtClean="0">
                <a:ln w="12700">
                  <a:solidFill>
                    <a:schemeClr val="tx1"/>
                  </a:solidFill>
                </a:ln>
                <a:solidFill>
                  <a:srgbClr val="FFC000"/>
                </a:solidFill>
                <a:latin typeface="Arial Black" pitchFamily="34" charset="0"/>
              </a:rPr>
              <a:t>31</a:t>
            </a:r>
            <a:r>
              <a:rPr lang="en-US" sz="3600" b="1" dirty="0" smtClean="0">
                <a:ln w="12700">
                  <a:solidFill>
                    <a:schemeClr val="tx1"/>
                  </a:solidFill>
                </a:ln>
                <a:solidFill>
                  <a:srgbClr val="FFC000"/>
                </a:solidFill>
                <a:latin typeface="Arial" pitchFamily="34" charset="0"/>
                <a:cs typeface="Arial" pitchFamily="34" charset="0"/>
              </a:rPr>
              <a:t> questions </a:t>
            </a:r>
            <a:r>
              <a:rPr lang="en-US" sz="3600" b="1" dirty="0" smtClean="0">
                <a:ln w="12700">
                  <a:solidFill>
                    <a:schemeClr val="tx1"/>
                  </a:solidFill>
                </a:ln>
                <a:solidFill>
                  <a:srgbClr val="FFC000"/>
                </a:solidFill>
                <a:latin typeface="Arial Black" pitchFamily="34" charset="0"/>
              </a:rPr>
              <a:t>= 21 </a:t>
            </a:r>
            <a:r>
              <a:rPr lang="en-US" sz="3600" b="1" dirty="0" smtClean="0">
                <a:ln w="12700">
                  <a:solidFill>
                    <a:schemeClr val="tx1"/>
                  </a:solidFill>
                </a:ln>
                <a:solidFill>
                  <a:srgbClr val="FFC000"/>
                </a:solidFill>
                <a:latin typeface="Arial" pitchFamily="34" charset="0"/>
                <a:cs typeface="Arial" pitchFamily="34" charset="0"/>
              </a:rPr>
              <a:t>Score</a:t>
            </a:r>
            <a:endParaRPr lang="en-US" sz="3600" b="1" dirty="0">
              <a:ln w="12700">
                <a:solidFill>
                  <a:schemeClr val="tx1"/>
                </a:solidFill>
              </a:ln>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180730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C:\Users\000001780\AppData\Local\Microsoft\Windows\Temporary Internet Files\Content.IE5\W3R1QW1H\MC900188075[1].wmf"/>
          <p:cNvPicPr>
            <a:picLocks noChangeAspect="1" noChangeArrowheads="1"/>
          </p:cNvPicPr>
          <p:nvPr/>
        </p:nvPicPr>
        <p:blipFill>
          <a:blip r:embed="rId2" cstate="print">
            <a:lum bright="81000"/>
          </a:blip>
          <a:srcRect/>
          <a:stretch>
            <a:fillRect/>
          </a:stretch>
        </p:blipFill>
        <p:spPr bwMode="auto">
          <a:xfrm>
            <a:off x="152400" y="228600"/>
            <a:ext cx="4572000" cy="4572000"/>
          </a:xfrm>
          <a:prstGeom prst="rect">
            <a:avLst/>
          </a:prstGeom>
          <a:noFill/>
        </p:spPr>
      </p:pic>
      <p:sp>
        <p:nvSpPr>
          <p:cNvPr id="2" name="TextBox 1"/>
          <p:cNvSpPr txBox="1"/>
          <p:nvPr/>
        </p:nvSpPr>
        <p:spPr>
          <a:xfrm>
            <a:off x="0" y="304800"/>
            <a:ext cx="9144000" cy="1169551"/>
          </a:xfrm>
          <a:prstGeom prst="rect">
            <a:avLst/>
          </a:prstGeom>
          <a:noFill/>
        </p:spPr>
        <p:txBody>
          <a:bodyPr wrap="square" rtlCol="0">
            <a:spAutoFit/>
          </a:bodyPr>
          <a:lstStyle/>
          <a:p>
            <a:pPr algn="ctr"/>
            <a:r>
              <a:rPr lang="en-US" sz="7000" b="1" dirty="0" smtClean="0">
                <a:ln w="22225">
                  <a:solidFill>
                    <a:schemeClr val="tx1"/>
                  </a:solidFill>
                </a:ln>
                <a:solidFill>
                  <a:srgbClr val="FFC000"/>
                </a:solidFill>
                <a:latin typeface="Arial Black" pitchFamily="34" charset="0"/>
              </a:rPr>
              <a:t>Science &amp; Logic</a:t>
            </a:r>
            <a:endParaRPr lang="en-US" sz="7000" dirty="0">
              <a:ln w="22225">
                <a:solidFill>
                  <a:schemeClr val="tx1"/>
                </a:solidFill>
              </a:ln>
              <a:solidFill>
                <a:srgbClr val="FFC000"/>
              </a:solidFill>
            </a:endParaRPr>
          </a:p>
        </p:txBody>
      </p:sp>
      <p:sp>
        <p:nvSpPr>
          <p:cNvPr id="3" name="TextBox 2"/>
          <p:cNvSpPr txBox="1"/>
          <p:nvPr/>
        </p:nvSpPr>
        <p:spPr>
          <a:xfrm>
            <a:off x="304800" y="1447800"/>
            <a:ext cx="8534400" cy="861774"/>
          </a:xfrm>
          <a:prstGeom prst="rect">
            <a:avLst/>
          </a:prstGeom>
          <a:noFill/>
        </p:spPr>
        <p:txBody>
          <a:bodyPr wrap="square" rtlCol="0">
            <a:spAutoFit/>
          </a:bodyPr>
          <a:lstStyle/>
          <a:p>
            <a:pPr algn="ctr"/>
            <a:r>
              <a:rPr lang="en-US" sz="5000" b="1" i="1" dirty="0" smtClean="0"/>
              <a:t>Know the </a:t>
            </a:r>
            <a:r>
              <a:rPr lang="en-US" sz="5000" b="1" i="1" dirty="0" smtClean="0">
                <a:ln>
                  <a:solidFill>
                    <a:schemeClr val="tx1"/>
                  </a:solidFill>
                </a:ln>
                <a:solidFill>
                  <a:srgbClr val="FF0000"/>
                </a:solidFill>
                <a:latin typeface="Arial Black" pitchFamily="34" charset="0"/>
              </a:rPr>
              <a:t>Score</a:t>
            </a:r>
            <a:r>
              <a:rPr lang="en-US" sz="5000" b="1" i="1" dirty="0" smtClean="0"/>
              <a:t> you need!</a:t>
            </a:r>
            <a:endParaRPr lang="en-US" sz="5000" b="1" i="1" dirty="0"/>
          </a:p>
        </p:txBody>
      </p:sp>
      <p:graphicFrame>
        <p:nvGraphicFramePr>
          <p:cNvPr id="4" name="Table 3"/>
          <p:cNvGraphicFramePr>
            <a:graphicFrameLocks noGrp="1"/>
          </p:cNvGraphicFramePr>
          <p:nvPr/>
        </p:nvGraphicFramePr>
        <p:xfrm>
          <a:off x="5867400" y="2286000"/>
          <a:ext cx="2703871" cy="4251960"/>
        </p:xfrm>
        <a:graphic>
          <a:graphicData uri="http://schemas.openxmlformats.org/drawingml/2006/table">
            <a:tbl>
              <a:tblPr/>
              <a:tblGrid>
                <a:gridCol w="768145"/>
                <a:gridCol w="1167581"/>
                <a:gridCol w="768145"/>
              </a:tblGrid>
              <a:tr h="131097">
                <a:tc>
                  <a:txBody>
                    <a:bodyPr/>
                    <a:lstStyle/>
                    <a:p>
                      <a:pPr marL="0" marR="0" algn="ctr">
                        <a:spcBef>
                          <a:spcPts val="0"/>
                        </a:spcBef>
                        <a:spcAft>
                          <a:spcPts val="0"/>
                        </a:spcAft>
                      </a:pPr>
                      <a:r>
                        <a:rPr lang="en-US" sz="900" b="1" i="1">
                          <a:latin typeface="Arial"/>
                          <a:ea typeface="Calibri"/>
                          <a:cs typeface="Times New Roman"/>
                        </a:rPr>
                        <a:t># Correct/40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 Score</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ACT Score</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2</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7</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4</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10%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13%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9</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6</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15%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7</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18%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11</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20%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12</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9</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23%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10-11</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25-28%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14</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12</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30%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33%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16</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14-15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35-38%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17</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16-17</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40-43%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18-20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45-50%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19</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21-22</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53-55%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23-24</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a:latin typeface="Arial"/>
                          <a:ea typeface="Calibri"/>
                          <a:cs typeface="Times New Roman"/>
                        </a:rPr>
                        <a:t>58-60%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i="1">
                          <a:latin typeface="Arial"/>
                          <a:ea typeface="Calibri"/>
                          <a:cs typeface="Times New Roman"/>
                        </a:rPr>
                        <a:t>21</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1097">
                <a:tc>
                  <a:txBody>
                    <a:bodyPr/>
                    <a:lstStyle/>
                    <a:p>
                      <a:pPr marL="0" marR="0" algn="ctr">
                        <a:spcBef>
                          <a:spcPts val="0"/>
                        </a:spcBef>
                        <a:spcAft>
                          <a:spcPts val="0"/>
                        </a:spcAft>
                      </a:pPr>
                      <a:r>
                        <a:rPr lang="en-US" sz="900">
                          <a:latin typeface="Arial"/>
                          <a:ea typeface="Calibri"/>
                          <a:cs typeface="Times New Roman"/>
                        </a:rPr>
                        <a:t>25-26</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63-65%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22</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27-28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68-70%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29</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73%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24</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30-31</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75-78%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32-33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80-83%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26</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34</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85%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27</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88%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36</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90%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29</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37</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93%</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30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95%</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32</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39</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98%</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latin typeface="Arial"/>
                          <a:ea typeface="Calibri"/>
                          <a:cs typeface="Times New Roman"/>
                        </a:rPr>
                        <a:t>34</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marL="0" marR="0" algn="ctr">
                        <a:spcBef>
                          <a:spcPts val="0"/>
                        </a:spcBef>
                        <a:spcAft>
                          <a:spcPts val="0"/>
                        </a:spcAft>
                      </a:pPr>
                      <a:r>
                        <a:rPr lang="en-US" sz="900">
                          <a:latin typeface="Arial"/>
                          <a:ea typeface="Calibri"/>
                          <a:cs typeface="Times New Roman"/>
                        </a:rPr>
                        <a:t>40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Times New Roman"/>
                        </a:rPr>
                        <a:t>100%</a:t>
                      </a:r>
                      <a:endParaRPr lang="en-US" sz="60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36</a:t>
                      </a:r>
                      <a:endParaRPr lang="en-US" sz="600"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381000" y="3276600"/>
          <a:ext cx="6553201" cy="3429000"/>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861705"/>
                <a:gridCol w="2829791"/>
                <a:gridCol w="1861705"/>
              </a:tblGrid>
              <a:tr h="381000">
                <a:tc>
                  <a:txBody>
                    <a:bodyPr/>
                    <a:lstStyle/>
                    <a:p>
                      <a:pPr marL="0" marR="0" algn="ctr">
                        <a:spcBef>
                          <a:spcPts val="0"/>
                        </a:spcBef>
                        <a:spcAft>
                          <a:spcPts val="0"/>
                        </a:spcAft>
                      </a:pPr>
                      <a:r>
                        <a:rPr lang="en-US" sz="2000" b="1" dirty="0" smtClean="0">
                          <a:latin typeface="Arial Black" pitchFamily="34" charset="0"/>
                          <a:ea typeface="Calibri"/>
                          <a:cs typeface="Times New Roman"/>
                        </a:rPr>
                        <a:t># Correct/40</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latin typeface="Arial Black" pitchFamily="34" charset="0"/>
                          <a:ea typeface="Calibri"/>
                          <a:cs typeface="Times New Roman"/>
                        </a:rPr>
                        <a:t>% Score</a:t>
                      </a:r>
                      <a:endParaRPr lang="en-US" sz="2000" b="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smtClean="0">
                          <a:latin typeface="Arial Black" pitchFamily="34" charset="0"/>
                          <a:ea typeface="Calibri"/>
                          <a:cs typeface="Times New Roman"/>
                        </a:rPr>
                        <a:t>ACT</a:t>
                      </a:r>
                      <a:r>
                        <a:rPr lang="en-US" sz="2000" b="1" i="1" baseline="0" dirty="0" smtClean="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smtClean="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Arial"/>
                          <a:ea typeface="Calibri"/>
                          <a:cs typeface="Times New Roman"/>
                        </a:rPr>
                        <a:t>50%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19</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53%</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a:latin typeface="Arial"/>
                          <a:ea typeface="Calibri"/>
                          <a:cs typeface="Times New Roman"/>
                        </a:rPr>
                        <a:t>22</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Arial"/>
                          <a:ea typeface="Calibri"/>
                          <a:cs typeface="Times New Roman"/>
                        </a:rPr>
                        <a:t>55%</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a:latin typeface="Arial"/>
                          <a:ea typeface="Calibri"/>
                          <a:cs typeface="Times New Roman"/>
                        </a:rPr>
                        <a:t>20</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a:solidFill>
                            <a:schemeClr val="tx1"/>
                          </a:solidFill>
                          <a:latin typeface="Arial"/>
                          <a:ea typeface="Calibri"/>
                          <a:cs typeface="Times New Roman"/>
                        </a:rPr>
                        <a:t>23</a:t>
                      </a:r>
                      <a:endParaRPr lang="en-US" sz="120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solidFill>
                            <a:schemeClr val="tx1"/>
                          </a:solidFill>
                          <a:latin typeface="Arial"/>
                          <a:ea typeface="Calibri"/>
                          <a:cs typeface="Times New Roman"/>
                        </a:rPr>
                        <a:t>58%</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solidFill>
                            <a:schemeClr val="tx1"/>
                          </a:solidFill>
                          <a:latin typeface="Arial"/>
                          <a:ea typeface="Calibri"/>
                          <a:cs typeface="Times New Roman"/>
                        </a:rPr>
                        <a:t>21</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81000">
                <a:tc>
                  <a:txBody>
                    <a:bodyPr/>
                    <a:lstStyle/>
                    <a:p>
                      <a:pPr marL="0" marR="0" algn="ctr">
                        <a:spcBef>
                          <a:spcPts val="0"/>
                        </a:spcBef>
                        <a:spcAft>
                          <a:spcPts val="0"/>
                        </a:spcAft>
                      </a:pPr>
                      <a:r>
                        <a:rPr lang="en-US" sz="1600">
                          <a:latin typeface="Arial"/>
                          <a:ea typeface="Calibri"/>
                          <a:cs typeface="Times New Roman"/>
                        </a:rPr>
                        <a:t>24</a:t>
                      </a:r>
                      <a:endParaRPr lang="en-US" sz="12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60%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smtClean="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81000">
                <a:tc>
                  <a:txBody>
                    <a:bodyPr/>
                    <a:lstStyle/>
                    <a:p>
                      <a:pPr marL="0" marR="0" algn="ctr">
                        <a:spcBef>
                          <a:spcPts val="0"/>
                        </a:spcBef>
                        <a:spcAft>
                          <a:spcPts val="0"/>
                        </a:spcAft>
                      </a:pPr>
                      <a:r>
                        <a:rPr lang="en-US" sz="1600" dirty="0">
                          <a:latin typeface="Arial"/>
                          <a:ea typeface="Calibri"/>
                          <a:cs typeface="Times New Roman"/>
                        </a:rPr>
                        <a:t>25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a:latin typeface="Arial"/>
                          <a:ea typeface="Calibri"/>
                          <a:cs typeface="Times New Roman"/>
                        </a:rPr>
                        <a:t>26</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600" dirty="0" smtClean="0">
                          <a:latin typeface="Arial"/>
                          <a:ea typeface="Calibri"/>
                          <a:cs typeface="Times New Roman"/>
                        </a:rPr>
                        <a:t>27</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Arial"/>
                          <a:ea typeface="Calibri"/>
                          <a:cs typeface="Times New Roman"/>
                        </a:rPr>
                        <a:t>68%</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latin typeface="Arial"/>
                          <a:ea typeface="Calibri"/>
                          <a:cs typeface="Times New Roman"/>
                        </a:rPr>
                        <a:t>23</a:t>
                      </a:r>
                      <a:endParaRPr lang="en-US" sz="1600" b="1" i="1"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6" name="Picture 1" descr="C:\Users\000001780\AppData\Local\Microsoft\Windows\Temporary Internet Files\Content.IE5\ZGZRS1S4\MP900431333[1].jpg"/>
          <p:cNvPicPr>
            <a:picLocks noChangeAspect="1" noChangeArrowheads="1"/>
          </p:cNvPicPr>
          <p:nvPr/>
        </p:nvPicPr>
        <p:blipFill>
          <a:blip r:embed="rId3" cstate="print"/>
          <a:srcRect/>
          <a:stretch>
            <a:fillRect/>
          </a:stretch>
        </p:blipFill>
        <p:spPr bwMode="auto">
          <a:xfrm>
            <a:off x="6553200" y="3810000"/>
            <a:ext cx="2286000" cy="1541264"/>
          </a:xfrm>
          <a:prstGeom prst="rect">
            <a:avLst/>
          </a:prstGeom>
          <a:noFill/>
        </p:spPr>
      </p:pic>
      <p:pic>
        <p:nvPicPr>
          <p:cNvPr id="138242" name="Picture 2" descr="C:\Users\000001780\AppData\Local\Microsoft\Windows\Temporary Internet Files\Content.IE5\EBFQ4MBN\MC900188073[1].wmf"/>
          <p:cNvPicPr>
            <a:picLocks noChangeAspect="1" noChangeArrowheads="1"/>
          </p:cNvPicPr>
          <p:nvPr/>
        </p:nvPicPr>
        <p:blipFill>
          <a:blip r:embed="rId4" cstate="print"/>
          <a:srcRect/>
          <a:stretch>
            <a:fillRect/>
          </a:stretch>
        </p:blipFill>
        <p:spPr bwMode="auto">
          <a:xfrm>
            <a:off x="3657600" y="2133600"/>
            <a:ext cx="1752600" cy="1219200"/>
          </a:xfrm>
          <a:prstGeom prst="rect">
            <a:avLst/>
          </a:prstGeom>
          <a:noFill/>
        </p:spPr>
      </p:pic>
      <p:pic>
        <p:nvPicPr>
          <p:cNvPr id="138245" name="Picture 5" descr="C:\Users\000001780\AppData\Local\Microsoft\Windows\Temporary Internet Files\Content.IE5\AICP4K2M\MC900053962[1].wmf"/>
          <p:cNvPicPr>
            <a:picLocks noChangeAspect="1" noChangeArrowheads="1"/>
          </p:cNvPicPr>
          <p:nvPr/>
        </p:nvPicPr>
        <p:blipFill>
          <a:blip r:embed="rId5" cstate="print"/>
          <a:srcRect/>
          <a:stretch>
            <a:fillRect/>
          </a:stretch>
        </p:blipFill>
        <p:spPr bwMode="auto">
          <a:xfrm>
            <a:off x="1979716" y="3657600"/>
            <a:ext cx="1016733" cy="997306"/>
          </a:xfrm>
          <a:prstGeom prst="rect">
            <a:avLst/>
          </a:prstGeom>
          <a:noFill/>
        </p:spPr>
      </p:pic>
      <p:pic>
        <p:nvPicPr>
          <p:cNvPr id="138244" name="Picture 4" descr="C:\Users\000001780\AppData\Local\Microsoft\Windows\Temporary Internet Files\Content.IE5\K23HY5AT\MC900415144[1].wmf"/>
          <p:cNvPicPr>
            <a:picLocks noChangeAspect="1" noChangeArrowheads="1"/>
          </p:cNvPicPr>
          <p:nvPr/>
        </p:nvPicPr>
        <p:blipFill>
          <a:blip r:embed="rId6" cstate="print">
            <a:lum bright="10000"/>
          </a:blip>
          <a:srcRect/>
          <a:stretch>
            <a:fillRect/>
          </a:stretch>
        </p:blipFill>
        <p:spPr bwMode="auto">
          <a:xfrm>
            <a:off x="1676400" y="4276489"/>
            <a:ext cx="1447800" cy="237771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C:\Users\000001780\AppData\Local\Microsoft\Windows\Temporary Internet Files\Content.IE5\W3R1QW1H\MC900188075[1].wmf"/>
          <p:cNvPicPr>
            <a:picLocks noChangeAspect="1" noChangeArrowheads="1"/>
          </p:cNvPicPr>
          <p:nvPr/>
        </p:nvPicPr>
        <p:blipFill>
          <a:blip r:embed="rId2" cstate="print">
            <a:lum bright="81000"/>
          </a:blip>
          <a:srcRect/>
          <a:stretch>
            <a:fillRect/>
          </a:stretch>
        </p:blipFill>
        <p:spPr bwMode="auto">
          <a:xfrm>
            <a:off x="152400" y="228600"/>
            <a:ext cx="4572000" cy="4572000"/>
          </a:xfrm>
          <a:prstGeom prst="rect">
            <a:avLst/>
          </a:prstGeom>
          <a:noFill/>
        </p:spPr>
      </p:pic>
      <p:sp>
        <p:nvSpPr>
          <p:cNvPr id="2" name="TextBox 1"/>
          <p:cNvSpPr txBox="1"/>
          <p:nvPr/>
        </p:nvSpPr>
        <p:spPr>
          <a:xfrm>
            <a:off x="0" y="304800"/>
            <a:ext cx="9144000" cy="1169551"/>
          </a:xfrm>
          <a:prstGeom prst="rect">
            <a:avLst/>
          </a:prstGeom>
          <a:noFill/>
        </p:spPr>
        <p:txBody>
          <a:bodyPr wrap="square" rtlCol="0">
            <a:spAutoFit/>
          </a:bodyPr>
          <a:lstStyle/>
          <a:p>
            <a:pPr algn="ctr"/>
            <a:r>
              <a:rPr lang="en-US" sz="7000" b="1" dirty="0" smtClean="0">
                <a:ln w="22225">
                  <a:solidFill>
                    <a:schemeClr val="tx1"/>
                  </a:solidFill>
                </a:ln>
                <a:solidFill>
                  <a:srgbClr val="FFC000"/>
                </a:solidFill>
                <a:latin typeface="Arial Black" pitchFamily="34" charset="0"/>
              </a:rPr>
              <a:t>Science &amp; Logic</a:t>
            </a:r>
            <a:endParaRPr lang="en-US" sz="7000" dirty="0">
              <a:ln w="22225">
                <a:solidFill>
                  <a:schemeClr val="tx1"/>
                </a:solidFill>
              </a:ln>
              <a:solidFill>
                <a:srgbClr val="FFC000"/>
              </a:solidFill>
            </a:endParaRPr>
          </a:p>
        </p:txBody>
      </p:sp>
      <p:sp>
        <p:nvSpPr>
          <p:cNvPr id="3" name="TextBox 2"/>
          <p:cNvSpPr txBox="1"/>
          <p:nvPr/>
        </p:nvSpPr>
        <p:spPr>
          <a:xfrm>
            <a:off x="304800" y="1447800"/>
            <a:ext cx="8534400" cy="861774"/>
          </a:xfrm>
          <a:prstGeom prst="rect">
            <a:avLst/>
          </a:prstGeom>
          <a:noFill/>
        </p:spPr>
        <p:txBody>
          <a:bodyPr wrap="square" rtlCol="0">
            <a:spAutoFit/>
          </a:bodyPr>
          <a:lstStyle/>
          <a:p>
            <a:pPr algn="ctr"/>
            <a:r>
              <a:rPr lang="en-US" sz="5000" b="1" i="1" dirty="0" smtClean="0"/>
              <a:t>Look out for </a:t>
            </a:r>
            <a:r>
              <a:rPr lang="en-US" sz="5000" b="1" i="1" dirty="0" smtClean="0">
                <a:ln>
                  <a:solidFill>
                    <a:schemeClr val="tx1"/>
                  </a:solidFill>
                </a:ln>
                <a:solidFill>
                  <a:srgbClr val="FF0000"/>
                </a:solidFill>
                <a:latin typeface="Arial Black" pitchFamily="34" charset="0"/>
              </a:rPr>
              <a:t>TRENDS!</a:t>
            </a:r>
            <a:r>
              <a:rPr lang="en-US" sz="5000" b="1" i="1" dirty="0" smtClean="0"/>
              <a:t> </a:t>
            </a:r>
            <a:endParaRPr lang="en-US" sz="5000" b="1" i="1" dirty="0"/>
          </a:p>
        </p:txBody>
      </p:sp>
      <p:pic>
        <p:nvPicPr>
          <p:cNvPr id="138244" name="Picture 4" descr="C:\Users\000001780\AppData\Local\Microsoft\Windows\Temporary Internet Files\Content.IE5\K23HY5AT\MC900415144[1].wmf"/>
          <p:cNvPicPr>
            <a:picLocks noChangeAspect="1" noChangeArrowheads="1"/>
          </p:cNvPicPr>
          <p:nvPr/>
        </p:nvPicPr>
        <p:blipFill>
          <a:blip r:embed="rId3" cstate="print">
            <a:lum bright="10000"/>
          </a:blip>
          <a:srcRect/>
          <a:stretch>
            <a:fillRect/>
          </a:stretch>
        </p:blipFill>
        <p:spPr bwMode="auto">
          <a:xfrm>
            <a:off x="6629400" y="2979098"/>
            <a:ext cx="2237096" cy="3673966"/>
          </a:xfrm>
          <a:prstGeom prst="rect">
            <a:avLst/>
          </a:prstGeom>
          <a:noFill/>
        </p:spPr>
      </p:pic>
      <p:pic>
        <p:nvPicPr>
          <p:cNvPr id="138242" name="Picture 2" descr="C:\Users\000001780\AppData\Local\Microsoft\Windows\Temporary Internet Files\Content.IE5\EBFQ4MBN\MC900188073[1].wmf"/>
          <p:cNvPicPr>
            <a:picLocks noChangeAspect="1" noChangeArrowheads="1"/>
          </p:cNvPicPr>
          <p:nvPr/>
        </p:nvPicPr>
        <p:blipFill>
          <a:blip r:embed="rId4" cstate="print"/>
          <a:srcRect/>
          <a:stretch>
            <a:fillRect/>
          </a:stretch>
        </p:blipFill>
        <p:spPr bwMode="auto">
          <a:xfrm>
            <a:off x="2357544" y="2481618"/>
            <a:ext cx="4805256" cy="3342786"/>
          </a:xfrm>
          <a:prstGeom prst="rect">
            <a:avLst/>
          </a:prstGeom>
          <a:noFill/>
        </p:spPr>
      </p:pic>
    </p:spTree>
    <p:extLst>
      <p:ext uri="{BB962C8B-B14F-4D97-AF65-F5344CB8AC3E}">
        <p14:creationId xmlns:p14="http://schemas.microsoft.com/office/powerpoint/2010/main" val="1339170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842" y="1367050"/>
            <a:ext cx="8458200" cy="5207759"/>
          </a:xfrm>
        </p:spPr>
        <p:txBody>
          <a:bodyPr>
            <a:normAutofit lnSpcReduction="10000"/>
          </a:bodyPr>
          <a:lstStyle/>
          <a:p>
            <a:r>
              <a:rPr lang="en-US" sz="3500" b="1" dirty="0" smtClean="0"/>
              <a:t>Be Honest</a:t>
            </a:r>
          </a:p>
          <a:p>
            <a:r>
              <a:rPr lang="en-US" sz="3500" b="1" dirty="0" smtClean="0"/>
              <a:t>Ask</a:t>
            </a:r>
          </a:p>
          <a:p>
            <a:r>
              <a:rPr lang="en-US" sz="3500" b="1" dirty="0" smtClean="0"/>
              <a:t>Write what you hear</a:t>
            </a:r>
          </a:p>
          <a:p>
            <a:r>
              <a:rPr lang="en-US" sz="3500" b="1" dirty="0" smtClean="0"/>
              <a:t>Practice, Practice, Practice</a:t>
            </a:r>
          </a:p>
          <a:p>
            <a:r>
              <a:rPr lang="en-US" sz="3500" b="1" dirty="0" smtClean="0"/>
              <a:t>Share what you learn</a:t>
            </a:r>
          </a:p>
          <a:p>
            <a:pPr>
              <a:buNone/>
            </a:pPr>
            <a:endParaRPr lang="en-US" dirty="0" smtClean="0"/>
          </a:p>
          <a:p>
            <a:pPr algn="r">
              <a:buNone/>
            </a:pPr>
            <a:r>
              <a:rPr lang="en-US" sz="3200" b="1" dirty="0" smtClean="0">
                <a:solidFill>
                  <a:srgbClr val="0070C0"/>
                </a:solidFill>
              </a:rPr>
              <a:t>If you really want to </a:t>
            </a:r>
            <a:r>
              <a:rPr lang="en-US" sz="3200" b="1" i="1" u="sng" dirty="0" smtClean="0">
                <a:solidFill>
                  <a:schemeClr val="accent2"/>
                </a:solidFill>
              </a:rPr>
              <a:t>score well</a:t>
            </a:r>
            <a:r>
              <a:rPr lang="en-US" sz="3200" b="1" dirty="0" smtClean="0">
                <a:solidFill>
                  <a:srgbClr val="0070C0"/>
                </a:solidFill>
              </a:rPr>
              <a:t>. . .</a:t>
            </a:r>
          </a:p>
          <a:p>
            <a:pPr algn="r">
              <a:buNone/>
            </a:pPr>
            <a:r>
              <a:rPr lang="en-US" sz="3200" b="1" dirty="0" smtClean="0">
                <a:solidFill>
                  <a:srgbClr val="0070C0"/>
                </a:solidFill>
              </a:rPr>
              <a:t>simply </a:t>
            </a:r>
            <a:r>
              <a:rPr lang="en-US" sz="3200" b="1" i="1" u="sng" dirty="0" smtClean="0">
                <a:solidFill>
                  <a:schemeClr val="accent2"/>
                </a:solidFill>
              </a:rPr>
              <a:t>practice more</a:t>
            </a:r>
            <a:r>
              <a:rPr lang="en-US" sz="3200" b="1" i="1" dirty="0" smtClean="0">
                <a:solidFill>
                  <a:schemeClr val="accent2"/>
                </a:solidFill>
              </a:rPr>
              <a:t>!</a:t>
            </a:r>
          </a:p>
          <a:p>
            <a:pPr algn="r">
              <a:buNone/>
            </a:pPr>
            <a:endParaRPr lang="en-US" sz="3200" b="1" i="1" dirty="0">
              <a:solidFill>
                <a:schemeClr val="accent2"/>
              </a:solidFill>
            </a:endParaRPr>
          </a:p>
          <a:p>
            <a:pPr algn="r">
              <a:buNone/>
            </a:pPr>
            <a:r>
              <a:rPr lang="en-US" sz="3200" b="1" i="1" dirty="0" smtClean="0">
                <a:solidFill>
                  <a:schemeClr val="accent2"/>
                </a:solidFill>
                <a:latin typeface="Arial Black" pitchFamily="34" charset="0"/>
              </a:rPr>
              <a:t>WE’LL HELP . . . PROMISE!</a:t>
            </a:r>
            <a:endParaRPr lang="en-US" sz="3200" b="1" dirty="0">
              <a:solidFill>
                <a:schemeClr val="accent2"/>
              </a:solidFill>
              <a:latin typeface="Arial Black" pitchFamily="34" charset="0"/>
            </a:endParaRPr>
          </a:p>
        </p:txBody>
      </p:sp>
      <p:sp>
        <p:nvSpPr>
          <p:cNvPr id="3" name="Title 2"/>
          <p:cNvSpPr>
            <a:spLocks noGrp="1"/>
          </p:cNvSpPr>
          <p:nvPr>
            <p:ph type="title"/>
          </p:nvPr>
        </p:nvSpPr>
        <p:spPr/>
        <p:txBody>
          <a:bodyPr>
            <a:normAutofit/>
          </a:bodyPr>
          <a:lstStyle/>
          <a:p>
            <a:r>
              <a:rPr lang="en-US" sz="5500" dirty="0" smtClean="0"/>
              <a:t>Where do we start?</a:t>
            </a:r>
            <a:endParaRPr lang="en-US" sz="5500" dirty="0"/>
          </a:p>
        </p:txBody>
      </p:sp>
      <p:cxnSp>
        <p:nvCxnSpPr>
          <p:cNvPr id="4" name="Straight Connector 3"/>
          <p:cNvCxnSpPr/>
          <p:nvPr/>
        </p:nvCxnSpPr>
        <p:spPr>
          <a:xfrm>
            <a:off x="354842" y="4267200"/>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124" name="Picture 4" descr="C:\Users\000001780\AppData\Local\Microsoft\Windows\Temporary Internet Files\Content.IE5\87S3UH56\MP900446482[1].jpg"/>
          <p:cNvPicPr>
            <a:picLocks noChangeAspect="1" noChangeArrowheads="1"/>
          </p:cNvPicPr>
          <p:nvPr/>
        </p:nvPicPr>
        <p:blipFill>
          <a:blip r:embed="rId3" cstate="print"/>
          <a:srcRect/>
          <a:stretch>
            <a:fillRect/>
          </a:stretch>
        </p:blipFill>
        <p:spPr bwMode="auto">
          <a:xfrm>
            <a:off x="6933440" y="1354540"/>
            <a:ext cx="1698967" cy="256123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Those who don’t know</a:t>
            </a:r>
          </a:p>
          <a:p>
            <a:pPr>
              <a:buNone/>
            </a:pPr>
            <a:r>
              <a:rPr lang="en-US" dirty="0" smtClean="0"/>
              <a:t>enough to ask</a:t>
            </a:r>
          </a:p>
          <a:p>
            <a:pPr>
              <a:buNone/>
            </a:pPr>
            <a:endParaRPr lang="en-US" dirty="0" smtClean="0"/>
          </a:p>
          <a:p>
            <a:pPr>
              <a:buNone/>
            </a:pPr>
            <a:r>
              <a:rPr lang="en-US" dirty="0" smtClean="0"/>
              <a:t>Those who have</a:t>
            </a:r>
          </a:p>
          <a:p>
            <a:pPr>
              <a:buNone/>
            </a:pPr>
            <a:r>
              <a:rPr lang="en-US" dirty="0" smtClean="0"/>
              <a:t>to ask</a:t>
            </a:r>
          </a:p>
          <a:p>
            <a:pPr>
              <a:buNone/>
            </a:pPr>
            <a:endParaRPr lang="en-US" dirty="0" smtClean="0"/>
          </a:p>
          <a:p>
            <a:pPr>
              <a:buNone/>
            </a:pPr>
            <a:r>
              <a:rPr lang="en-US" dirty="0" smtClean="0"/>
              <a:t>Those who know</a:t>
            </a:r>
          </a:p>
          <a:p>
            <a:pPr>
              <a:buNone/>
            </a:pPr>
            <a:r>
              <a:rPr lang="en-US" dirty="0" smtClean="0"/>
              <a:t>the answers</a:t>
            </a:r>
          </a:p>
          <a:p>
            <a:pPr>
              <a:buNone/>
            </a:pPr>
            <a:r>
              <a:rPr lang="en-US" dirty="0"/>
              <a:t> </a:t>
            </a:r>
            <a:r>
              <a:rPr lang="en-US" dirty="0" smtClean="0"/>
              <a:t>       </a:t>
            </a:r>
            <a:endParaRPr lang="en-US" dirty="0"/>
          </a:p>
        </p:txBody>
      </p:sp>
      <p:sp>
        <p:nvSpPr>
          <p:cNvPr id="3" name="Title 2"/>
          <p:cNvSpPr>
            <a:spLocks noGrp="1"/>
          </p:cNvSpPr>
          <p:nvPr>
            <p:ph type="title"/>
          </p:nvPr>
        </p:nvSpPr>
        <p:spPr/>
        <p:txBody>
          <a:bodyPr/>
          <a:lstStyle/>
          <a:p>
            <a:r>
              <a:rPr lang="en-US" dirty="0" smtClean="0"/>
              <a:t>Power: The Inner Circle</a:t>
            </a:r>
            <a:endParaRPr lang="en-US" dirty="0"/>
          </a:p>
        </p:txBody>
      </p:sp>
      <p:sp>
        <p:nvSpPr>
          <p:cNvPr id="4" name="Oval 3"/>
          <p:cNvSpPr/>
          <p:nvPr/>
        </p:nvSpPr>
        <p:spPr>
          <a:xfrm>
            <a:off x="3657600" y="1524000"/>
            <a:ext cx="4876800" cy="4800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19600" y="2286000"/>
            <a:ext cx="3352800" cy="3276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3200400"/>
            <a:ext cx="1524000" cy="1524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429000" y="1981200"/>
            <a:ext cx="1981200" cy="15240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05000" y="2895600"/>
            <a:ext cx="3886200" cy="68580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24200" y="3886200"/>
            <a:ext cx="3048000" cy="106680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00001780\AppData\Local\Microsoft\Windows\Temporary Internet Files\Content.IE5\8VQSF8L7\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831771"/>
            <a:ext cx="3429000" cy="272142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89128" y="1679870"/>
            <a:ext cx="8229600" cy="3547872"/>
          </a:xfrm>
        </p:spPr>
        <p:txBody>
          <a:bodyPr>
            <a:normAutofit/>
          </a:bodyPr>
          <a:lstStyle/>
          <a:p>
            <a:r>
              <a:rPr lang="en-US" sz="2800" i="1" dirty="0" smtClean="0"/>
              <a:t>What do we do about skill deficits?</a:t>
            </a:r>
          </a:p>
          <a:p>
            <a:r>
              <a:rPr lang="en-US" sz="2800" i="1" dirty="0" smtClean="0"/>
              <a:t>Why does the ACT/EXPLORE matter?</a:t>
            </a:r>
          </a:p>
          <a:p>
            <a:r>
              <a:rPr lang="en-US" sz="2800" i="1" dirty="0" smtClean="0"/>
              <a:t>What are College Readiness Standards?</a:t>
            </a:r>
          </a:p>
          <a:p>
            <a:r>
              <a:rPr lang="en-US" sz="2800" i="1" dirty="0" smtClean="0"/>
              <a:t>Are we just learning to take a test?</a:t>
            </a:r>
          </a:p>
          <a:p>
            <a:r>
              <a:rPr lang="en-US" sz="2800" i="1" dirty="0" smtClean="0"/>
              <a:t>How do we help ourselves navigate our way through the ACT subject tests?</a:t>
            </a:r>
          </a:p>
          <a:p>
            <a:r>
              <a:rPr lang="en-US" sz="2800" i="1" dirty="0" smtClean="0"/>
              <a:t>What should I practice?</a:t>
            </a:r>
            <a:endParaRPr lang="en-US" i="1"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smtClean="0"/>
              <a:t>Some questions about the ACT...</a:t>
            </a:r>
            <a:r>
              <a:rPr lang="en-US" sz="100" dirty="0" smtClean="0"/>
              <a:t>	</a:t>
            </a:r>
            <a:endParaRPr lang="en-US" sz="100" dirty="0"/>
          </a:p>
        </p:txBody>
      </p:sp>
    </p:spTree>
    <p:extLst>
      <p:ext uri="{BB962C8B-B14F-4D97-AF65-F5344CB8AC3E}">
        <p14:creationId xmlns:p14="http://schemas.microsoft.com/office/powerpoint/2010/main" val="1754714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5029200"/>
          </a:xfrm>
        </p:spPr>
        <p:txBody>
          <a:bodyPr/>
          <a:lstStyle/>
          <a:p>
            <a:r>
              <a:rPr lang="en-US" sz="2500" dirty="0" smtClean="0"/>
              <a:t>You may not be able to change your circumstances, your race, your sex, the economy, or your background</a:t>
            </a:r>
          </a:p>
          <a:p>
            <a:r>
              <a:rPr lang="en-US" sz="2500" dirty="0" smtClean="0"/>
              <a:t>You can change your power to navigate from where you are to where you want to be!</a:t>
            </a:r>
          </a:p>
          <a:p>
            <a:pPr>
              <a:buNone/>
            </a:pPr>
            <a:endParaRPr lang="en-US" sz="1100" dirty="0" smtClean="0"/>
          </a:p>
          <a:p>
            <a:pPr>
              <a:buNone/>
            </a:pPr>
            <a:r>
              <a:rPr lang="en-US" dirty="0" smtClean="0"/>
              <a:t>           HOW?</a:t>
            </a:r>
          </a:p>
          <a:p>
            <a:pPr>
              <a:buNone/>
            </a:pPr>
            <a:r>
              <a:rPr lang="en-US" dirty="0" smtClean="0"/>
              <a:t>                 </a:t>
            </a:r>
            <a:r>
              <a:rPr lang="en-US" b="1" dirty="0" smtClean="0">
                <a:solidFill>
                  <a:schemeClr val="accent2"/>
                </a:solidFill>
              </a:rPr>
              <a:t>1. Examine it</a:t>
            </a:r>
          </a:p>
          <a:p>
            <a:pPr>
              <a:buNone/>
            </a:pPr>
            <a:r>
              <a:rPr lang="en-US" b="1" dirty="0" smtClean="0">
                <a:solidFill>
                  <a:schemeClr val="accent2"/>
                </a:solidFill>
              </a:rPr>
              <a:t>                 2. Practice it</a:t>
            </a:r>
          </a:p>
          <a:p>
            <a:pPr>
              <a:buNone/>
            </a:pPr>
            <a:r>
              <a:rPr lang="en-US" b="1" dirty="0" smtClean="0">
                <a:solidFill>
                  <a:schemeClr val="accent2"/>
                </a:solidFill>
              </a:rPr>
              <a:t>                 3. Imagine it</a:t>
            </a:r>
          </a:p>
          <a:p>
            <a:pPr>
              <a:buNone/>
            </a:pPr>
            <a:r>
              <a:rPr lang="en-US" b="1" dirty="0">
                <a:solidFill>
                  <a:schemeClr val="accent2"/>
                </a:solidFill>
              </a:rPr>
              <a:t> </a:t>
            </a:r>
            <a:r>
              <a:rPr lang="en-US" b="1" dirty="0" smtClean="0">
                <a:solidFill>
                  <a:schemeClr val="accent2"/>
                </a:solidFill>
              </a:rPr>
              <a:t>                4. Own it</a:t>
            </a:r>
          </a:p>
        </p:txBody>
      </p:sp>
      <p:sp>
        <p:nvSpPr>
          <p:cNvPr id="3" name="Title 2"/>
          <p:cNvSpPr>
            <a:spLocks noGrp="1"/>
          </p:cNvSpPr>
          <p:nvPr>
            <p:ph type="title"/>
          </p:nvPr>
        </p:nvSpPr>
        <p:spPr/>
        <p:txBody>
          <a:bodyPr>
            <a:normAutofit fontScale="90000"/>
          </a:bodyPr>
          <a:lstStyle/>
          <a:p>
            <a:r>
              <a:rPr lang="en-US" dirty="0" smtClean="0"/>
              <a:t>You don’t have to know everything . . . Start by knowing something!</a:t>
            </a:r>
            <a:endParaRPr lang="en-US" dirty="0"/>
          </a:p>
        </p:txBody>
      </p:sp>
      <p:pic>
        <p:nvPicPr>
          <p:cNvPr id="7170" name="Picture 2" descr="C:\Program Files\Microsoft Office\MEDIA\CAGCAT10\j0302953.jpg"/>
          <p:cNvPicPr>
            <a:picLocks noChangeAspect="1" noChangeArrowheads="1"/>
          </p:cNvPicPr>
          <p:nvPr/>
        </p:nvPicPr>
        <p:blipFill>
          <a:blip r:embed="rId3" cstate="print"/>
          <a:srcRect/>
          <a:stretch>
            <a:fillRect/>
          </a:stretch>
        </p:blipFill>
        <p:spPr bwMode="auto">
          <a:xfrm>
            <a:off x="6019800" y="3962400"/>
            <a:ext cx="1956816" cy="274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000001780\AppData\Local\Microsoft\Windows\Temporary Internet Files\Content.IE5\JY0TIPNY\MP900422404[1].jpg"/>
          <p:cNvPicPr>
            <a:picLocks noChangeAspect="1" noChangeArrowheads="1"/>
          </p:cNvPicPr>
          <p:nvPr/>
        </p:nvPicPr>
        <p:blipFill>
          <a:blip r:embed="rId3" cstate="print"/>
          <a:srcRect/>
          <a:stretch>
            <a:fillRect/>
          </a:stretch>
        </p:blipFill>
        <p:spPr bwMode="auto">
          <a:xfrm>
            <a:off x="5500738" y="1676400"/>
            <a:ext cx="3338461" cy="5005249"/>
          </a:xfrm>
          <a:prstGeom prst="rect">
            <a:avLst/>
          </a:prstGeom>
          <a:noFill/>
          <a:ln>
            <a:noFill/>
          </a:ln>
        </p:spPr>
      </p:pic>
      <p:pic>
        <p:nvPicPr>
          <p:cNvPr id="35843" name="Picture 3" descr="C:\Users\000001780\AppData\Local\Microsoft\Windows\Temporary Internet Files\Content.IE5\9WAH807O\MC900441368[1].png"/>
          <p:cNvPicPr>
            <a:picLocks noChangeAspect="1" noChangeArrowheads="1"/>
          </p:cNvPicPr>
          <p:nvPr/>
        </p:nvPicPr>
        <p:blipFill>
          <a:blip r:embed="rId4" cstate="print"/>
          <a:srcRect/>
          <a:stretch>
            <a:fillRect/>
          </a:stretch>
        </p:blipFill>
        <p:spPr bwMode="auto">
          <a:xfrm>
            <a:off x="214401" y="0"/>
            <a:ext cx="5854853" cy="4876800"/>
          </a:xfrm>
          <a:prstGeom prst="rect">
            <a:avLst/>
          </a:prstGeom>
          <a:noFill/>
        </p:spPr>
      </p:pic>
      <p:sp>
        <p:nvSpPr>
          <p:cNvPr id="5" name="TextBox 4"/>
          <p:cNvSpPr txBox="1"/>
          <p:nvPr/>
        </p:nvSpPr>
        <p:spPr>
          <a:xfrm>
            <a:off x="685800" y="990600"/>
            <a:ext cx="4648200" cy="2169825"/>
          </a:xfrm>
          <a:prstGeom prst="rect">
            <a:avLst/>
          </a:prstGeom>
          <a:noFill/>
        </p:spPr>
        <p:txBody>
          <a:bodyPr wrap="square" rtlCol="0">
            <a:spAutoFit/>
          </a:bodyPr>
          <a:lstStyle/>
          <a:p>
            <a:pPr algn="ctr"/>
            <a:r>
              <a:rPr lang="en-US" sz="4000" b="1" i="1" dirty="0" smtClean="0">
                <a:ln w="31750">
                  <a:solidFill>
                    <a:schemeClr val="bg1"/>
                  </a:solidFill>
                </a:ln>
                <a:effectLst>
                  <a:outerShdw blurRad="88900" dist="25400" dir="13800000" sx="101000" sy="101000" algn="ctr" rotWithShape="0">
                    <a:srgbClr val="000000"/>
                  </a:outerShdw>
                </a:effectLst>
                <a:latin typeface="Arial Black" pitchFamily="34" charset="0"/>
              </a:rPr>
              <a:t>“</a:t>
            </a:r>
            <a:r>
              <a:rPr lang="en-US" sz="4500" b="1" i="1" dirty="0" smtClean="0">
                <a:ln w="31750">
                  <a:solidFill>
                    <a:schemeClr val="bg1"/>
                  </a:solidFill>
                </a:ln>
                <a:effectLst>
                  <a:outerShdw blurRad="88900" dist="25400" dir="13800000" sx="101000" sy="101000" algn="ctr" rotWithShape="0">
                    <a:srgbClr val="000000"/>
                  </a:outerShdw>
                </a:effectLst>
                <a:latin typeface="Arial Black" pitchFamily="34" charset="0"/>
              </a:rPr>
              <a:t>Are we just learning to take a test?”</a:t>
            </a:r>
          </a:p>
        </p:txBody>
      </p:sp>
      <p:sp>
        <p:nvSpPr>
          <p:cNvPr id="6" name="TextBox 5"/>
          <p:cNvSpPr txBox="1"/>
          <p:nvPr/>
        </p:nvSpPr>
        <p:spPr>
          <a:xfrm>
            <a:off x="360528" y="5029200"/>
            <a:ext cx="5562600" cy="784830"/>
          </a:xfrm>
          <a:prstGeom prst="rect">
            <a:avLst/>
          </a:prstGeom>
          <a:noFill/>
        </p:spPr>
        <p:txBody>
          <a:bodyPr wrap="square" rtlCol="0">
            <a:spAutoFit/>
          </a:bodyPr>
          <a:lstStyle/>
          <a:p>
            <a:r>
              <a:rPr lang="en-US" sz="4500" b="1" dirty="0" smtClean="0"/>
              <a:t>Good Question . . .</a:t>
            </a:r>
            <a:endParaRPr lang="en-US" sz="45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000001780\AppData\Local\Microsoft\Windows\Temporary Internet Files\Content.IE5\9WAH807O\MP910216400[1].png"/>
          <p:cNvPicPr>
            <a:picLocks noChangeAspect="1" noChangeArrowheads="1"/>
          </p:cNvPicPr>
          <p:nvPr/>
        </p:nvPicPr>
        <p:blipFill>
          <a:blip r:embed="rId3" cstate="print">
            <a:lum bright="34000" contrast="-56000"/>
          </a:blip>
          <a:stretch>
            <a:fillRect/>
          </a:stretch>
        </p:blipFill>
        <p:spPr bwMode="auto">
          <a:xfrm>
            <a:off x="0" y="304800"/>
            <a:ext cx="4362450" cy="3800475"/>
          </a:xfrm>
          <a:prstGeom prst="rect">
            <a:avLst/>
          </a:prstGeom>
          <a:noFill/>
          <a:ln>
            <a:noFill/>
          </a:ln>
        </p:spPr>
      </p:pic>
      <p:sp>
        <p:nvSpPr>
          <p:cNvPr id="2" name="TextBox 1"/>
          <p:cNvSpPr txBox="1"/>
          <p:nvPr/>
        </p:nvSpPr>
        <p:spPr>
          <a:xfrm>
            <a:off x="304800" y="0"/>
            <a:ext cx="8534400" cy="3170099"/>
          </a:xfrm>
          <a:prstGeom prst="rect">
            <a:avLst/>
          </a:prstGeom>
          <a:noFill/>
          <a:ln>
            <a:solidFill>
              <a:schemeClr val="bg1"/>
            </a:solidFill>
          </a:ln>
        </p:spPr>
        <p:txBody>
          <a:bodyPr wrap="square" rtlCol="0">
            <a:spAutoFit/>
          </a:bodyPr>
          <a:lstStyle/>
          <a:p>
            <a:pPr algn="ctr"/>
            <a:r>
              <a:rPr lang="en-US" sz="20000" dirty="0" smtClean="0">
                <a:ln w="38100">
                  <a:solidFill>
                    <a:schemeClr val="tx1"/>
                  </a:solidFill>
                </a:ln>
                <a:solidFill>
                  <a:srgbClr val="FF0000"/>
                </a:solidFill>
                <a:effectLst>
                  <a:outerShdw blurRad="88900" dist="38100" dir="13800000" sx="101000" sy="101000" algn="ctr" rotWithShape="0">
                    <a:srgbClr val="000000"/>
                  </a:outerShdw>
                </a:effectLst>
                <a:latin typeface="Forte" pitchFamily="66" charset="0"/>
              </a:rPr>
              <a:t>  No!</a:t>
            </a:r>
            <a:endParaRPr lang="en-US" sz="20000" dirty="0">
              <a:ln w="38100">
                <a:solidFill>
                  <a:schemeClr val="tx1"/>
                </a:solidFill>
              </a:ln>
              <a:solidFill>
                <a:srgbClr val="FF0000"/>
              </a:solidFill>
              <a:effectLst>
                <a:outerShdw blurRad="88900" dist="38100" dir="13800000" sx="101000" sy="101000" algn="ctr" rotWithShape="0">
                  <a:srgbClr val="000000"/>
                </a:outerShdw>
              </a:effectLst>
              <a:latin typeface="Forte" pitchFamily="66" charset="0"/>
            </a:endParaRPr>
          </a:p>
        </p:txBody>
      </p:sp>
      <p:sp>
        <p:nvSpPr>
          <p:cNvPr id="4" name="TextBox 3"/>
          <p:cNvSpPr txBox="1"/>
          <p:nvPr/>
        </p:nvSpPr>
        <p:spPr>
          <a:xfrm>
            <a:off x="152400" y="4343400"/>
            <a:ext cx="3200400" cy="446276"/>
          </a:xfrm>
          <a:prstGeom prst="rect">
            <a:avLst/>
          </a:prstGeom>
          <a:noFill/>
        </p:spPr>
        <p:txBody>
          <a:bodyPr wrap="square" rtlCol="0">
            <a:spAutoFit/>
          </a:bodyPr>
          <a:lstStyle/>
          <a:p>
            <a:r>
              <a:rPr lang="en-US" sz="2300" dirty="0" smtClean="0">
                <a:latin typeface="Arial Black" pitchFamily="34" charset="0"/>
              </a:rPr>
              <a:t>We’re Learning:</a:t>
            </a:r>
            <a:endParaRPr lang="en-US" sz="2300" dirty="0">
              <a:latin typeface="Arial Black" pitchFamily="34" charset="0"/>
            </a:endParaRPr>
          </a:p>
        </p:txBody>
      </p:sp>
      <p:sp>
        <p:nvSpPr>
          <p:cNvPr id="5" name="TextBox 4"/>
          <p:cNvSpPr txBox="1"/>
          <p:nvPr/>
        </p:nvSpPr>
        <p:spPr>
          <a:xfrm>
            <a:off x="3429000" y="2895600"/>
            <a:ext cx="5486400" cy="4124206"/>
          </a:xfrm>
          <a:prstGeom prst="rect">
            <a:avLst/>
          </a:prstGeom>
          <a:noFill/>
        </p:spPr>
        <p:txBody>
          <a:bodyPr wrap="square" rtlCol="0">
            <a:spAutoFit/>
          </a:bodyPr>
          <a:lstStyle/>
          <a:p>
            <a:r>
              <a:rPr lang="en-US" sz="3700" i="1" dirty="0" smtClean="0">
                <a:ln w="15875">
                  <a:solidFill>
                    <a:schemeClr val="tx1"/>
                  </a:solidFill>
                </a:ln>
                <a:solidFill>
                  <a:schemeClr val="accent1">
                    <a:lumMod val="75000"/>
                  </a:schemeClr>
                </a:solidFill>
                <a:latin typeface="Arial Black" pitchFamily="34" charset="0"/>
              </a:rPr>
              <a:t>* Problem Solving</a:t>
            </a:r>
          </a:p>
          <a:p>
            <a:r>
              <a:rPr lang="en-US" sz="3700" i="1" dirty="0" smtClean="0">
                <a:ln w="15875">
                  <a:solidFill>
                    <a:schemeClr val="tx1"/>
                  </a:solidFill>
                </a:ln>
                <a:solidFill>
                  <a:schemeClr val="accent1">
                    <a:lumMod val="75000"/>
                  </a:schemeClr>
                </a:solidFill>
                <a:latin typeface="Arial Black" pitchFamily="34" charset="0"/>
              </a:rPr>
              <a:t>* Time Management</a:t>
            </a:r>
          </a:p>
          <a:p>
            <a:r>
              <a:rPr lang="en-US" sz="3700" i="1" dirty="0" smtClean="0">
                <a:ln w="15875">
                  <a:solidFill>
                    <a:schemeClr val="tx1"/>
                  </a:solidFill>
                </a:ln>
                <a:solidFill>
                  <a:schemeClr val="accent1">
                    <a:lumMod val="75000"/>
                  </a:schemeClr>
                </a:solidFill>
                <a:latin typeface="Arial Black" pitchFamily="34" charset="0"/>
              </a:rPr>
              <a:t>* Research</a:t>
            </a:r>
          </a:p>
          <a:p>
            <a:r>
              <a:rPr lang="en-US" sz="3700" i="1" dirty="0" smtClean="0">
                <a:ln w="15875">
                  <a:solidFill>
                    <a:schemeClr val="tx1"/>
                  </a:solidFill>
                </a:ln>
                <a:solidFill>
                  <a:schemeClr val="accent1">
                    <a:lumMod val="75000"/>
                  </a:schemeClr>
                </a:solidFill>
                <a:latin typeface="Arial Black" pitchFamily="34" charset="0"/>
              </a:rPr>
              <a:t>* Organization</a:t>
            </a:r>
          </a:p>
          <a:p>
            <a:r>
              <a:rPr lang="en-US" sz="3700" i="1" dirty="0" smtClean="0">
                <a:ln w="15875">
                  <a:solidFill>
                    <a:schemeClr val="tx1"/>
                  </a:solidFill>
                </a:ln>
                <a:solidFill>
                  <a:schemeClr val="accent1">
                    <a:lumMod val="75000"/>
                  </a:schemeClr>
                </a:solidFill>
                <a:latin typeface="Arial Black" pitchFamily="34" charset="0"/>
              </a:rPr>
              <a:t>* Preparation</a:t>
            </a:r>
          </a:p>
          <a:p>
            <a:r>
              <a:rPr lang="en-US" sz="3700" i="1" dirty="0" smtClean="0">
                <a:ln w="15875">
                  <a:solidFill>
                    <a:schemeClr val="tx1"/>
                  </a:solidFill>
                </a:ln>
                <a:solidFill>
                  <a:schemeClr val="accent1">
                    <a:lumMod val="75000"/>
                  </a:schemeClr>
                </a:solidFill>
                <a:latin typeface="Arial Black" pitchFamily="34" charset="0"/>
              </a:rPr>
              <a:t>* Confidence</a:t>
            </a:r>
          </a:p>
          <a:p>
            <a:r>
              <a:rPr lang="en-US" sz="4000" i="1" dirty="0" smtClean="0">
                <a:solidFill>
                  <a:schemeClr val="accent1">
                    <a:lumMod val="75000"/>
                  </a:schemeClr>
                </a:solidFill>
                <a:latin typeface="Arial Black" pitchFamily="34" charset="0"/>
              </a:rPr>
              <a:t> </a:t>
            </a:r>
            <a:endParaRPr lang="en-US" sz="4000" i="1" dirty="0">
              <a:solidFill>
                <a:schemeClr val="accent1">
                  <a:lumMod val="75000"/>
                </a:schemeClr>
              </a:solidFill>
              <a:latin typeface="Arial Black" pitchFamily="34" charset="0"/>
            </a:endParaRPr>
          </a:p>
        </p:txBody>
      </p:sp>
      <p:sp>
        <p:nvSpPr>
          <p:cNvPr id="6" name="Left Brace 5"/>
          <p:cNvSpPr/>
          <p:nvPr/>
        </p:nvSpPr>
        <p:spPr>
          <a:xfrm>
            <a:off x="3048000" y="2819400"/>
            <a:ext cx="609600" cy="3581400"/>
          </a:xfrm>
          <a:prstGeom prst="leftBrac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6172200" cy="3431709"/>
          </a:xfrm>
          <a:prstGeom prst="rect">
            <a:avLst/>
          </a:prstGeom>
          <a:noFill/>
        </p:spPr>
        <p:txBody>
          <a:bodyPr wrap="square" rtlCol="0">
            <a:spAutoFit/>
          </a:bodyPr>
          <a:lstStyle/>
          <a:p>
            <a:pPr algn="ctr"/>
            <a:r>
              <a:rPr lang="en-US" sz="21700" b="1" dirty="0" smtClean="0">
                <a:solidFill>
                  <a:schemeClr val="accent2">
                    <a:lumMod val="75000"/>
                  </a:schemeClr>
                </a:solidFill>
                <a:latin typeface="Times New Roman" pitchFamily="18" charset="0"/>
                <a:cs typeface="Times New Roman" pitchFamily="18" charset="0"/>
              </a:rPr>
              <a:t>ACT</a:t>
            </a:r>
            <a:endParaRPr lang="en-US" sz="2700" b="1" dirty="0" smtClean="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1219200" y="1295400"/>
            <a:ext cx="1219200" cy="769441"/>
          </a:xfrm>
          <a:prstGeom prst="rect">
            <a:avLst/>
          </a:prstGeom>
          <a:noFill/>
        </p:spPr>
        <p:txBody>
          <a:bodyPr wrap="square" rtlCol="0">
            <a:spAutoFit/>
          </a:bodyPr>
          <a:lstStyle/>
          <a:p>
            <a:r>
              <a:rPr lang="en-US" sz="4400" dirty="0" smtClean="0">
                <a:latin typeface="Arial" pitchFamily="34" charset="0"/>
                <a:cs typeface="Arial" pitchFamily="34" charset="0"/>
              </a:rPr>
              <a:t>The</a:t>
            </a:r>
            <a:endParaRPr lang="en-US" sz="4400" dirty="0"/>
          </a:p>
        </p:txBody>
      </p:sp>
      <p:sp>
        <p:nvSpPr>
          <p:cNvPr id="4" name="TextBox 3"/>
          <p:cNvSpPr txBox="1"/>
          <p:nvPr/>
        </p:nvSpPr>
        <p:spPr>
          <a:xfrm>
            <a:off x="7620000" y="762000"/>
            <a:ext cx="6096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a:t>
            </a:r>
            <a:endParaRPr lang="en-US" sz="4000" dirty="0"/>
          </a:p>
        </p:txBody>
      </p:sp>
      <p:sp>
        <p:nvSpPr>
          <p:cNvPr id="5" name="TextBox 4"/>
          <p:cNvSpPr txBox="1"/>
          <p:nvPr/>
        </p:nvSpPr>
        <p:spPr>
          <a:xfrm>
            <a:off x="838200" y="2971800"/>
            <a:ext cx="7543800" cy="1477328"/>
          </a:xfrm>
          <a:prstGeom prst="rect">
            <a:avLst/>
          </a:prstGeom>
          <a:noFill/>
        </p:spPr>
        <p:txBody>
          <a:bodyPr wrap="square" rtlCol="0">
            <a:spAutoFit/>
          </a:bodyPr>
          <a:lstStyle/>
          <a:p>
            <a:pPr algn="ctr"/>
            <a:r>
              <a:rPr lang="en-US" sz="4500" b="1" dirty="0" smtClean="0"/>
              <a:t>Check out the website:</a:t>
            </a:r>
          </a:p>
          <a:p>
            <a:pPr algn="ctr"/>
            <a:r>
              <a:rPr lang="en-US" sz="4500" b="1" i="1" dirty="0" smtClean="0">
                <a:solidFill>
                  <a:schemeClr val="accent2">
                    <a:lumMod val="75000"/>
                  </a:schemeClr>
                </a:solidFill>
              </a:rPr>
              <a:t>www.act.org</a:t>
            </a:r>
            <a:endParaRPr lang="en-US" sz="4500" b="1" i="1" dirty="0">
              <a:solidFill>
                <a:schemeClr val="accent2">
                  <a:lumMod val="75000"/>
                </a:schemeClr>
              </a:solidFill>
            </a:endParaRPr>
          </a:p>
        </p:txBody>
      </p:sp>
      <p:sp>
        <p:nvSpPr>
          <p:cNvPr id="6" name="TextBox 5"/>
          <p:cNvSpPr txBox="1"/>
          <p:nvPr/>
        </p:nvSpPr>
        <p:spPr>
          <a:xfrm>
            <a:off x="304800" y="3733800"/>
            <a:ext cx="1981200" cy="1246495"/>
          </a:xfrm>
          <a:prstGeom prst="rect">
            <a:avLst/>
          </a:prstGeom>
          <a:noFill/>
        </p:spPr>
        <p:txBody>
          <a:bodyPr wrap="square" rtlCol="0">
            <a:spAutoFit/>
          </a:bodyPr>
          <a:lstStyle/>
          <a:p>
            <a:r>
              <a:rPr lang="en-US" sz="2500" b="1" dirty="0" smtClean="0">
                <a:solidFill>
                  <a:schemeClr val="accent4"/>
                </a:solidFill>
                <a:cs typeface="Arial" pitchFamily="34" charset="0"/>
              </a:rPr>
              <a:t>Sample Tests &amp; Test Help</a:t>
            </a:r>
            <a:endParaRPr lang="en-US" sz="2500" b="1" dirty="0">
              <a:solidFill>
                <a:schemeClr val="accent4"/>
              </a:solidFill>
              <a:cs typeface="Arial" pitchFamily="34" charset="0"/>
            </a:endParaRPr>
          </a:p>
        </p:txBody>
      </p:sp>
      <p:sp>
        <p:nvSpPr>
          <p:cNvPr id="7" name="TextBox 6"/>
          <p:cNvSpPr txBox="1"/>
          <p:nvPr/>
        </p:nvSpPr>
        <p:spPr>
          <a:xfrm>
            <a:off x="2514600" y="4572000"/>
            <a:ext cx="1981200" cy="861774"/>
          </a:xfrm>
          <a:prstGeom prst="rect">
            <a:avLst/>
          </a:prstGeom>
          <a:noFill/>
        </p:spPr>
        <p:txBody>
          <a:bodyPr wrap="square" rtlCol="0">
            <a:spAutoFit/>
          </a:bodyPr>
          <a:lstStyle/>
          <a:p>
            <a:r>
              <a:rPr lang="en-US" sz="2500" b="1" dirty="0" smtClean="0">
                <a:solidFill>
                  <a:schemeClr val="accent4"/>
                </a:solidFill>
                <a:cs typeface="Arial" pitchFamily="34" charset="0"/>
              </a:rPr>
              <a:t>Question of the Day</a:t>
            </a:r>
            <a:endParaRPr lang="en-US" sz="2500" b="1" dirty="0">
              <a:solidFill>
                <a:schemeClr val="accent4"/>
              </a:solidFill>
              <a:cs typeface="Arial" pitchFamily="34" charset="0"/>
            </a:endParaRPr>
          </a:p>
        </p:txBody>
      </p:sp>
      <p:sp>
        <p:nvSpPr>
          <p:cNvPr id="8" name="TextBox 7"/>
          <p:cNvSpPr txBox="1"/>
          <p:nvPr/>
        </p:nvSpPr>
        <p:spPr>
          <a:xfrm>
            <a:off x="4876800" y="4572000"/>
            <a:ext cx="1981200" cy="861774"/>
          </a:xfrm>
          <a:prstGeom prst="rect">
            <a:avLst/>
          </a:prstGeom>
          <a:noFill/>
        </p:spPr>
        <p:txBody>
          <a:bodyPr wrap="square" rtlCol="0">
            <a:spAutoFit/>
          </a:bodyPr>
          <a:lstStyle/>
          <a:p>
            <a:r>
              <a:rPr lang="en-US" sz="2500" b="1" dirty="0" smtClean="0">
                <a:solidFill>
                  <a:schemeClr val="accent4"/>
                </a:solidFill>
                <a:cs typeface="Arial" pitchFamily="34" charset="0"/>
              </a:rPr>
              <a:t>Resources &amp; Reports</a:t>
            </a:r>
            <a:endParaRPr lang="en-US" sz="2500" b="1" dirty="0">
              <a:solidFill>
                <a:schemeClr val="accent4"/>
              </a:solidFill>
              <a:cs typeface="Arial" pitchFamily="34" charset="0"/>
            </a:endParaRPr>
          </a:p>
        </p:txBody>
      </p:sp>
      <p:sp>
        <p:nvSpPr>
          <p:cNvPr id="9" name="TextBox 8"/>
          <p:cNvSpPr txBox="1"/>
          <p:nvPr/>
        </p:nvSpPr>
        <p:spPr>
          <a:xfrm>
            <a:off x="7010400" y="3810000"/>
            <a:ext cx="1981200" cy="1246495"/>
          </a:xfrm>
          <a:prstGeom prst="rect">
            <a:avLst/>
          </a:prstGeom>
          <a:noFill/>
        </p:spPr>
        <p:txBody>
          <a:bodyPr wrap="square" rtlCol="0">
            <a:spAutoFit/>
          </a:bodyPr>
          <a:lstStyle/>
          <a:p>
            <a:r>
              <a:rPr lang="en-US" sz="2500" b="1" dirty="0" smtClean="0">
                <a:solidFill>
                  <a:schemeClr val="accent4"/>
                </a:solidFill>
                <a:cs typeface="Arial" pitchFamily="34" charset="0"/>
              </a:rPr>
              <a:t>Research &amp; College Readiness</a:t>
            </a:r>
            <a:endParaRPr lang="en-US" sz="2500" b="1" dirty="0">
              <a:solidFill>
                <a:schemeClr val="accent4"/>
              </a:solidFill>
              <a:cs typeface="Arial" pitchFamily="34" charset="0"/>
            </a:endParaRPr>
          </a:p>
        </p:txBody>
      </p:sp>
      <p:sp>
        <p:nvSpPr>
          <p:cNvPr id="10" name="Rounded Rectangle 9"/>
          <p:cNvSpPr/>
          <p:nvPr/>
        </p:nvSpPr>
        <p:spPr>
          <a:xfrm>
            <a:off x="2514600" y="3657600"/>
            <a:ext cx="43434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descr="C:\Users\000001780\AppData\Local\Microsoft\Windows\Temporary Internet Files\Content.IE5\H4OZK139\MC900434859[1].png"/>
          <p:cNvPicPr>
            <a:picLocks noChangeAspect="1" noChangeArrowheads="1"/>
          </p:cNvPicPr>
          <p:nvPr/>
        </p:nvPicPr>
        <p:blipFill>
          <a:blip r:embed="rId3" cstate="print"/>
          <a:srcRect/>
          <a:stretch>
            <a:fillRect/>
          </a:stretch>
        </p:blipFill>
        <p:spPr bwMode="auto">
          <a:xfrm>
            <a:off x="685800" y="4953000"/>
            <a:ext cx="1905000" cy="1905000"/>
          </a:xfrm>
          <a:prstGeom prst="rect">
            <a:avLst/>
          </a:prstGeom>
          <a:noFill/>
        </p:spPr>
      </p:pic>
      <p:pic>
        <p:nvPicPr>
          <p:cNvPr id="48131" name="Picture 3" descr="C:\Users\000001780\AppData\Local\Microsoft\Windows\Temporary Internet Files\Content.IE5\PA8UVNAR\MC900058872[1].wmf"/>
          <p:cNvPicPr>
            <a:picLocks noChangeAspect="1" noChangeArrowheads="1"/>
          </p:cNvPicPr>
          <p:nvPr/>
        </p:nvPicPr>
        <p:blipFill>
          <a:blip r:embed="rId4" cstate="print"/>
          <a:srcRect/>
          <a:stretch>
            <a:fillRect/>
          </a:stretch>
        </p:blipFill>
        <p:spPr bwMode="auto">
          <a:xfrm>
            <a:off x="6629400" y="5105400"/>
            <a:ext cx="1800454" cy="1564538"/>
          </a:xfrm>
          <a:prstGeom prst="rect">
            <a:avLst/>
          </a:prstGeom>
          <a:noFill/>
        </p:spPr>
      </p:pic>
      <p:pic>
        <p:nvPicPr>
          <p:cNvPr id="13" name="Picture 2" descr="C:\Users\000001780\AppData\Local\Microsoft\Windows\Temporary Internet Files\Content.IE5\H4OZK139\MC900434859[1].png"/>
          <p:cNvPicPr>
            <a:picLocks noChangeAspect="1" noChangeArrowheads="1"/>
          </p:cNvPicPr>
          <p:nvPr/>
        </p:nvPicPr>
        <p:blipFill>
          <a:blip r:embed="rId3" cstate="print"/>
          <a:srcRect/>
          <a:stretch>
            <a:fillRect/>
          </a:stretch>
        </p:blipFill>
        <p:spPr bwMode="auto">
          <a:xfrm>
            <a:off x="2057400" y="5257800"/>
            <a:ext cx="1447800" cy="1447800"/>
          </a:xfrm>
          <a:prstGeom prst="rect">
            <a:avLst/>
          </a:prstGeom>
          <a:noFill/>
        </p:spPr>
      </p:pic>
      <p:pic>
        <p:nvPicPr>
          <p:cNvPr id="14" name="Picture 2" descr="C:\Users\000001780\AppData\Local\Microsoft\Windows\Temporary Internet Files\Content.IE5\H4OZK139\MC900434859[1].png"/>
          <p:cNvPicPr>
            <a:picLocks noChangeAspect="1" noChangeArrowheads="1"/>
          </p:cNvPicPr>
          <p:nvPr/>
        </p:nvPicPr>
        <p:blipFill>
          <a:blip r:embed="rId3" cstate="print"/>
          <a:srcRect/>
          <a:stretch>
            <a:fillRect/>
          </a:stretch>
        </p:blipFill>
        <p:spPr bwMode="auto">
          <a:xfrm>
            <a:off x="3200400" y="5410200"/>
            <a:ext cx="1295400" cy="1295400"/>
          </a:xfrm>
          <a:prstGeom prst="rect">
            <a:avLst/>
          </a:prstGeom>
          <a:noFill/>
        </p:spPr>
      </p:pic>
      <p:pic>
        <p:nvPicPr>
          <p:cNvPr id="15" name="Picture 2" descr="C:\Users\000001780\AppData\Local\Microsoft\Windows\Temporary Internet Files\Content.IE5\H4OZK139\MC900434859[1].png"/>
          <p:cNvPicPr>
            <a:picLocks noChangeAspect="1" noChangeArrowheads="1"/>
          </p:cNvPicPr>
          <p:nvPr/>
        </p:nvPicPr>
        <p:blipFill>
          <a:blip r:embed="rId3" cstate="print"/>
          <a:srcRect/>
          <a:stretch>
            <a:fillRect/>
          </a:stretch>
        </p:blipFill>
        <p:spPr bwMode="auto">
          <a:xfrm>
            <a:off x="4267200" y="5638800"/>
            <a:ext cx="990600" cy="990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228600" y="1905000"/>
            <a:ext cx="8763000" cy="3474976"/>
          </a:xfrm>
          <a:prstGeom prst="rect">
            <a:avLst/>
          </a:prstGeom>
          <a:noFill/>
          <a:ln w="9525">
            <a:noFill/>
            <a:miter lim="800000"/>
            <a:headEnd/>
            <a:tailEnd/>
          </a:ln>
          <a:effectLst/>
        </p:spPr>
        <p:txBody>
          <a:bodyPr vert="horz" wrap="square" lIns="0" tIns="0" rIns="0" bIns="42849"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Arial" pitchFamily="34" charset="0"/>
                <a:cs typeface="Arial" pitchFamily="34" charset="0"/>
              </a:rPr>
              <a:t>College Readiness Standards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View or Print the Standards </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accent2">
                    <a:lumMod val="75000"/>
                  </a:schemeClr>
                </a:solidFill>
                <a:effectLst/>
                <a:latin typeface="Arial" pitchFamily="34" charset="0"/>
                <a:cs typeface="Arial" pitchFamily="34" charset="0"/>
                <a:hlinkClick r:id="rId3"/>
              </a:rPr>
              <a:t>English </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accent2">
                    <a:lumMod val="75000"/>
                  </a:schemeClr>
                </a:solidFill>
                <a:effectLst/>
                <a:latin typeface="Arial" pitchFamily="34" charset="0"/>
                <a:cs typeface="Arial" pitchFamily="34" charset="0"/>
                <a:hlinkClick r:id="rId3"/>
              </a:rPr>
              <a:t>Mathematics </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accent2">
                    <a:lumMod val="75000"/>
                  </a:schemeClr>
                </a:solidFill>
                <a:effectLst/>
                <a:latin typeface="Arial" pitchFamily="34" charset="0"/>
                <a:cs typeface="Arial" pitchFamily="34" charset="0"/>
                <a:hlinkClick r:id="rId3"/>
              </a:rPr>
              <a:t>Reading </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accent2">
                    <a:lumMod val="75000"/>
                  </a:schemeClr>
                </a:solidFill>
                <a:effectLst/>
                <a:latin typeface="Arial" pitchFamily="34" charset="0"/>
                <a:cs typeface="Arial" pitchFamily="34" charset="0"/>
                <a:hlinkClick r:id="rId3"/>
              </a:rPr>
              <a:t>Science </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effectLst/>
                <a:latin typeface="Arial" pitchFamily="34" charset="0"/>
                <a:cs typeface="Arial" pitchFamily="34" charset="0"/>
                <a:hlinkClick r:id="rId3"/>
              </a:rPr>
              <a:t>Writing</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effectLst/>
                <a:latin typeface="Arial" pitchFamily="34" charset="0"/>
                <a:cs typeface="Arial" pitchFamily="34" charset="0"/>
                <a:hlinkClick r:id="rId3"/>
              </a:rPr>
              <a:t> </a:t>
            </a:r>
          </a:p>
          <a:p>
            <a:pPr marL="457200" marR="0" lvl="1"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effectLst/>
                <a:latin typeface="Arial" pitchFamily="34" charset="0"/>
                <a:cs typeface="Arial" pitchFamily="34" charset="0"/>
                <a:hlinkClick r:id="rId3"/>
              </a:rPr>
              <a:t>College Readiness Standards Reports </a:t>
            </a:r>
            <a:endParaRPr kumimoji="0" lang="en-US" b="1" i="1" u="none" strike="noStrike" cap="none" normalizeH="0" baseline="0" dirty="0" smtClean="0">
              <a:ln>
                <a:noFill/>
              </a:ln>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None/>
              <a:tabLst/>
            </a:pPr>
            <a:endParaRPr kumimoji="0" lang="en-US" sz="500" b="1" i="1"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rgbClr val="D93535"/>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D93535"/>
                </a:solidFill>
                <a:effectLst/>
                <a:latin typeface="Arial" pitchFamily="34" charset="0"/>
                <a:cs typeface="Arial" pitchFamily="34" charset="0"/>
              </a:rPr>
              <a:t>Explaining What College Readiness Scores Mean</a:t>
            </a: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The </a:t>
            </a:r>
            <a:r>
              <a:rPr kumimoji="0" lang="en-US" sz="1200" b="1" i="0" u="none" strike="noStrike" cap="none" normalizeH="0" baseline="0" dirty="0" smtClean="0">
                <a:ln>
                  <a:noFill/>
                </a:ln>
                <a:solidFill>
                  <a:schemeClr val="tx1"/>
                </a:solidFill>
                <a:effectLst/>
                <a:latin typeface="Arial" pitchFamily="34" charset="0"/>
                <a:cs typeface="Arial" pitchFamily="34" charset="0"/>
              </a:rPr>
              <a:t>College Readiness Standards</a:t>
            </a:r>
            <a:r>
              <a:rPr kumimoji="0" lang="en-US" sz="1200" b="0" i="0" u="none" strike="noStrike" cap="none" normalizeH="0" baseline="0" dirty="0" smtClean="0">
                <a:ln>
                  <a:noFill/>
                </a:ln>
                <a:solidFill>
                  <a:schemeClr val="tx1"/>
                </a:solidFill>
                <a:effectLst/>
                <a:latin typeface="Arial" pitchFamily="34" charset="0"/>
                <a:cs typeface="Arial" pitchFamily="34" charset="0"/>
              </a:rPr>
              <a:t>™ statements are intended to help you understand the meaning of the scores earned in </a:t>
            </a:r>
            <a:r>
              <a:rPr kumimoji="0" lang="en-US" sz="1200" b="0" i="0" u="none" strike="noStrike" cap="none" normalizeH="0" baseline="0" dirty="0" smtClean="0">
                <a:ln>
                  <a:noFill/>
                </a:ln>
                <a:solidFill>
                  <a:schemeClr val="tx1"/>
                </a:solidFill>
                <a:effectLst/>
                <a:latin typeface="Arial" pitchFamily="34" charset="0"/>
                <a:cs typeface="Arial" pitchFamily="34" charset="0"/>
                <a:hlinkClick r:id="rId4"/>
              </a:rPr>
              <a:t>EXPLORE</a:t>
            </a:r>
            <a:r>
              <a:rPr kumimoji="0" lang="en-US" sz="1200" b="0" i="0" u="none" strike="noStrike" cap="none" normalizeH="0" baseline="30000" dirty="0" smtClean="0">
                <a:ln>
                  <a:noFill/>
                </a:ln>
                <a:solidFill>
                  <a:schemeClr val="tx1"/>
                </a:solidFill>
                <a:effectLst/>
                <a:latin typeface="Arial" pitchFamily="34"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cs typeface="Arial" pitchFamily="34" charset="0"/>
                <a:hlinkClick r:id="rId5"/>
              </a:rPr>
              <a:t>PLAN</a:t>
            </a:r>
            <a:r>
              <a:rPr kumimoji="0" lang="en-US" sz="1200" b="0" i="0" u="none" strike="noStrike" cap="none" normalizeH="0" baseline="30000" dirty="0" smtClean="0">
                <a:ln>
                  <a:noFill/>
                </a:ln>
                <a:solidFill>
                  <a:schemeClr val="tx1"/>
                </a:solidFill>
                <a:effectLst/>
                <a:latin typeface="Arial" pitchFamily="34"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cs typeface="Arial" pitchFamily="34" charset="0"/>
              </a:rPr>
              <a:t>, and </a:t>
            </a:r>
            <a:r>
              <a:rPr kumimoji="0" lang="en-US" sz="1200" b="0" i="0" u="none" strike="noStrike" cap="none" normalizeH="0" baseline="0" dirty="0" smtClean="0">
                <a:ln>
                  <a:noFill/>
                </a:ln>
                <a:solidFill>
                  <a:schemeClr val="tx1"/>
                </a:solidFill>
                <a:effectLst/>
                <a:latin typeface="Arial" pitchFamily="34" charset="0"/>
                <a:cs typeface="Arial" pitchFamily="34" charset="0"/>
                <a:hlinkClick r:id="rId6"/>
              </a:rPr>
              <a:t>the ACT</a:t>
            </a:r>
            <a:r>
              <a:rPr kumimoji="0" lang="en-US" sz="1200" b="0" i="0" u="none" strike="noStrike" cap="none" normalizeH="0" baseline="30000" dirty="0" smtClean="0">
                <a:ln>
                  <a:noFill/>
                </a:ln>
                <a:solidFill>
                  <a:schemeClr val="tx1"/>
                </a:solidFill>
                <a:effectLst/>
                <a:latin typeface="Arial" pitchFamily="34"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cs typeface="Arial" pitchFamily="34" charset="0"/>
              </a:rPr>
              <a:t> (ACT's three curriculum-based assessment programs). Whether you're a parent, teacher, counselor, or student, these sets of statements can help you: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94" name="Picture 22" descr="C:\Users\000001780\AppData\Local\Microsoft\Windows\Temporary Internet Files\Content.IE5\PA8UVNAR\MP900442442[1].jpg"/>
          <p:cNvPicPr>
            <a:picLocks noChangeAspect="1" noChangeArrowheads="1"/>
          </p:cNvPicPr>
          <p:nvPr/>
        </p:nvPicPr>
        <p:blipFill>
          <a:blip r:embed="rId7" cstate="print"/>
          <a:srcRect/>
          <a:stretch>
            <a:fillRect/>
          </a:stretch>
        </p:blipFill>
        <p:spPr bwMode="auto">
          <a:xfrm>
            <a:off x="5257800" y="2177415"/>
            <a:ext cx="1600200" cy="2280285"/>
          </a:xfrm>
          <a:prstGeom prst="rect">
            <a:avLst/>
          </a:prstGeom>
          <a:noFill/>
        </p:spPr>
      </p:pic>
      <p:sp>
        <p:nvSpPr>
          <p:cNvPr id="5" name="TextBox 4"/>
          <p:cNvSpPr txBox="1"/>
          <p:nvPr/>
        </p:nvSpPr>
        <p:spPr>
          <a:xfrm>
            <a:off x="2286000" y="381000"/>
            <a:ext cx="5410200" cy="369332"/>
          </a:xfrm>
          <a:prstGeom prst="rect">
            <a:avLst/>
          </a:prstGeom>
          <a:noFill/>
        </p:spPr>
        <p:txBody>
          <a:bodyPr wrap="square" rtlCol="0">
            <a:spAutoFit/>
          </a:bodyPr>
          <a:lstStyle/>
          <a:p>
            <a:endParaRPr lang="en-US" dirty="0"/>
          </a:p>
        </p:txBody>
      </p:sp>
      <p:pic>
        <p:nvPicPr>
          <p:cNvPr id="3083" name="Picture 11" descr="College Readiness Standards"/>
          <p:cNvPicPr>
            <a:picLocks noChangeAspect="1" noChangeArrowheads="1"/>
          </p:cNvPicPr>
          <p:nvPr/>
        </p:nvPicPr>
        <p:blipFill>
          <a:blip r:embed="rId8" cstate="print"/>
          <a:srcRect/>
          <a:stretch>
            <a:fillRect/>
          </a:stretch>
        </p:blipFill>
        <p:spPr bwMode="auto">
          <a:xfrm>
            <a:off x="228600" y="0"/>
            <a:ext cx="8763000" cy="1828800"/>
          </a:xfrm>
          <a:prstGeom prst="rect">
            <a:avLst/>
          </a:prstGeom>
          <a:noFill/>
        </p:spPr>
      </p:pic>
      <p:pic>
        <p:nvPicPr>
          <p:cNvPr id="3085" name="Picture 13" descr="ACT logo">
            <a:hlinkClick r:id="rId9"/>
          </p:cNvPr>
          <p:cNvPicPr>
            <a:picLocks noChangeAspect="1" noChangeArrowheads="1"/>
          </p:cNvPicPr>
          <p:nvPr/>
        </p:nvPicPr>
        <p:blipFill>
          <a:blip r:embed="rId10" cstate="print"/>
          <a:srcRect/>
          <a:stretch>
            <a:fillRect/>
          </a:stretch>
        </p:blipFill>
        <p:spPr bwMode="auto">
          <a:xfrm>
            <a:off x="63500" y="-7399338"/>
            <a:ext cx="809625" cy="228600"/>
          </a:xfrm>
          <a:prstGeom prst="rect">
            <a:avLst/>
          </a:prstGeom>
          <a:noFill/>
        </p:spPr>
      </p:pic>
      <p:sp>
        <p:nvSpPr>
          <p:cNvPr id="9" name="TextBox 8"/>
          <p:cNvSpPr txBox="1"/>
          <p:nvPr/>
        </p:nvSpPr>
        <p:spPr>
          <a:xfrm>
            <a:off x="2438400" y="5181600"/>
            <a:ext cx="6477000" cy="1446550"/>
          </a:xfrm>
          <a:prstGeom prst="rect">
            <a:avLst/>
          </a:prstGeom>
          <a:noFill/>
        </p:spPr>
        <p:txBody>
          <a:bodyPr wrap="square" rtlCol="0">
            <a:spAutoFit/>
          </a:bodyPr>
          <a:lstStyle/>
          <a:p>
            <a:pPr lvl="0" eaLnBrk="0" fontAlgn="base" hangingPunct="0">
              <a:spcBef>
                <a:spcPct val="0"/>
              </a:spcBef>
              <a:spcAft>
                <a:spcPct val="0"/>
              </a:spcAft>
              <a:buFontTx/>
              <a:buChar char="•"/>
            </a:pPr>
            <a:r>
              <a:rPr lang="en-US" sz="1400" b="1" dirty="0" smtClean="0">
                <a:solidFill>
                  <a:schemeClr val="accent2">
                    <a:lumMod val="75000"/>
                  </a:schemeClr>
                </a:solidFill>
                <a:latin typeface="Arial" pitchFamily="34" charset="0"/>
                <a:cs typeface="Arial" pitchFamily="34" charset="0"/>
              </a:rPr>
              <a:t>communicate widely shared learning goals and educational expectations </a:t>
            </a:r>
          </a:p>
          <a:p>
            <a:pPr lvl="0" eaLnBrk="0" fontAlgn="base" hangingPunct="0">
              <a:spcBef>
                <a:spcPct val="0"/>
              </a:spcBef>
              <a:spcAft>
                <a:spcPct val="0"/>
              </a:spcAft>
              <a:buFontTx/>
              <a:buChar char="•"/>
            </a:pPr>
            <a:r>
              <a:rPr lang="en-US" sz="1400" b="1" dirty="0" smtClean="0">
                <a:solidFill>
                  <a:schemeClr val="accent2">
                    <a:lumMod val="75000"/>
                  </a:schemeClr>
                </a:solidFill>
                <a:latin typeface="Arial" pitchFamily="34" charset="0"/>
                <a:cs typeface="Arial" pitchFamily="34" charset="0"/>
              </a:rPr>
              <a:t>relate the test scores to the types of skills needed for success in high </a:t>
            </a:r>
          </a:p>
          <a:p>
            <a:pPr lvl="0" eaLnBrk="0" fontAlgn="base" hangingPunct="0">
              <a:spcBef>
                <a:spcPct val="0"/>
              </a:spcBef>
              <a:spcAft>
                <a:spcPct val="0"/>
              </a:spcAft>
            </a:pPr>
            <a:r>
              <a:rPr lang="en-US" sz="1400" b="1" dirty="0" smtClean="0">
                <a:solidFill>
                  <a:schemeClr val="accent2">
                    <a:lumMod val="75000"/>
                  </a:schemeClr>
                </a:solidFill>
                <a:latin typeface="Arial" pitchFamily="34" charset="0"/>
                <a:cs typeface="Arial" pitchFamily="34" charset="0"/>
              </a:rPr>
              <a:t>            school and beyond </a:t>
            </a:r>
          </a:p>
          <a:p>
            <a:pPr lvl="0" eaLnBrk="0" fontAlgn="base" hangingPunct="0">
              <a:spcBef>
                <a:spcPct val="0"/>
              </a:spcBef>
              <a:spcAft>
                <a:spcPct val="0"/>
              </a:spcAft>
              <a:buFontTx/>
              <a:buChar char="•"/>
            </a:pPr>
            <a:r>
              <a:rPr lang="en-US" sz="1400" b="1" dirty="0" smtClean="0">
                <a:solidFill>
                  <a:schemeClr val="accent2">
                    <a:lumMod val="75000"/>
                  </a:schemeClr>
                </a:solidFill>
                <a:latin typeface="Arial" pitchFamily="34" charset="0"/>
                <a:cs typeface="Arial" pitchFamily="34" charset="0"/>
              </a:rPr>
              <a:t>understand the increasing complexity of skills across the score ranges in</a:t>
            </a:r>
          </a:p>
          <a:p>
            <a:pPr lvl="0" eaLnBrk="0" fontAlgn="base" hangingPunct="0">
              <a:spcBef>
                <a:spcPct val="0"/>
              </a:spcBef>
              <a:spcAft>
                <a:spcPct val="0"/>
              </a:spcAft>
            </a:pPr>
            <a:r>
              <a:rPr lang="en-US" sz="1400" b="1" dirty="0" smtClean="0">
                <a:solidFill>
                  <a:schemeClr val="accent2">
                    <a:lumMod val="75000"/>
                  </a:schemeClr>
                </a:solidFill>
                <a:latin typeface="Arial" pitchFamily="34" charset="0"/>
                <a:cs typeface="Arial" pitchFamily="34" charset="0"/>
              </a:rPr>
              <a:t>            English, mathematics, reading, and science </a:t>
            </a:r>
          </a:p>
          <a:p>
            <a:endParaRPr lang="en-US" dirty="0"/>
          </a:p>
        </p:txBody>
      </p:sp>
      <p:pic>
        <p:nvPicPr>
          <p:cNvPr id="3093" name="Picture 21" descr="C:\Users\000001780\AppData\Local\Microsoft\Windows\Temporary Internet Files\Content.IE5\JY0TIPNY\MP900442372[1].jpg"/>
          <p:cNvPicPr>
            <a:picLocks noChangeAspect="1" noChangeArrowheads="1"/>
          </p:cNvPicPr>
          <p:nvPr/>
        </p:nvPicPr>
        <p:blipFill>
          <a:blip r:embed="rId11" cstate="print"/>
          <a:srcRect/>
          <a:stretch>
            <a:fillRect/>
          </a:stretch>
        </p:blipFill>
        <p:spPr bwMode="auto">
          <a:xfrm>
            <a:off x="6477000" y="3048000"/>
            <a:ext cx="2286000" cy="1295399"/>
          </a:xfrm>
          <a:prstGeom prst="rect">
            <a:avLst/>
          </a:prstGeom>
          <a:noFill/>
          <a:ln w="50800">
            <a:solidFill>
              <a:schemeClr val="bg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28600" y="4038600"/>
            <a:ext cx="86868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1785582"/>
            <a:ext cx="86868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2209800"/>
          </a:xfrm>
        </p:spPr>
        <p:txBody>
          <a:bodyPr>
            <a:normAutofit fontScale="90000"/>
          </a:bodyPr>
          <a:lstStyle/>
          <a:p>
            <a:pPr algn="ctr"/>
            <a:r>
              <a:rPr lang="en-US" sz="8900" dirty="0" smtClean="0">
                <a:ln w="63500" cmpd="sng">
                  <a:solidFill>
                    <a:schemeClr val="tx1"/>
                  </a:solidFill>
                </a:ln>
                <a:solidFill>
                  <a:schemeClr val="tx2">
                    <a:lumMod val="50000"/>
                  </a:schemeClr>
                </a:solidFill>
                <a:effectLst>
                  <a:outerShdw blurRad="114300" dist="50800" dir="4200000" sx="99000" sy="99000" algn="tl" rotWithShape="0">
                    <a:schemeClr val="bg2">
                      <a:lumMod val="40000"/>
                      <a:lumOff val="60000"/>
                      <a:alpha val="55000"/>
                    </a:schemeClr>
                  </a:outerShdw>
                </a:effectLst>
                <a:latin typeface="Arial Black" pitchFamily="34" charset="0"/>
              </a:rPr>
              <a:t>It’s Your Turn!</a:t>
            </a:r>
            <a:r>
              <a:rPr lang="en-US" dirty="0" smtClean="0">
                <a:solidFill>
                  <a:schemeClr val="accent1">
                    <a:lumMod val="75000"/>
                  </a:schemeClr>
                </a:solidFill>
              </a:rPr>
              <a:t/>
            </a:r>
            <a:br>
              <a:rPr lang="en-US" dirty="0" smtClean="0">
                <a:solidFill>
                  <a:schemeClr val="accent1">
                    <a:lumMod val="75000"/>
                  </a:schemeClr>
                </a:solidFill>
              </a:rPr>
            </a:br>
            <a:endParaRPr lang="en-US" dirty="0"/>
          </a:p>
        </p:txBody>
      </p:sp>
      <p:sp>
        <p:nvSpPr>
          <p:cNvPr id="5" name="TextBox 4"/>
          <p:cNvSpPr txBox="1"/>
          <p:nvPr/>
        </p:nvSpPr>
        <p:spPr>
          <a:xfrm>
            <a:off x="175257" y="4215623"/>
            <a:ext cx="5638800" cy="2585323"/>
          </a:xfrm>
          <a:prstGeom prst="rect">
            <a:avLst/>
          </a:prstGeom>
          <a:noFill/>
        </p:spPr>
        <p:txBody>
          <a:bodyPr wrap="square" rtlCol="0">
            <a:spAutoFit/>
          </a:bodyPr>
          <a:lstStyle/>
          <a:p>
            <a:r>
              <a:rPr lang="en-US" sz="3200" b="1" i="1" dirty="0" smtClean="0"/>
              <a:t>“The world’s a stage, and most of us are desperately unrehearsed.”</a:t>
            </a:r>
          </a:p>
          <a:p>
            <a:endParaRPr lang="en-US" sz="1000" i="1" dirty="0" smtClean="0"/>
          </a:p>
          <a:p>
            <a:r>
              <a:rPr lang="en-US" sz="2000" i="1" dirty="0" smtClean="0"/>
              <a:t>                                           </a:t>
            </a:r>
            <a:r>
              <a:rPr lang="en-US" sz="2000" b="1" i="1" dirty="0" smtClean="0"/>
              <a:t>Sean O’Casey</a:t>
            </a:r>
            <a:r>
              <a:rPr lang="en-US" dirty="0" smtClean="0"/>
              <a:t/>
            </a:r>
            <a:br>
              <a:rPr lang="en-US" dirty="0" smtClean="0"/>
            </a:br>
            <a:r>
              <a:rPr lang="en-US" dirty="0" smtClean="0"/>
              <a:t/>
            </a:r>
            <a:br>
              <a:rPr lang="en-US" dirty="0" smtClean="0"/>
            </a:br>
            <a:endParaRPr lang="en-US" dirty="0"/>
          </a:p>
        </p:txBody>
      </p:sp>
      <p:sp>
        <p:nvSpPr>
          <p:cNvPr id="9" name="TextBox 8"/>
          <p:cNvSpPr txBox="1"/>
          <p:nvPr/>
        </p:nvSpPr>
        <p:spPr>
          <a:xfrm>
            <a:off x="470849" y="1981200"/>
            <a:ext cx="4724400" cy="1800493"/>
          </a:xfrm>
          <a:prstGeom prst="rect">
            <a:avLst/>
          </a:prstGeom>
          <a:noFill/>
        </p:spPr>
        <p:txBody>
          <a:bodyPr wrap="square" rtlCol="0">
            <a:spAutoFit/>
          </a:bodyPr>
          <a:lstStyle/>
          <a:p>
            <a:r>
              <a:rPr lang="en-US" sz="3700" dirty="0" smtClean="0">
                <a:ln w="15875" cmpd="sng">
                  <a:solidFill>
                    <a:schemeClr val="tx1"/>
                  </a:solidFill>
                </a:ln>
                <a:solidFill>
                  <a:schemeClr val="tx2">
                    <a:lumMod val="50000"/>
                  </a:schemeClr>
                </a:solidFill>
                <a:latin typeface="Arial Black" pitchFamily="34" charset="0"/>
              </a:rPr>
              <a:t>Don’t head to the game without practicing!</a:t>
            </a:r>
            <a:endParaRPr lang="en-US" sz="3700" dirty="0">
              <a:ln w="15875" cmpd="sng">
                <a:solidFill>
                  <a:schemeClr val="tx1"/>
                </a:solidFill>
              </a:ln>
            </a:endParaRPr>
          </a:p>
        </p:txBody>
      </p:sp>
      <p:pic>
        <p:nvPicPr>
          <p:cNvPr id="4100" name="Picture 4" descr="C:\Users\000001780\AppData\Local\Microsoft\Windows\Temporary Internet Files\Content.IE5\MQX2S1QL\MP9004485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057" y="1382975"/>
            <a:ext cx="3156487" cy="412530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000001780\AppData\Local\Microsoft\Windows\Temporary Internet Files\Content.IE5\8VQSF8L7\MP9004307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350" y="4691970"/>
            <a:ext cx="2449903" cy="1632630"/>
          </a:xfrm>
          <a:prstGeom prst="rect">
            <a:avLst/>
          </a:prstGeom>
          <a:noFill/>
          <a:ln w="88900">
            <a:solidFill>
              <a:schemeClr val="tx1"/>
            </a:solidFill>
            <a:miter lim="800000"/>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000001780\AppData\Local\Microsoft\Windows\Temporary Internet Files\Content.IE5\8VQSF8L7\MP9001849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5357" y="2284863"/>
            <a:ext cx="1113457" cy="16870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76400"/>
            <a:ext cx="8229600" cy="4038600"/>
          </a:xfrm>
        </p:spPr>
        <p:txBody>
          <a:bodyPr>
            <a:normAutofit/>
          </a:bodyPr>
          <a:lstStyle/>
          <a:p>
            <a:r>
              <a:rPr lang="en-US" sz="2800" i="1" dirty="0" smtClean="0"/>
              <a:t>Expose the test – we can’t battle what we don’t know!</a:t>
            </a:r>
          </a:p>
          <a:p>
            <a:r>
              <a:rPr lang="en-US" sz="2800" i="1" dirty="0" smtClean="0"/>
              <a:t>Reduce the test – the best way to eat an elephant: one bite at a time</a:t>
            </a:r>
          </a:p>
          <a:p>
            <a:r>
              <a:rPr lang="en-US" sz="2800" i="1" dirty="0" smtClean="0"/>
              <a:t>Problem solve the hurdles</a:t>
            </a:r>
          </a:p>
          <a:p>
            <a:r>
              <a:rPr lang="en-US" sz="2800" i="1" dirty="0" smtClean="0"/>
              <a:t>Observe and reflect on what we see – anchor charts!</a:t>
            </a:r>
          </a:p>
          <a:p>
            <a:r>
              <a:rPr lang="en-US" sz="2800" i="1" dirty="0" smtClean="0"/>
              <a:t>Retain what we’ve learned</a:t>
            </a:r>
          </a:p>
        </p:txBody>
      </p:sp>
      <p:sp>
        <p:nvSpPr>
          <p:cNvPr id="3" name="Title 2"/>
          <p:cNvSpPr>
            <a:spLocks noGrp="1"/>
          </p:cNvSpPr>
          <p:nvPr>
            <p:ph type="title"/>
          </p:nvPr>
        </p:nvSpPr>
        <p:spPr>
          <a:xfrm>
            <a:off x="457200" y="381000"/>
            <a:ext cx="8229600" cy="1143000"/>
          </a:xfrm>
        </p:spPr>
        <p:txBody>
          <a:bodyPr>
            <a:normAutofit/>
          </a:bodyPr>
          <a:lstStyle/>
          <a:p>
            <a:r>
              <a:rPr lang="en-US" dirty="0" smtClean="0"/>
              <a:t>What we’ll try to do . . .</a:t>
            </a:r>
            <a:endParaRPr lang="en-US" sz="100" dirty="0"/>
          </a:p>
        </p:txBody>
      </p:sp>
      <p:pic>
        <p:nvPicPr>
          <p:cNvPr id="2050" name="Picture 2" descr="C:\Users\000001780\AppData\Local\Microsoft\Windows\Temporary Internet Files\Content.IE5\4ASGACDG\MC90043162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014" y="75063"/>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00001780\AppData\Local\Microsoft\Windows\Temporary Internet Files\Content.IE5\4ASGACDG\MP9003864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4076" y="3101754"/>
            <a:ext cx="1069875" cy="8701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000001780\AppData\Local\Microsoft\Windows\Temporary Internet Files\Content.IE5\8VQSF8L7\MC9000573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386226"/>
            <a:ext cx="1252728"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69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00001780\AppData\Local\Microsoft\Windows\Temporary Internet Files\Content.IE5\51LIGPDW\MP9003861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393076"/>
            <a:ext cx="2127822" cy="32158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61741" y="1371600"/>
            <a:ext cx="8229600" cy="2362200"/>
          </a:xfrm>
        </p:spPr>
        <p:txBody>
          <a:bodyPr>
            <a:normAutofit/>
          </a:bodyPr>
          <a:lstStyle/>
          <a:p>
            <a:r>
              <a:rPr lang="en-US" sz="2800" i="1" dirty="0" smtClean="0"/>
              <a:t>Perfection – too lofty</a:t>
            </a:r>
          </a:p>
          <a:p>
            <a:r>
              <a:rPr lang="en-US" sz="2800" i="1" dirty="0" smtClean="0"/>
              <a:t>Complete Digestion – too much to eat</a:t>
            </a:r>
          </a:p>
          <a:p>
            <a:r>
              <a:rPr lang="en-US" sz="2800" i="1" dirty="0" smtClean="0"/>
              <a:t>Comprehensive Details – too much to cover</a:t>
            </a:r>
          </a:p>
          <a:p>
            <a:r>
              <a:rPr lang="en-US" sz="2800" i="1" dirty="0" smtClean="0"/>
              <a:t>Content Mastery – too unrealistic</a:t>
            </a:r>
          </a:p>
          <a:p>
            <a:endParaRPr lang="en-US" sz="2800" i="1" dirty="0" smtClean="0"/>
          </a:p>
        </p:txBody>
      </p:sp>
      <p:sp>
        <p:nvSpPr>
          <p:cNvPr id="3" name="Title 2"/>
          <p:cNvSpPr>
            <a:spLocks noGrp="1"/>
          </p:cNvSpPr>
          <p:nvPr>
            <p:ph type="title"/>
          </p:nvPr>
        </p:nvSpPr>
        <p:spPr>
          <a:xfrm>
            <a:off x="457200" y="304800"/>
            <a:ext cx="8229600" cy="1143000"/>
          </a:xfrm>
        </p:spPr>
        <p:txBody>
          <a:bodyPr>
            <a:normAutofit/>
          </a:bodyPr>
          <a:lstStyle/>
          <a:p>
            <a:r>
              <a:rPr lang="en-US" dirty="0" smtClean="0"/>
              <a:t>What we’re not expecting ...</a:t>
            </a:r>
            <a:endParaRPr lang="en-US" sz="100" dirty="0"/>
          </a:p>
        </p:txBody>
      </p:sp>
      <p:sp>
        <p:nvSpPr>
          <p:cNvPr id="10" name="Title 2"/>
          <p:cNvSpPr txBox="1">
            <a:spLocks/>
          </p:cNvSpPr>
          <p:nvPr/>
        </p:nvSpPr>
        <p:spPr>
          <a:xfrm>
            <a:off x="304800" y="3200400"/>
            <a:ext cx="8229600" cy="2286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Barbeque Style . . .</a:t>
            </a:r>
          </a:p>
          <a:p>
            <a:endParaRPr lang="en-US" sz="1400" dirty="0" smtClean="0"/>
          </a:p>
          <a:p>
            <a:r>
              <a:rPr lang="en-US" dirty="0"/>
              <a:t> </a:t>
            </a:r>
            <a:r>
              <a:rPr lang="en-US" dirty="0" smtClean="0"/>
              <a:t>    </a:t>
            </a:r>
            <a:r>
              <a:rPr lang="en-US" i="1" dirty="0" smtClean="0">
                <a:solidFill>
                  <a:schemeClr val="accent2">
                    <a:lumMod val="75000"/>
                  </a:schemeClr>
                </a:solidFill>
                <a:latin typeface="Arial Black" pitchFamily="34" charset="0"/>
              </a:rPr>
              <a:t>Low and Slow!</a:t>
            </a:r>
            <a:endParaRPr lang="en-US" dirty="0" smtClean="0">
              <a:solidFill>
                <a:schemeClr val="accent2">
                  <a:lumMod val="75000"/>
                </a:schemeClr>
              </a:solidFill>
              <a:latin typeface="Arial Black" pitchFamily="34" charset="0"/>
            </a:endParaRPr>
          </a:p>
          <a:p>
            <a:endParaRPr lang="en-US" sz="100" dirty="0"/>
          </a:p>
        </p:txBody>
      </p:sp>
      <p:pic>
        <p:nvPicPr>
          <p:cNvPr id="3075" name="Picture 3" descr="C:\Users\000001780\AppData\Local\Microsoft\Windows\Temporary Internet Files\Content.IE5\MQX2S1QL\MP90042275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001" y="5257800"/>
            <a:ext cx="1114802" cy="11148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000001780\AppData\Local\Microsoft\Windows\Temporary Internet Files\Content.IE5\MQX2S1QL\MC90003018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7795" y="381000"/>
            <a:ext cx="978526"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3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152400" y="1295400"/>
            <a:ext cx="8839200" cy="0"/>
          </a:xfrm>
          <a:prstGeom prst="line">
            <a:avLst/>
          </a:prstGeom>
          <a:ln w="635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31" name="Picture 11" descr="C:\Users\000001780\AppData\Local\Microsoft\Windows\Temporary Internet Files\Content.IE5\51LIGPDW\MP9004483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9" y="3530758"/>
            <a:ext cx="142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1524000"/>
            <a:ext cx="7239000" cy="2209800"/>
          </a:xfrm>
        </p:spPr>
        <p:txBody>
          <a:bodyPr>
            <a:normAutofit fontScale="92500" lnSpcReduction="10000"/>
          </a:bodyPr>
          <a:lstStyle/>
          <a:p>
            <a:r>
              <a:rPr lang="en-US" sz="2800" dirty="0" smtClean="0"/>
              <a:t>Ken </a:t>
            </a:r>
            <a:r>
              <a:rPr lang="en-US" sz="2800" dirty="0" err="1" smtClean="0"/>
              <a:t>Stansberry</a:t>
            </a:r>
            <a:r>
              <a:rPr lang="en-US" sz="2800" dirty="0" smtClean="0"/>
              <a:t> – English/Reading</a:t>
            </a:r>
          </a:p>
          <a:p>
            <a:endParaRPr lang="en-US" sz="500" dirty="0" smtClean="0"/>
          </a:p>
          <a:p>
            <a:pPr marL="109728" indent="0">
              <a:buNone/>
            </a:pPr>
            <a:r>
              <a:rPr lang="en-US" sz="2800" dirty="0"/>
              <a:t> </a:t>
            </a:r>
            <a:r>
              <a:rPr lang="en-US" sz="2800" dirty="0" smtClean="0"/>
              <a:t>          </a:t>
            </a:r>
            <a:r>
              <a:rPr lang="en-US" sz="2800" b="1" i="1" dirty="0" smtClean="0">
                <a:solidFill>
                  <a:schemeClr val="bg2">
                    <a:lumMod val="25000"/>
                  </a:schemeClr>
                </a:solidFill>
              </a:rPr>
              <a:t>ken.stansberry@knoxschools.org</a:t>
            </a:r>
          </a:p>
          <a:p>
            <a:pPr marL="109728" indent="0">
              <a:buNone/>
            </a:pPr>
            <a:endParaRPr lang="en-US" sz="900" dirty="0" smtClean="0"/>
          </a:p>
          <a:p>
            <a:r>
              <a:rPr lang="en-US" sz="2800" dirty="0" smtClean="0"/>
              <a:t>Josh Holt – Math/Science &amp; Reasoning</a:t>
            </a:r>
          </a:p>
          <a:p>
            <a:endParaRPr lang="en-US" sz="500" dirty="0" smtClean="0"/>
          </a:p>
          <a:p>
            <a:pPr marL="109728" indent="0">
              <a:buNone/>
            </a:pPr>
            <a:r>
              <a:rPr lang="en-US" sz="2800" b="1" i="1" dirty="0" smtClean="0">
                <a:solidFill>
                  <a:schemeClr val="bg2">
                    <a:lumMod val="25000"/>
                  </a:schemeClr>
                </a:solidFill>
              </a:rPr>
              <a:t>          josh.holt@knoxschools.org</a:t>
            </a:r>
          </a:p>
          <a:p>
            <a:endParaRPr lang="en-US" sz="2800" i="1" dirty="0"/>
          </a:p>
          <a:p>
            <a:endParaRPr lang="en-US" sz="2800" i="1" dirty="0" smtClean="0"/>
          </a:p>
          <a:p>
            <a:endParaRPr lang="en-US" sz="2800" i="1" dirty="0" smtClean="0"/>
          </a:p>
        </p:txBody>
      </p:sp>
      <p:sp>
        <p:nvSpPr>
          <p:cNvPr id="3" name="Title 2"/>
          <p:cNvSpPr>
            <a:spLocks noGrp="1"/>
          </p:cNvSpPr>
          <p:nvPr>
            <p:ph type="title"/>
          </p:nvPr>
        </p:nvSpPr>
        <p:spPr>
          <a:xfrm>
            <a:off x="457200" y="304800"/>
            <a:ext cx="5486400" cy="1143000"/>
          </a:xfrm>
        </p:spPr>
        <p:txBody>
          <a:bodyPr>
            <a:normAutofit/>
          </a:bodyPr>
          <a:lstStyle/>
          <a:p>
            <a:r>
              <a:rPr lang="en-US" dirty="0" smtClean="0"/>
              <a:t>Who </a:t>
            </a:r>
            <a:r>
              <a:rPr lang="en-US" dirty="0" err="1" smtClean="0"/>
              <a:t>ya</a:t>
            </a:r>
            <a:r>
              <a:rPr lang="en-US" dirty="0" smtClean="0"/>
              <a:t> </a:t>
            </a:r>
            <a:r>
              <a:rPr lang="en-US" dirty="0" err="1" smtClean="0"/>
              <a:t>gonna</a:t>
            </a:r>
            <a:r>
              <a:rPr lang="en-US" dirty="0" smtClean="0"/>
              <a:t> call?</a:t>
            </a:r>
            <a:endParaRPr lang="en-US" sz="100" dirty="0"/>
          </a:p>
        </p:txBody>
      </p:sp>
      <p:pic>
        <p:nvPicPr>
          <p:cNvPr id="5124" name="Picture 4" descr="C:\Users\000001780\AppData\Local\Microsoft\Windows\Temporary Internet Files\Content.IE5\8VQSF8L7\MP9004221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376" y="277504"/>
            <a:ext cx="1703696" cy="17036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000001780\AppData\Local\Microsoft\Windows\Temporary Internet Files\Content.IE5\MQX2S1QL\MP9004276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8100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000001780\AppData\Local\Microsoft\Windows\Temporary Internet Files\Content.IE5\MQX2S1QL\MP90042222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395" y="2438401"/>
            <a:ext cx="127062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000001780\AppData\Local\Microsoft\Windows\Temporary Internet Files\Content.IE5\8VQSF8L7\MP90042240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3810000"/>
            <a:ext cx="3279228" cy="21852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000001780\AppData\Local\Microsoft\Windows\Temporary Internet Files\Content.IE5\MQX2S1QL\MC90043469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4213034"/>
            <a:ext cx="1914525" cy="19462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000001780\AppData\Local\Microsoft\Windows\Temporary Internet Files\Content.IE5\8VQSF8L7\MP90040033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9941" y="217849"/>
            <a:ext cx="1341120" cy="89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7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000001780\AppData\Local\Microsoft\Windows\Temporary Internet Files\Content.IE5\MQX2S1QL\MP9004395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10" y="1447800"/>
            <a:ext cx="57068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00001780\AppData\Local\Microsoft\Windows\Temporary Internet Files\Content.IE5\4ASGACDG\MP9004395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426" y="4724401"/>
            <a:ext cx="2545773"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52400" y="1295400"/>
            <a:ext cx="8839200" cy="0"/>
          </a:xfrm>
          <a:prstGeom prst="line">
            <a:avLst/>
          </a:prstGeom>
          <a:ln w="635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228600" y="304800"/>
            <a:ext cx="8610600" cy="1143000"/>
          </a:xfrm>
        </p:spPr>
        <p:txBody>
          <a:bodyPr>
            <a:normAutofit/>
          </a:bodyPr>
          <a:lstStyle/>
          <a:p>
            <a:r>
              <a:rPr lang="en-US" sz="3500" dirty="0" smtClean="0"/>
              <a:t>What will a session look like?</a:t>
            </a:r>
            <a:endParaRPr lang="en-US" sz="3500" dirty="0"/>
          </a:p>
        </p:txBody>
      </p:sp>
      <p:pic>
        <p:nvPicPr>
          <p:cNvPr id="1027" name="Picture 3" descr="C:\Users\000001780\AppData\Local\Microsoft\Windows\Temporary Internet Files\Content.IE5\8VQSF8L7\MP90043939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7197" y="1599061"/>
            <a:ext cx="3357589" cy="50291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000001780\AppData\Local\Microsoft\Windows\Temporary Internet Files\Content.IE5\8VQSF8L7\MC90006026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990" y="458419"/>
            <a:ext cx="2119483" cy="197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37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1"/>
            <a:ext cx="8686800" cy="1676399"/>
          </a:xfrm>
        </p:spPr>
        <p:txBody>
          <a:bodyPr anchor="b" anchorCtr="0">
            <a:normAutofit/>
          </a:bodyPr>
          <a:lstStyle/>
          <a:p>
            <a:pPr algn="ctr"/>
            <a:r>
              <a:rPr lang="en-US" sz="6500" b="0" dirty="0" smtClean="0"/>
              <a:t>Daily</a:t>
            </a:r>
            <a:r>
              <a:rPr lang="en-US" sz="6000" b="0" dirty="0" smtClean="0"/>
              <a:t> </a:t>
            </a:r>
            <a:r>
              <a:rPr lang="en-US" sz="9000" b="1" dirty="0" smtClean="0">
                <a:latin typeface="Arial" pitchFamily="34" charset="0"/>
                <a:cs typeface="Arial" pitchFamily="34" charset="0"/>
              </a:rPr>
              <a:t>ACT</a:t>
            </a:r>
            <a:r>
              <a:rPr lang="en-US" sz="6000" b="0" dirty="0" smtClean="0">
                <a:latin typeface="Arial" pitchFamily="34" charset="0"/>
                <a:cs typeface="Arial" pitchFamily="34" charset="0"/>
              </a:rPr>
              <a:t> </a:t>
            </a:r>
            <a:r>
              <a:rPr lang="en-US" sz="6500" b="0" dirty="0" smtClean="0"/>
              <a:t>Practice</a:t>
            </a:r>
            <a:endParaRPr lang="en-US" sz="6500" b="0" dirty="0"/>
          </a:p>
        </p:txBody>
      </p:sp>
      <p:sp>
        <p:nvSpPr>
          <p:cNvPr id="3" name="Subtitle 2"/>
          <p:cNvSpPr>
            <a:spLocks noGrp="1"/>
          </p:cNvSpPr>
          <p:nvPr>
            <p:ph type="subTitle" idx="1"/>
          </p:nvPr>
        </p:nvSpPr>
        <p:spPr>
          <a:xfrm>
            <a:off x="685800" y="2133600"/>
            <a:ext cx="7772400" cy="2743200"/>
          </a:xfrm>
        </p:spPr>
        <p:txBody>
          <a:bodyPr>
            <a:normAutofit/>
          </a:bodyPr>
          <a:lstStyle/>
          <a:p>
            <a:pPr algn="ctr"/>
            <a:endParaRPr lang="en-US" sz="1200" dirty="0" smtClean="0">
              <a:solidFill>
                <a:schemeClr val="tx1"/>
              </a:solidFill>
            </a:endParaRPr>
          </a:p>
          <a:p>
            <a:pPr algn="ctr"/>
            <a:r>
              <a:rPr lang="en-US" sz="4000" b="1" dirty="0" smtClean="0">
                <a:solidFill>
                  <a:schemeClr val="tx1"/>
                </a:solidFill>
              </a:rPr>
              <a:t>English Tutoring</a:t>
            </a:r>
          </a:p>
          <a:p>
            <a:endParaRPr lang="en-US" i="1" dirty="0" smtClean="0">
              <a:solidFill>
                <a:schemeClr val="tx1"/>
              </a:solidFill>
            </a:endParaRPr>
          </a:p>
          <a:p>
            <a:endParaRPr lang="en-US" i="1" dirty="0" smtClean="0">
              <a:solidFill>
                <a:schemeClr val="tx1"/>
              </a:solidFill>
            </a:endParaRPr>
          </a:p>
          <a:p>
            <a:pPr algn="l"/>
            <a:endParaRPr lang="en-US" sz="1600" i="1" dirty="0" smtClean="0">
              <a:solidFill>
                <a:schemeClr val="accent2">
                  <a:lumMod val="75000"/>
                </a:schemeClr>
              </a:solidFill>
            </a:endParaRPr>
          </a:p>
        </p:txBody>
      </p:sp>
      <p:sp>
        <p:nvSpPr>
          <p:cNvPr id="5" name="TextBox 4"/>
          <p:cNvSpPr txBox="1"/>
          <p:nvPr/>
        </p:nvSpPr>
        <p:spPr>
          <a:xfrm>
            <a:off x="0" y="5943600"/>
            <a:ext cx="9144000" cy="287771"/>
          </a:xfrm>
          <a:prstGeom prst="rect">
            <a:avLst/>
          </a:prstGeom>
          <a:noFill/>
        </p:spPr>
        <p:txBody>
          <a:bodyPr wrap="square" rtlCol="0">
            <a:spAutoFit/>
          </a:bodyPr>
          <a:lstStyle/>
          <a:p>
            <a:r>
              <a:rPr lang="en-US" sz="1270" b="1" dirty="0" smtClean="0">
                <a:latin typeface="Arial" pitchFamily="34" charset="0"/>
                <a:cs typeface="Arial" pitchFamily="34" charset="0"/>
              </a:rPr>
              <a:t>Passage used by permission from the </a:t>
            </a:r>
            <a:r>
              <a:rPr lang="en-US" sz="1270" b="1" i="1" dirty="0" smtClean="0">
                <a:latin typeface="Arial" pitchFamily="34" charset="0"/>
                <a:cs typeface="Arial" pitchFamily="34" charset="0"/>
              </a:rPr>
              <a:t>Barron’s ACT Guide, 15</a:t>
            </a:r>
            <a:r>
              <a:rPr lang="en-US" sz="1270" b="1" i="1" baseline="30000" dirty="0" smtClean="0">
                <a:latin typeface="Arial" pitchFamily="34" charset="0"/>
                <a:cs typeface="Arial" pitchFamily="34" charset="0"/>
              </a:rPr>
              <a:t>th</a:t>
            </a:r>
            <a:r>
              <a:rPr lang="en-US" sz="1270" b="1" i="1" dirty="0" smtClean="0">
                <a:latin typeface="Arial" pitchFamily="34" charset="0"/>
                <a:cs typeface="Arial" pitchFamily="34" charset="0"/>
              </a:rPr>
              <a:t> Edition, </a:t>
            </a:r>
            <a:r>
              <a:rPr lang="en-US" sz="1270" b="1" dirty="0" smtClean="0">
                <a:latin typeface="Arial" pitchFamily="34" charset="0"/>
                <a:cs typeface="Arial" pitchFamily="34" charset="0"/>
              </a:rPr>
              <a:t>Barron’s Educational Series, Inc., 2008</a:t>
            </a:r>
            <a:endParaRPr lang="en-US" sz="1270" b="1" dirty="0">
              <a:latin typeface="Arial" pitchFamily="34" charset="0"/>
              <a:cs typeface="Arial" pitchFamily="34" charset="0"/>
            </a:endParaRPr>
          </a:p>
        </p:txBody>
      </p:sp>
      <p:sp>
        <p:nvSpPr>
          <p:cNvPr id="6" name="TextBox 5"/>
          <p:cNvSpPr txBox="1"/>
          <p:nvPr/>
        </p:nvSpPr>
        <p:spPr>
          <a:xfrm>
            <a:off x="0" y="6172200"/>
            <a:ext cx="9144000" cy="261610"/>
          </a:xfrm>
          <a:prstGeom prst="rect">
            <a:avLst/>
          </a:prstGeom>
          <a:noFill/>
        </p:spPr>
        <p:txBody>
          <a:bodyPr wrap="square" rtlCol="0">
            <a:spAutoFit/>
          </a:bodyPr>
          <a:lstStyle/>
          <a:p>
            <a:r>
              <a:rPr lang="en-US" sz="1100" b="1" i="1" dirty="0" smtClean="0">
                <a:latin typeface="Arial" pitchFamily="34" charset="0"/>
                <a:cs typeface="Arial" pitchFamily="34" charset="0"/>
              </a:rPr>
              <a:t>ACT is a registered  trademark of Act, Inc., which was not involved in the writing of, and does not endorse, this presentation</a:t>
            </a:r>
            <a:endParaRPr lang="en-US" sz="1100" b="1" i="1" dirty="0">
              <a:latin typeface="Arial" pitchFamily="34" charset="0"/>
              <a:cs typeface="Arial" pitchFamily="34" charset="0"/>
            </a:endParaRPr>
          </a:p>
        </p:txBody>
      </p:sp>
      <p:sp>
        <p:nvSpPr>
          <p:cNvPr id="8" name="TextBox 7"/>
          <p:cNvSpPr txBox="1"/>
          <p:nvPr/>
        </p:nvSpPr>
        <p:spPr>
          <a:xfrm>
            <a:off x="5105400" y="1219200"/>
            <a:ext cx="381000" cy="507831"/>
          </a:xfrm>
          <a:prstGeom prst="rect">
            <a:avLst/>
          </a:prstGeom>
          <a:noFill/>
        </p:spPr>
        <p:txBody>
          <a:bodyPr wrap="square" rtlCol="0">
            <a:spAutoFit/>
          </a:bodyPr>
          <a:lstStyle/>
          <a:p>
            <a:r>
              <a:rPr lang="en-US" sz="2700" dirty="0" smtClean="0"/>
              <a:t>®</a:t>
            </a:r>
            <a:endParaRPr lang="en-US" sz="2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457200"/>
            <a:ext cx="23622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454925" y="742146"/>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5" name="TextBox 4"/>
          <p:cNvSpPr txBox="1"/>
          <p:nvPr/>
        </p:nvSpPr>
        <p:spPr>
          <a:xfrm>
            <a:off x="493025" y="911423"/>
            <a:ext cx="4343400" cy="52468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spread through 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16" name="TextBox 15"/>
          <p:cNvSpPr txBox="1"/>
          <p:nvPr/>
        </p:nvSpPr>
        <p:spPr>
          <a:xfrm>
            <a:off x="2743200" y="6158269"/>
            <a:ext cx="6019800" cy="400110"/>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1480</TotalTime>
  <Words>2865</Words>
  <Application>Microsoft Office PowerPoint</Application>
  <PresentationFormat>On-screen Show (4:3)</PresentationFormat>
  <Paragraphs>1090</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Owning the Result Unpacking the Test                          Taming the ACT &amp; Explore   and making it relevant      </vt:lpstr>
      <vt:lpstr>What’s on tap today? </vt:lpstr>
      <vt:lpstr>Some questions about the ACT... </vt:lpstr>
      <vt:lpstr>What we’ll try to do . . .</vt:lpstr>
      <vt:lpstr>What we’re not expecting ...</vt:lpstr>
      <vt:lpstr>Who ya gonna call?</vt:lpstr>
      <vt:lpstr>What will a session look like?</vt:lpstr>
      <vt:lpstr>Daily ACT Practice</vt:lpstr>
      <vt:lpstr>PowerPoint Presentation</vt:lpstr>
      <vt:lpstr>PowerPoint Presentation</vt:lpstr>
      <vt:lpstr>PowerPoint Presentation</vt:lpstr>
      <vt:lpstr>PowerPoint Presentation</vt:lpstr>
      <vt:lpstr>There’s just so much to read!  Let’s talk about your generation for a minute.                        It might impact the ACT</vt:lpstr>
      <vt:lpstr>I know you’re hungry to start,  but slow down just a minute.                         </vt:lpstr>
      <vt:lpstr>One step at a time…                         </vt:lpstr>
      <vt:lpstr>Let’s talk score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start?</vt:lpstr>
      <vt:lpstr>Power: The Inner Circle</vt:lpstr>
      <vt:lpstr>You don’t have to know everything . . . Start by knowing something!</vt:lpstr>
      <vt:lpstr>PowerPoint Presentation</vt:lpstr>
      <vt:lpstr>PowerPoint Presentation</vt:lpstr>
      <vt:lpstr>PowerPoint Presentation</vt:lpstr>
      <vt:lpstr>PowerPoint Presentation</vt:lpstr>
      <vt:lpstr>It’s Your Turn!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What’s the Big Deal?</dc:title>
  <dc:creator>000001780</dc:creator>
  <cp:lastModifiedBy>ELIZABETH HONEYCUTT</cp:lastModifiedBy>
  <cp:revision>135</cp:revision>
  <dcterms:created xsi:type="dcterms:W3CDTF">2010-10-21T13:27:14Z</dcterms:created>
  <dcterms:modified xsi:type="dcterms:W3CDTF">2013-01-14T21:13:58Z</dcterms:modified>
</cp:coreProperties>
</file>