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ato Light"/>
      <p:regular r:id="rId18"/>
      <p:bold r:id="rId19"/>
      <p:italic r:id="rId20"/>
      <p:boldItalic r:id="rId21"/>
    </p:embeddedFont>
    <p:embeddedFont>
      <p:font typeface="Shadows Into Light Two"/>
      <p:regular r:id="rId22"/>
    </p:embeddedFont>
    <p:embeddedFont>
      <p:font typeface="Shadows Into Light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EF2214-7CAF-4F19-B582-F40D69A203D4}">
  <a:tblStyle styleId="{88EF2214-7CAF-4F19-B582-F40D69A203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italic.fntdata"/><Relationship Id="rId11" Type="http://schemas.openxmlformats.org/officeDocument/2006/relationships/slide" Target="slides/slide6.xml"/><Relationship Id="rId22" Type="http://schemas.openxmlformats.org/officeDocument/2006/relationships/font" Target="fonts/ShadowsIntoLightTwo-regular.fntdata"/><Relationship Id="rId10" Type="http://schemas.openxmlformats.org/officeDocument/2006/relationships/slide" Target="slides/slide5.xml"/><Relationship Id="rId21" Type="http://schemas.openxmlformats.org/officeDocument/2006/relationships/font" Target="fonts/Lato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hadowsInt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Light-bold.fntdata"/><Relationship Id="rId6" Type="http://schemas.openxmlformats.org/officeDocument/2006/relationships/slide" Target="slides/slide1.xml"/><Relationship Id="rId18" Type="http://schemas.openxmlformats.org/officeDocument/2006/relationships/font" Target="fonts/La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 flipH="1" rot="-5400000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52" name="Google Shape;52;p13"/>
            <p:cNvSpPr/>
            <p:nvPr/>
          </p:nvSpPr>
          <p:spPr>
            <a:xfrm>
              <a:off x="187960" y="1453515"/>
              <a:ext cx="3860800" cy="1568450"/>
            </a:xfrm>
            <a:custGeom>
              <a:rect b="b" l="l" r="r" t="t"/>
              <a:pathLst>
                <a:path extrusionOk="0" h="1568450" w="386080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87960" y="2182495"/>
              <a:ext cx="3860800" cy="838200"/>
            </a:xfrm>
            <a:custGeom>
              <a:rect b="b" l="l" r="r" t="t"/>
              <a:pathLst>
                <a:path extrusionOk="0" h="838200" w="386080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88595" y="1819275"/>
              <a:ext cx="3860800" cy="1200150"/>
            </a:xfrm>
            <a:custGeom>
              <a:rect b="b" l="l" r="r" t="t"/>
              <a:pathLst>
                <a:path extrusionOk="0" h="1200150" w="386080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13"/>
          <p:cNvSpPr txBox="1"/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TVqe8ieqz10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 amt="32000"/>
          </a:blip>
          <a:srcRect b="29358" l="0" r="29770" t="0"/>
          <a:stretch/>
        </p:blipFill>
        <p:spPr>
          <a:xfrm>
            <a:off x="3093198" y="1108675"/>
            <a:ext cx="5750475" cy="3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ctrTitle"/>
          </p:nvPr>
        </p:nvSpPr>
        <p:spPr>
          <a:xfrm>
            <a:off x="56200" y="132600"/>
            <a:ext cx="7045500" cy="33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Chromebook Basics-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Students &amp;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Families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278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Finding Apps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274" y="1216799"/>
            <a:ext cx="5619575" cy="30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6280875" y="1288600"/>
            <a:ext cx="24126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145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Talk to your teacher about which apps to download. Too many apps may cause your device to slow.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5100" u="sng">
                <a:latin typeface="Shadows Into Light"/>
                <a:ea typeface="Shadows Into Light"/>
                <a:cs typeface="Shadows Into Light"/>
                <a:sym typeface="Shadows Into Light"/>
              </a:rPr>
              <a:t>HELP?</a:t>
            </a:r>
            <a:endParaRPr b="1" sz="5100" u="sng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444100" y="1319375"/>
            <a:ext cx="45384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●"/>
            </a:pPr>
            <a:r>
              <a:rPr b="0" i="0" lang="en" sz="32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Restart the device</a:t>
            </a:r>
            <a:endParaRPr b="0" i="0" sz="32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adows Into Light"/>
              <a:buChar char="●"/>
            </a:pPr>
            <a:r>
              <a:rPr b="0" i="0" lang="en" sz="32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Contact the teacher</a:t>
            </a:r>
            <a:endParaRPr b="0" i="0" sz="32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200" y="567300"/>
            <a:ext cx="3157950" cy="31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Technology Systems to Support our Students</a:t>
            </a:r>
            <a:endParaRPr b="1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47" name="Google Shape;147;p25"/>
          <p:cNvGraphicFramePr/>
          <p:nvPr/>
        </p:nvGraphicFramePr>
        <p:xfrm>
          <a:off x="495600" y="126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{88EF2214-7CAF-4F19-B582-F40D69A203D4}</a:tableStyleId>
              </a:tblPr>
              <a:tblGrid>
                <a:gridCol w="1870125"/>
                <a:gridCol w="1961525"/>
                <a:gridCol w="1778725"/>
                <a:gridCol w="1870125"/>
              </a:tblGrid>
              <a:tr h="154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Aspen is the system for grades, attendance, and communication. Aspen Family Portal allows for communication concerning student progress.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Canvas is the learning management system. Student content, tasks, and feedback will all be housed here. This is a student’s digital backpack.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Google Drive allows students to store various work products as documents, spreadsheets, or presentations. Connects with Canvas.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Microsoft Teams is the system used to video chat. Connects with Canvas. 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325" y="1301988"/>
            <a:ext cx="1548125" cy="15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6550" y="1340900"/>
            <a:ext cx="1548125" cy="152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8488" y="1274600"/>
            <a:ext cx="1602900" cy="16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05200" y="1384525"/>
            <a:ext cx="1487151" cy="13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272850" y="298538"/>
            <a:ext cx="4819450" cy="45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ctrTitle"/>
          </p:nvPr>
        </p:nvSpPr>
        <p:spPr>
          <a:xfrm>
            <a:off x="311700" y="782375"/>
            <a:ext cx="8520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Chromebook Session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Agenda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108875" y="20160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-What is a chromebook?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-Chromebook management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-Apps and uses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3025" y="850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a chromebook?</a:t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descr="Chromebooks are built and optimized for the web, so you get a faster, simpler and more secure experience without all the headaches of ordinary computers. Take a look: http://www.google.com/chromebook" id="78" name="Google Shape;78;p16" title="Introducing the Chromebook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375" y="633775"/>
            <a:ext cx="5423000" cy="40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11700" y="1843535"/>
            <a:ext cx="28095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Chromebooks are laptops that use Google's Chrome operating system (unlike a MAC OS or Windows). It's primarily used to navigate in the Chrome web browser and to work from web-based applications through Google Drive like Google Docs, Slides, and Sheets. Its storage is in the cloud rather than on the machine itself.</a:t>
            </a:r>
            <a:endParaRPr b="0" i="0" sz="14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66800" y="19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Google Workspace -</a:t>
            </a:r>
            <a:b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 b="1"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389124" y="1681475"/>
            <a:ext cx="7618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Drive </a:t>
            </a:r>
            <a:r>
              <a:rPr b="1" lang="en" sz="21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b="1" lang="en" sz="2100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Drive is a file storage and synchronization service developed by Google. Google Drive allows users to store files on their servers, synchronize files across devices, and share files.</a:t>
            </a:r>
            <a:endParaRPr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87" y="1616200"/>
            <a:ext cx="710725" cy="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389125" y="291205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Docs -</a:t>
            </a:r>
            <a:r>
              <a:rPr b="1" i="0" lang="en" sz="21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Docs is a word processor included as part of a free, web-based software office suite offered by Google within its Google Drive service.</a:t>
            </a:r>
            <a:endParaRPr b="0" i="0" sz="18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13" y="2693900"/>
            <a:ext cx="1076250" cy="100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66800" y="19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Google Workspace - </a:t>
            </a:r>
            <a:endParaRPr b="1" sz="4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 b="1"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488025" y="1629275"/>
            <a:ext cx="74541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Slides</a:t>
            </a:r>
            <a:r>
              <a:rPr b="1" lang="en" sz="25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-</a:t>
            </a:r>
            <a:r>
              <a:rPr b="1" lang="en" sz="2500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Slides is a presentation program included as part of a free, web-based software office suite offered by Google within its Google Drive service.</a:t>
            </a:r>
            <a:endParaRPr b="1" sz="2500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488025" y="289900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Sheets - </a:t>
            </a:r>
            <a:r>
              <a:rPr b="1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Sheets is a spreadsheet included as part of a free, web-based software office suite offered by Google within its Google Drive service.</a:t>
            </a:r>
            <a:endParaRPr b="0" i="0" sz="18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332" y="1432775"/>
            <a:ext cx="1253806" cy="11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325" y="2796875"/>
            <a:ext cx="1147175" cy="10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7673950" y="2093200"/>
            <a:ext cx="1375500" cy="34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/>
          <p:nvPr/>
        </p:nvSpPr>
        <p:spPr>
          <a:xfrm>
            <a:off x="7650750" y="3710775"/>
            <a:ext cx="1375500" cy="34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Management...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535450" y="1345475"/>
            <a:ext cx="27936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Student</a:t>
            </a:r>
            <a:endParaRPr b="0" i="0" sz="24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692100" y="1912500"/>
            <a:ext cx="2793600" cy="2318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John Smith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 ID #1234567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Username:</a:t>
            </a: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S1234567@student.knoxschools.org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Password:</a:t>
            </a: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JS4567kcs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680225" y="1312775"/>
            <a:ext cx="3263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 Passwords</a:t>
            </a:r>
            <a:endParaRPr b="0" i="0" sz="2400" u="none" cap="none" strike="noStrike">
              <a:solidFill>
                <a:srgbClr val="FF161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739025" y="1912500"/>
            <a:ext cx="31461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If a student password needs reset, please contact the student’s teacher. </a:t>
            </a:r>
            <a:endParaRPr b="0" i="0" sz="20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425700" y="2925075"/>
            <a:ext cx="4302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314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Web Store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1143400"/>
            <a:ext cx="66294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