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Lato"/>
      <p:regular r:id="rId21"/>
      <p:bold r:id="rId22"/>
      <p:italic r:id="rId23"/>
      <p:boldItalic r:id="rId24"/>
    </p:embeddedFont>
    <p:embeddedFont>
      <p:font typeface="Lato Light"/>
      <p:regular r:id="rId25"/>
      <p:bold r:id="rId26"/>
      <p:italic r:id="rId27"/>
      <p:boldItalic r:id="rId28"/>
    </p:embeddedFont>
    <p:embeddedFont>
      <p:font typeface="Lato Black"/>
      <p:bold r:id="rId29"/>
      <p:boldItalic r:id="rId30"/>
    </p:embeddedFont>
    <p:embeddedFont>
      <p:font typeface="Patrick Hand SC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CDE04C-92C8-4F81-B836-19F6B8964A56}">
  <a:tblStyle styleId="{5BCDE04C-92C8-4F81-B836-19F6B8964A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Light-bold.fntdata"/><Relationship Id="rId25" Type="http://schemas.openxmlformats.org/officeDocument/2006/relationships/font" Target="fonts/LatoLight-regular.fntdata"/><Relationship Id="rId28" Type="http://schemas.openxmlformats.org/officeDocument/2006/relationships/font" Target="fonts/LatoLight-boldItalic.fntdata"/><Relationship Id="rId27" Type="http://schemas.openxmlformats.org/officeDocument/2006/relationships/font" Target="fonts/La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atrickHandSC-regular.fntdata"/><Relationship Id="rId30" Type="http://schemas.openxmlformats.org/officeDocument/2006/relationships/font" Target="fonts/LatoBlac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402a9605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c402a960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c402a9605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c402a960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c402a9605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c402a960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ce379912a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ce379912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e379912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e37991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e379912a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e379912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c402a9605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c402a960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3164" y="1424069"/>
            <a:ext cx="9157393" cy="3719422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1034300" y="925025"/>
            <a:ext cx="70755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ottom waves">
  <p:cSld name="BLANK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3177" y="3583361"/>
            <a:ext cx="9157393" cy="1560137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dget - Tablet">
  <p:cSld name="BLANK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◦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4" y="2917253"/>
            <a:ext cx="9140444" cy="2224977"/>
          </a:xfrm>
          <a:custGeom>
            <a:rect b="b" l="l" r="r" t="t"/>
            <a:pathLst>
              <a:path extrusionOk="0" h="939800" w="386080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FFC486">
                  <a:alpha val="20000"/>
                </a:srgbClr>
              </a:gs>
              <a:gs pos="100000">
                <a:srgbClr val="FF866B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" y="1926312"/>
            <a:ext cx="9140444" cy="3217196"/>
          </a:xfrm>
          <a:custGeom>
            <a:rect b="b" l="l" r="r" t="t"/>
            <a:pathLst>
              <a:path extrusionOk="0" h="1358900" w="386080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  <a:alpha val="20000"/>
                </a:srgbClr>
              </a:gs>
              <a:gs pos="100000">
                <a:srgbClr val="FF6A00">
                  <a:alpha val="71764"/>
                  <a:alpha val="2000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1518" y="3413475"/>
            <a:ext cx="9140444" cy="1728867"/>
          </a:xfrm>
          <a:custGeom>
            <a:rect b="b" l="l" r="r" t="t"/>
            <a:pathLst>
              <a:path extrusionOk="0" h="730250" w="386080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  <a:alpha val="20000"/>
                </a:srgbClr>
              </a:gs>
              <a:gs pos="100000">
                <a:srgbClr val="CC0000">
                  <a:alpha val="57254"/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034300" y="2840052"/>
            <a:ext cx="6342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23" name="Google Shape;23;p4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038025" y="1476000"/>
            <a:ext cx="5067900" cy="30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SzPts val="3200"/>
              <a:buChar char="◦"/>
              <a:defRPr i="1" sz="3200"/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8pPr>
            <a:lvl9pPr indent="-431800" lvl="8" marL="41148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9pPr>
          </a:lstStyle>
          <a:p/>
        </p:txBody>
      </p:sp>
      <p:sp>
        <p:nvSpPr>
          <p:cNvPr id="27" name="Google Shape;27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b="1" sz="96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 flipH="1" rot="5400000">
            <a:off x="-1530412" y="1530301"/>
            <a:ext cx="5154243" cy="2093410"/>
            <a:chOff x="187960" y="1453515"/>
            <a:chExt cx="3861435" cy="1568450"/>
          </a:xfrm>
        </p:grpSpPr>
        <p:sp>
          <p:nvSpPr>
            <p:cNvPr id="30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737850" y="1475700"/>
            <a:ext cx="2891700" cy="29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3955979" y="1475700"/>
            <a:ext cx="2891700" cy="29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7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52" name="Google Shape;52;p7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5" name="Google Shape;55;p7"/>
          <p:cNvSpPr txBox="1"/>
          <p:nvPr>
            <p:ph type="title"/>
          </p:nvPr>
        </p:nvSpPr>
        <p:spPr>
          <a:xfrm>
            <a:off x="737850" y="517525"/>
            <a:ext cx="62841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737850" y="1475700"/>
            <a:ext cx="1902600" cy="29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2928612" y="1475700"/>
            <a:ext cx="1902600" cy="29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58" name="Google Shape;58;p7"/>
          <p:cNvSpPr txBox="1"/>
          <p:nvPr>
            <p:ph idx="3" type="body"/>
          </p:nvPr>
        </p:nvSpPr>
        <p:spPr>
          <a:xfrm>
            <a:off x="5119374" y="1475700"/>
            <a:ext cx="1902600" cy="29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62" name="Google Shape;62;p8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5" name="Google Shape;65;p8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69" name="Google Shape;69;p9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737850" y="4406300"/>
            <a:ext cx="6236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0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76" name="Google Shape;76;p10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knoxschools.instructure.com/" TargetMode="External"/><Relationship Id="rId4" Type="http://schemas.openxmlformats.org/officeDocument/2006/relationships/hyperlink" Target="https://knoxschools.instructure.com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ctrTitle"/>
          </p:nvPr>
        </p:nvSpPr>
        <p:spPr>
          <a:xfrm>
            <a:off x="648550" y="734400"/>
            <a:ext cx="8673900" cy="36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/>
              <a:t>Getting Started with Canvas f</a:t>
            </a:r>
            <a:r>
              <a:rPr b="1" lang="en" sz="5800"/>
              <a:t>or Families</a:t>
            </a:r>
            <a:r>
              <a:rPr b="1" lang="en" sz="5100"/>
              <a:t> </a:t>
            </a:r>
            <a:r>
              <a:rPr b="1" lang="en" sz="5100"/>
              <a:t>   </a:t>
            </a:r>
            <a:endParaRPr b="1" sz="5100"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025" y="2748900"/>
            <a:ext cx="2247625" cy="22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737850" y="517525"/>
            <a:ext cx="78249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Quizzes</a:t>
            </a:r>
            <a:endParaRPr b="1" sz="3500"/>
          </a:p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1406325" y="1256300"/>
            <a:ext cx="58875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Quizzes can be graded or set up as surveys or practice.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77" name="Google Shape;177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b="14324" l="38044" r="14065" t="25463"/>
          <a:stretch/>
        </p:blipFill>
        <p:spPr>
          <a:xfrm>
            <a:off x="3382225" y="3505975"/>
            <a:ext cx="1655525" cy="8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737850" y="517525"/>
            <a:ext cx="79530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Discussions</a:t>
            </a:r>
            <a:endParaRPr b="1" sz="3500"/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1101475" y="1256300"/>
            <a:ext cx="61923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Discussions allow for student feedback and collaboration.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Replies can be written, audio, or video.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Teacher settings can allow for customization of student replies.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These may be graded or ungraded.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5" name="Google Shape;185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26313" r="0" t="0"/>
          <a:stretch/>
        </p:blipFill>
        <p:spPr>
          <a:xfrm>
            <a:off x="3004174" y="3750950"/>
            <a:ext cx="2572875" cy="10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833275" y="1379975"/>
            <a:ext cx="6586200" cy="11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OFFICIAL STUDENT GRADES ARE FOUND IN ASPEN- via Aspen Family Portal 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</a:rPr>
              <a:t>ASPEN.KNOXSCHOOLS.ORG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Grades</a:t>
            </a:r>
            <a:endParaRPr b="1" sz="3500"/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650" y="3630875"/>
            <a:ext cx="4107925" cy="90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876075" y="1379975"/>
            <a:ext cx="54792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In Canvas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◦"/>
            </a:pPr>
            <a:r>
              <a:rPr lang="en"/>
              <a:t>The Grades section in Canvas shares Teacher Feedback and Assignment Grades.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◦"/>
            </a:pPr>
            <a:r>
              <a:rPr lang="en"/>
              <a:t>Students can reply to teacher feedback by submitting a written, audio, or video comment.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◦"/>
            </a:pPr>
            <a:r>
              <a:rPr lang="en"/>
              <a:t>Remember Canvas is the student’s digital backpack and only has the work of the student and not the final average.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6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Grades</a:t>
            </a:r>
            <a:endParaRPr b="1" sz="3500"/>
          </a:p>
        </p:txBody>
      </p:sp>
      <p:sp>
        <p:nvSpPr>
          <p:cNvPr id="201" name="Google Shape;201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in Mind</a:t>
            </a:r>
            <a:endParaRPr/>
          </a:p>
        </p:txBody>
      </p:sp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/>
              <a:t>How to actively participate in the Canvas Course can be found in the student resources.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/>
              <a:t>Canvas is customizable and some features may not be visible for students. Contact your child’s teacher for more details for how to navigate their course. </a:t>
            </a:r>
            <a:endParaRPr/>
          </a:p>
        </p:txBody>
      </p:sp>
      <p:sp>
        <p:nvSpPr>
          <p:cNvPr id="208" name="Google Shape;208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idx="4294967295" type="ctrTitle"/>
          </p:nvPr>
        </p:nvSpPr>
        <p:spPr>
          <a:xfrm>
            <a:off x="335000" y="365200"/>
            <a:ext cx="6703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HAVE MORE QUESTIONS? 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214" name="Google Shape;214;p28"/>
          <p:cNvSpPr txBox="1"/>
          <p:nvPr>
            <p:ph idx="4294967295" type="subTitle"/>
          </p:nvPr>
        </p:nvSpPr>
        <p:spPr>
          <a:xfrm>
            <a:off x="1149675" y="2037555"/>
            <a:ext cx="47163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◦"/>
            </a:pPr>
            <a:r>
              <a:rPr lang="en">
                <a:solidFill>
                  <a:srgbClr val="000000"/>
                </a:solidFill>
              </a:rPr>
              <a:t>Contact your Child’s Teacher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◦"/>
            </a:pPr>
            <a:r>
              <a:rPr lang="en">
                <a:solidFill>
                  <a:srgbClr val="000000"/>
                </a:solidFill>
              </a:rPr>
              <a:t>The Help Icon in Canvas can give more resources. </a:t>
            </a:r>
            <a:endParaRPr sz="3700">
              <a:solidFill>
                <a:srgbClr val="000000"/>
              </a:solidFill>
            </a:endParaRPr>
          </a:p>
        </p:txBody>
      </p:sp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415" y="2768525"/>
            <a:ext cx="1355611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95600" y="217275"/>
            <a:ext cx="77940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Systems to Support our Students</a:t>
            </a:r>
            <a:endParaRPr/>
          </a:p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5" name="Google Shape;105;p15"/>
          <p:cNvGraphicFramePr/>
          <p:nvPr/>
        </p:nvGraphicFramePr>
        <p:xfrm>
          <a:off x="495600" y="12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{5BCDE04C-92C8-4F81-B836-19F6B8964A56}</a:tableStyleId>
              </a:tblPr>
              <a:tblGrid>
                <a:gridCol w="1870125"/>
                <a:gridCol w="1961525"/>
                <a:gridCol w="1778725"/>
                <a:gridCol w="1870125"/>
              </a:tblGrid>
              <a:tr h="154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Aspen is the system for grades, attendance, and communication. Aspen Family Portal allows for communication concerning student progress.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Canvas is the learning management system. Student content, tasks, and feedback will all be housed here. This is a student’s digital backpack.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Google Drive allows students to store various work products as documents, spreadsheets, or presentations. Connects with Canvas.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Microsoft Teams is the system used to video chat. Connects with Canvas.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200" y="1384525"/>
            <a:ext cx="1487151" cy="13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6550" y="1340900"/>
            <a:ext cx="1548125" cy="152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8488" y="1274600"/>
            <a:ext cx="1602900" cy="16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325" y="1301988"/>
            <a:ext cx="1548125" cy="15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495600" y="217275"/>
            <a:ext cx="77940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Session Focuses on Canvas</a:t>
            </a:r>
            <a:endParaRPr/>
          </a:p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16" name="Google Shape;116;p16"/>
          <p:cNvGraphicFramePr/>
          <p:nvPr/>
        </p:nvGraphicFramePr>
        <p:xfrm>
          <a:off x="495600" y="12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{5BCDE04C-92C8-4F81-B836-19F6B8964A56}</a:tableStyleId>
              </a:tblPr>
              <a:tblGrid>
                <a:gridCol w="1870125"/>
                <a:gridCol w="1961525"/>
                <a:gridCol w="1778725"/>
                <a:gridCol w="1870125"/>
              </a:tblGrid>
              <a:tr h="154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Aspen is the system for grades, attendance, and communication. Aspen Family Portal allows for communication concerning student progress.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Canvas is the learning management system. Student content, tasks, and feedback will all be housed here. This is a student’s digital backpack.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Google Drive allows students to store various work products as documents, spreadsheets, or presentations. Connects with Canvas.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Microsoft Teams is the system used to video chat. Connects with Canvas.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200" y="1384525"/>
            <a:ext cx="1487151" cy="13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6412" y="1312563"/>
            <a:ext cx="1548125" cy="152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8488" y="1274600"/>
            <a:ext cx="1602900" cy="16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325" y="1301988"/>
            <a:ext cx="1548125" cy="15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227900" y="529675"/>
            <a:ext cx="8004600" cy="94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CREATE AN OBSERVER ACCOUNT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795200" y="828700"/>
            <a:ext cx="6870000" cy="281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https://knoxs</a:t>
            </a:r>
            <a:r>
              <a:rPr b="1"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chools.instructure.com/</a:t>
            </a:r>
            <a:endParaRPr b="1" sz="3700"/>
          </a:p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2328000" y="1918450"/>
            <a:ext cx="4488000" cy="23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An observer account will allow you to view your child's courses.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Create an account and use your student's pairing code to link them to your account.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75" y="1918458"/>
            <a:ext cx="2198450" cy="185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7775" y="2847904"/>
            <a:ext cx="2198450" cy="215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>
            <a:off x="7354375" y="3003375"/>
            <a:ext cx="548700" cy="28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4294967295" type="body"/>
          </p:nvPr>
        </p:nvSpPr>
        <p:spPr>
          <a:xfrm>
            <a:off x="228575" y="954375"/>
            <a:ext cx="5949300" cy="387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100"/>
              <a:t>Student will login to his/her account to generate a pairing code that can be used to link the Canvas account to an Observer.</a:t>
            </a:r>
            <a:endParaRPr i="1"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/>
              <a:t>Login to student’s Canvas account.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latin typeface="Lato"/>
                <a:ea typeface="Lato"/>
                <a:cs typeface="Lato"/>
                <a:sym typeface="Lato"/>
              </a:rPr>
              <a:t>Select Account&gt;Settings&gt;Pair with Observer </a:t>
            </a:r>
            <a:endParaRPr b="1" sz="2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/>
              <a:t>Use this code to link account to parent/guardian account.</a:t>
            </a:r>
            <a:endParaRPr sz="2100"/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150" y="1898025"/>
            <a:ext cx="3444849" cy="23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228575" y="135175"/>
            <a:ext cx="72921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Lato"/>
                <a:ea typeface="Lato"/>
                <a:cs typeface="Lato"/>
                <a:sym typeface="Lato"/>
              </a:rPr>
              <a:t>How to Generate a Pairing Code</a:t>
            </a:r>
            <a:endParaRPr b="1" sz="3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ctrTitle"/>
          </p:nvPr>
        </p:nvSpPr>
        <p:spPr>
          <a:xfrm>
            <a:off x="187213" y="101275"/>
            <a:ext cx="8769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FIRST TIME YOUR STUDENT IS LOGGING IN?</a:t>
            </a:r>
            <a:endParaRPr sz="3300"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826" y="1514750"/>
            <a:ext cx="4526327" cy="2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/>
              <a:t>CANVAS MOBILE APP</a:t>
            </a:r>
            <a:endParaRPr b="1" sz="3700"/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Canvas Parent App can be downloaded from the Apple or Android store.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app will allow you to: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access to view student courses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review upcoming and past assignments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check on grades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eceive alerts about student activity.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">
            <a:off x="6889684" y="1916442"/>
            <a:ext cx="1590884" cy="193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160375" y="222075"/>
            <a:ext cx="8770500" cy="5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UNDERSTANDING COURSE NAVIGATION</a:t>
            </a:r>
            <a:endParaRPr b="1" sz="3500"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160375" y="1250150"/>
            <a:ext cx="84579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Modules organize content into units, weeks, or other chose organization methods. 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They house assignments, discussions, quizzes, and pages.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teacher may/or may not allowing students to view this item.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60375" y="947275"/>
            <a:ext cx="30000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Lato"/>
                <a:ea typeface="Lato"/>
                <a:cs typeface="Lato"/>
                <a:sym typeface="Lato"/>
              </a:rPr>
              <a:t>Modules</a:t>
            </a:r>
            <a:r>
              <a:rPr b="1" lang="en" sz="35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b="9870" l="32309" r="14171" t="9878"/>
          <a:stretch/>
        </p:blipFill>
        <p:spPr>
          <a:xfrm>
            <a:off x="3326800" y="3788275"/>
            <a:ext cx="2125050" cy="12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737850" y="517525"/>
            <a:ext cx="80712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Assignments</a:t>
            </a:r>
            <a:endParaRPr b="1" sz="3500"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1155200" y="1256300"/>
            <a:ext cx="65535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Tasks that are assigned to students for graded or ungraded submissions.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Teachers can request various file types from students to offer feedback.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23955" r="9408" t="0"/>
          <a:stretch/>
        </p:blipFill>
        <p:spPr>
          <a:xfrm>
            <a:off x="3015700" y="3722150"/>
            <a:ext cx="2668750" cy="11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