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10" r:id="rId2"/>
    <p:sldId id="259" r:id="rId3"/>
    <p:sldId id="275" r:id="rId4"/>
    <p:sldId id="312" r:id="rId5"/>
    <p:sldId id="279" r:id="rId6"/>
    <p:sldId id="292" r:id="rId7"/>
    <p:sldId id="278" r:id="rId8"/>
    <p:sldId id="281" r:id="rId9"/>
    <p:sldId id="291" r:id="rId10"/>
    <p:sldId id="294" r:id="rId11"/>
    <p:sldId id="302" r:id="rId12"/>
    <p:sldId id="308" r:id="rId13"/>
    <p:sldId id="309" r:id="rId14"/>
    <p:sldId id="305" r:id="rId15"/>
    <p:sldId id="311" r:id="rId16"/>
  </p:sldIdLst>
  <p:sldSz cx="12192000" cy="6858000"/>
  <p:notesSz cx="6950075" cy="9236075"/>
  <p:embeddedFontLst>
    <p:embeddedFont>
      <p:font typeface="Avenir Black" panose="02000503020000020003" pitchFamily="2" charset="0"/>
      <p:bold r:id="rId18"/>
      <p:italic r:id="rId19"/>
      <p:boldItalic r:id="rId20"/>
    </p:embeddedFont>
    <p:embeddedFont>
      <p:font typeface="Avenir Medium" panose="02000503020000020003" pitchFamily="2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AHsWQOX1vh5RnIh6M2Q5QC7LK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D18"/>
    <a:srgbClr val="284068"/>
    <a:srgbClr val="F4CA40"/>
    <a:srgbClr val="419D51"/>
    <a:srgbClr val="A12139"/>
    <a:srgbClr val="1F3251"/>
    <a:srgbClr val="174E3F"/>
    <a:srgbClr val="17745A"/>
    <a:srgbClr val="C89DD8"/>
    <a:srgbClr val="D1E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BE9A5E-F29B-4588-99CB-A91D00877C24}">
  <a:tblStyle styleId="{38BE9A5E-F29B-4588-99CB-A91D00877C2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2AA2529-C573-41DC-8181-776ADF57C2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85972"/>
  </p:normalViewPr>
  <p:slideViewPr>
    <p:cSldViewPr snapToGrid="0">
      <p:cViewPr varScale="1">
        <p:scale>
          <a:sx n="124" d="100"/>
          <a:sy n="124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6AD-BB46-9C0C-31BEBE65E462}"/>
              </c:ext>
            </c:extLst>
          </c:dPt>
          <c:dPt>
            <c:idx val="1"/>
            <c:bubble3D val="0"/>
            <c:spPr>
              <a:solidFill>
                <a:srgbClr val="174E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D-BB46-9C0C-31BEBE65E4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AD-BB46-9C0C-31BEBE65E4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D-BB46-9C0C-31BEBE65E462}"/>
              </c:ext>
            </c:extLst>
          </c:dPt>
          <c:dPt>
            <c:idx val="4"/>
            <c:bubble3D val="0"/>
            <c:spPr>
              <a:solidFill>
                <a:srgbClr val="1F32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D-BB46-9C0C-31BEBE65E4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AD-BB46-9C0C-31BEBE65E462}"/>
              </c:ext>
            </c:extLst>
          </c:dPt>
          <c:dLbls>
            <c:dLbl>
              <c:idx val="0"/>
              <c:layout>
                <c:manualLayout>
                  <c:x val="-0.18046177462641366"/>
                  <c:y val="5.8273728180924446E-2"/>
                </c:manualLayout>
              </c:layout>
              <c:tx>
                <c:rich>
                  <a:bodyPr/>
                  <a:lstStyle/>
                  <a:p>
                    <a:fld id="{04768025-2949-A044-9113-7B42B094B1A1}" type="PERCENTAGE">
                      <a:rPr lang="en-US" sz="240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6AD-BB46-9C0C-31BEBE65E462}"/>
                </c:ext>
              </c:extLst>
            </c:dLbl>
            <c:dLbl>
              <c:idx val="1"/>
              <c:layout>
                <c:manualLayout>
                  <c:x val="-5.6925450812314983E-3"/>
                  <c:y val="-0.122841140404909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2704C1-36A8-284A-A30B-7F668A1A24D9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rgbClr val="002060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AD-BB46-9C0C-31BEBE65E462}"/>
                </c:ext>
              </c:extLst>
            </c:dLbl>
            <c:dLbl>
              <c:idx val="2"/>
              <c:layout>
                <c:manualLayout>
                  <c:x val="9.7782110794862959E-2"/>
                  <c:y val="-0.19093357073585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CD1E6A-35AC-4840-A8DC-911487011E96}" type="PERCENTAG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 b="1">
                          <a:solidFill>
                            <a:srgbClr val="002060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6AD-BB46-9C0C-31BEBE65E462}"/>
                </c:ext>
              </c:extLst>
            </c:dLbl>
            <c:dLbl>
              <c:idx val="3"/>
              <c:layout>
                <c:manualLayout>
                  <c:x val="7.0460735332656052E-2"/>
                  <c:y val="0.155446375759256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AD-BB46-9C0C-31BEBE65E462}"/>
                </c:ext>
              </c:extLst>
            </c:dLbl>
            <c:dLbl>
              <c:idx val="4"/>
              <c:layout>
                <c:manualLayout>
                  <c:x val="-1.3635719907437616E-2"/>
                  <c:y val="9.4174352966199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&lt;1%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55987107840483"/>
                      <c:h val="8.99057497463248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AD-BB46-9C0C-31BEBE65E462}"/>
                </c:ext>
              </c:extLst>
            </c:dLbl>
            <c:dLbl>
              <c:idx val="5"/>
              <c:layout>
                <c:manualLayout>
                  <c:x val="2.8100464400210644E-2"/>
                  <c:y val="7.63284803439653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489752-4063-6C4B-9D2A-DA55C2C5F4B7}" type="PERCENTAG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rgbClr val="002060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72455502149471"/>
                      <c:h val="8.28304059237927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AD-BB46-9C0C-31BEBE65E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TISA</c:v>
                </c:pt>
                <c:pt idx="1">
                  <c:v>State - Other</c:v>
                </c:pt>
                <c:pt idx="2">
                  <c:v>Local Sales Tax</c:v>
                </c:pt>
                <c:pt idx="3">
                  <c:v>Property Taxes</c:v>
                </c:pt>
                <c:pt idx="4">
                  <c:v>Local - Other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298565930</c:v>
                </c:pt>
                <c:pt idx="1">
                  <c:v>4175000</c:v>
                </c:pt>
                <c:pt idx="2">
                  <c:v>225736930</c:v>
                </c:pt>
                <c:pt idx="3">
                  <c:v>113071240</c:v>
                </c:pt>
                <c:pt idx="4">
                  <c:v>1686000</c:v>
                </c:pt>
                <c:pt idx="5">
                  <c:v>12264900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D-BB46-9C0C-31BEBE65E4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7373734967883"/>
          <c:y val="9.1028067000284596E-2"/>
          <c:w val="0.56977987428873578"/>
          <c:h val="0.826721769321193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9-B04E-9092-7B7E3AA57114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9-B04E-9092-7B7E3AA57114}"/>
              </c:ext>
            </c:extLst>
          </c:dPt>
          <c:dPt>
            <c:idx val="2"/>
            <c:bubble3D val="0"/>
            <c:spPr>
              <a:solidFill>
                <a:srgbClr val="2840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9-B04E-9092-7B7E3AA57114}"/>
              </c:ext>
            </c:extLst>
          </c:dPt>
          <c:dPt>
            <c:idx val="3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9-B04E-9092-7B7E3AA57114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E9-B04E-9092-7B7E3AA57114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E9-B04E-9092-7B7E3AA57114}"/>
              </c:ext>
            </c:extLst>
          </c:dPt>
          <c:dPt>
            <c:idx val="6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E9-B04E-9092-7B7E3AA57114}"/>
              </c:ext>
            </c:extLst>
          </c:dPt>
          <c:dPt>
            <c:idx val="7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E9-B04E-9092-7B7E3AA57114}"/>
              </c:ext>
            </c:extLst>
          </c:dPt>
          <c:dLbls>
            <c:dLbl>
              <c:idx val="0"/>
              <c:layout>
                <c:manualLayout>
                  <c:x val="-4.2828751601463634E-2"/>
                  <c:y val="0.150827458743433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E9-B04E-9092-7B7E3AA57114}"/>
                </c:ext>
              </c:extLst>
            </c:dLbl>
            <c:dLbl>
              <c:idx val="1"/>
              <c:layout>
                <c:manualLayout>
                  <c:x val="-8.738936205065452E-2"/>
                  <c:y val="0.129397095070955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E9-B04E-9092-7B7E3AA57114}"/>
                </c:ext>
              </c:extLst>
            </c:dLbl>
            <c:dLbl>
              <c:idx val="2"/>
              <c:layout>
                <c:manualLayout>
                  <c:x val="-0.15067372666690532"/>
                  <c:y val="-0.257512519404399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1" i="0" u="none" strike="noStrike" kern="1200" baseline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0E9-B04E-9092-7B7E3AA57114}"/>
                </c:ext>
              </c:extLst>
            </c:dLbl>
            <c:dLbl>
              <c:idx val="3"/>
              <c:layout>
                <c:manualLayout>
                  <c:x val="0.15619279220485363"/>
                  <c:y val="3.4143279227696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dirty="0"/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0E9-B04E-9092-7B7E3AA57114}"/>
                </c:ext>
              </c:extLst>
            </c:dLbl>
            <c:dLbl>
              <c:idx val="4"/>
              <c:layout>
                <c:manualLayout>
                  <c:x val="8.3129116209035833E-2"/>
                  <c:y val="0.19059320631614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F2A5BAB9-8275-F140-A267-73EEDA632B2C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28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E9-B04E-9092-7B7E3AA57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Other</c:v>
                </c:pt>
                <c:pt idx="1">
                  <c:v>Staffing Allocations</c:v>
                </c:pt>
                <c:pt idx="2">
                  <c:v>Priority-Based Initiatives</c:v>
                </c:pt>
                <c:pt idx="3">
                  <c:v>Capital Improvements</c:v>
                </c:pt>
                <c:pt idx="4">
                  <c:v>Maintenance, IT, and Transportation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4676525</c:v>
                </c:pt>
                <c:pt idx="1">
                  <c:v>5403130</c:v>
                </c:pt>
                <c:pt idx="2">
                  <c:v>34067550</c:v>
                </c:pt>
                <c:pt idx="3">
                  <c:v>13110500</c:v>
                </c:pt>
                <c:pt idx="4" formatCode="#,##0">
                  <c:v>6742225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E9-B04E-9092-7B7E3AA571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Jon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2298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Joni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04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Joni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982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Ron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297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Ron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73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/>
              <a:t>All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32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Jon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328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Jon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14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b="1" dirty="0"/>
              <a:t>Joe</a:t>
            </a:r>
            <a:endParaRPr b="1"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929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b="1" dirty="0"/>
              <a:t>Joe</a:t>
            </a:r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175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Joe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523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Joe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041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Joe / Joni</a:t>
            </a:r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380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173422" indent="-102768">
              <a:buClr>
                <a:schemeClr val="dk1"/>
              </a:buClr>
              <a:buSzPts val="1100"/>
            </a:pPr>
            <a:r>
              <a:rPr lang="en-US" dirty="0"/>
              <a:t>Joni</a:t>
            </a: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207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FB93-0DA9-FC13-F3AF-DB88C23C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 b="1" i="0">
                <a:latin typeface="Avenir Blac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18A63A5-6BCF-9994-F717-AB1FBFD42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7663" y="2857500"/>
            <a:ext cx="8136674" cy="1143000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26D6-9C1F-7CD8-B24C-E89EF2FC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Budget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6D6C2-99A1-ECF4-6409-18E9D3366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13, 2023</a:t>
            </a:r>
          </a:p>
        </p:txBody>
      </p:sp>
    </p:spTree>
    <p:extLst>
      <p:ext uri="{BB962C8B-B14F-4D97-AF65-F5344CB8AC3E}">
        <p14:creationId xmlns:p14="http://schemas.microsoft.com/office/powerpoint/2010/main" val="337389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9" y="91106"/>
            <a:ext cx="11720413" cy="11279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Proposed Expenditures: </a:t>
            </a:r>
            <a:r>
              <a:rPr lang="en-US" sz="40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$64 million </a:t>
            </a:r>
            <a:r>
              <a:rPr lang="en-US" sz="4000" b="1" dirty="0">
                <a:solidFill>
                  <a:srgbClr val="F19D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  )</a:t>
            </a:r>
            <a:endParaRPr lang="en-US" sz="4000" b="1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A5FEAD-B5D1-D091-C72B-CB44197E59CB}"/>
              </a:ext>
            </a:extLst>
          </p:cNvPr>
          <p:cNvSpPr txBox="1"/>
          <p:nvPr/>
        </p:nvSpPr>
        <p:spPr>
          <a:xfrm>
            <a:off x="6531701" y="5345722"/>
            <a:ext cx="578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9D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92% School Based | 8% Districtwide</a:t>
            </a:r>
          </a:p>
        </p:txBody>
      </p:sp>
      <p:sp>
        <p:nvSpPr>
          <p:cNvPr id="2" name="Arrow: Down 4">
            <a:extLst>
              <a:ext uri="{FF2B5EF4-FFF2-40B4-BE49-F238E27FC236}">
                <a16:creationId xmlns:a16="http://schemas.microsoft.com/office/drawing/2014/main" id="{BAF9FE3B-3234-F919-989F-2DDB63B1EA11}"/>
              </a:ext>
            </a:extLst>
          </p:cNvPr>
          <p:cNvSpPr/>
          <p:nvPr/>
        </p:nvSpPr>
        <p:spPr>
          <a:xfrm rot="10800000">
            <a:off x="10875439" y="453713"/>
            <a:ext cx="218810" cy="384933"/>
          </a:xfrm>
          <a:prstGeom prst="downArrow">
            <a:avLst>
              <a:gd name="adj1" fmla="val 42182"/>
              <a:gd name="adj2" fmla="val 50000"/>
            </a:avLst>
          </a:prstGeom>
          <a:solidFill>
            <a:srgbClr val="F19D18"/>
          </a:solidFill>
          <a:ln>
            <a:solidFill>
              <a:srgbClr val="F19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9D18"/>
              </a:solidFill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B9ACD-3311-48E0-FFD5-96D9BAFE0209}"/>
              </a:ext>
            </a:extLst>
          </p:cNvPr>
          <p:cNvSpPr/>
          <p:nvPr/>
        </p:nvSpPr>
        <p:spPr>
          <a:xfrm>
            <a:off x="6408873" y="1341036"/>
            <a:ext cx="5547068" cy="436810"/>
          </a:xfrm>
          <a:prstGeom prst="rect">
            <a:avLst/>
          </a:prstGeom>
          <a:solidFill>
            <a:srgbClr val="28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Priority-Based Initiatives ………….…… $36m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AAF86-0444-5A57-9E1B-12BC053B6C5A}"/>
              </a:ext>
            </a:extLst>
          </p:cNvPr>
          <p:cNvSpPr/>
          <p:nvPr/>
        </p:nvSpPr>
        <p:spPr>
          <a:xfrm>
            <a:off x="6408871" y="2068587"/>
            <a:ext cx="5547068" cy="4368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Staffing Allocations ………………….….. $5.4m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771C5-1440-4584-0BD4-34B7C9E1E719}"/>
              </a:ext>
            </a:extLst>
          </p:cNvPr>
          <p:cNvSpPr/>
          <p:nvPr/>
        </p:nvSpPr>
        <p:spPr>
          <a:xfrm>
            <a:off x="6408871" y="2796138"/>
            <a:ext cx="5547068" cy="4368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 Improvements ………….……. $11.3m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62354-F419-1EE0-AEFC-575BFAD74802}"/>
              </a:ext>
            </a:extLst>
          </p:cNvPr>
          <p:cNvSpPr/>
          <p:nvPr/>
        </p:nvSpPr>
        <p:spPr>
          <a:xfrm>
            <a:off x="6408871" y="3523689"/>
            <a:ext cx="5547068" cy="4368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Maintenance, IT, Transportation …. $6.7m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ABFDA-2A11-D654-A437-AA0BCD6D37E3}"/>
              </a:ext>
            </a:extLst>
          </p:cNvPr>
          <p:cNvSpPr/>
          <p:nvPr/>
        </p:nvSpPr>
        <p:spPr>
          <a:xfrm>
            <a:off x="6408871" y="4251239"/>
            <a:ext cx="5547068" cy="4368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……………………………….……….... $4.7m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4DD5175-7D68-E27E-76D4-63E5055F3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89565"/>
              </p:ext>
            </p:extLst>
          </p:nvPr>
        </p:nvGraphicFramePr>
        <p:xfrm>
          <a:off x="-685800" y="630059"/>
          <a:ext cx="8397020" cy="578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194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37738"/>
            <a:ext cx="11831779" cy="112798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Priority-Based Expenditures: </a:t>
            </a:r>
            <a:r>
              <a:rPr lang="en-US" sz="3600" b="1" dirty="0">
                <a:solidFill>
                  <a:srgbClr val="F19D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$36 million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C929388-AAB5-2DBC-59DB-425D966C5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01725"/>
              </p:ext>
            </p:extLst>
          </p:nvPr>
        </p:nvGraphicFramePr>
        <p:xfrm>
          <a:off x="180109" y="1041027"/>
          <a:ext cx="11831779" cy="4589815"/>
        </p:xfrm>
        <a:graphic>
          <a:graphicData uri="http://schemas.openxmlformats.org/drawingml/2006/table">
            <a:tbl>
              <a:tblPr firstRow="1" bandRow="1">
                <a:tableStyleId>{38BE9A5E-F29B-4588-99CB-A91D00877C24}</a:tableStyleId>
              </a:tblPr>
              <a:tblGrid>
                <a:gridCol w="2322241">
                  <a:extLst>
                    <a:ext uri="{9D8B030D-6E8A-4147-A177-3AD203B41FA5}">
                      <a16:colId xmlns:a16="http://schemas.microsoft.com/office/drawing/2014/main" val="2958566096"/>
                    </a:ext>
                  </a:extLst>
                </a:gridCol>
                <a:gridCol w="7357748">
                  <a:extLst>
                    <a:ext uri="{9D8B030D-6E8A-4147-A177-3AD203B41FA5}">
                      <a16:colId xmlns:a16="http://schemas.microsoft.com/office/drawing/2014/main" val="1743105653"/>
                    </a:ext>
                  </a:extLst>
                </a:gridCol>
                <a:gridCol w="2151790">
                  <a:extLst>
                    <a:ext uri="{9D8B030D-6E8A-4147-A177-3AD203B41FA5}">
                      <a16:colId xmlns:a16="http://schemas.microsoft.com/office/drawing/2014/main" val="2390221235"/>
                    </a:ext>
                  </a:extLst>
                </a:gridCol>
              </a:tblGrid>
              <a:tr h="97308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A1213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Excellence in </a:t>
                      </a:r>
                    </a:p>
                    <a:p>
                      <a:r>
                        <a:rPr lang="en-US" sz="2000" b="1" dirty="0">
                          <a:solidFill>
                            <a:srgbClr val="A1213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Foundational Skills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 in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Instruction</a:t>
                      </a:r>
                    </a:p>
                    <a:p>
                      <a:pPr lvl="2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High-quality instructional materials | Tutors and Interventionists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39"/>
                    </a:solidFill>
                  </a:tcPr>
                </a:tc>
                <a:tc>
                  <a:txBody>
                    <a:bodyPr/>
                    <a:lstStyle/>
                    <a:p>
                      <a:pPr lvl="2"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$647.9k*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21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6469"/>
                  </a:ext>
                </a:extLst>
              </a:tr>
              <a:tr h="79452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4CA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Great Educators </a:t>
                      </a:r>
                    </a:p>
                    <a:p>
                      <a:r>
                        <a:rPr lang="en-US" sz="2000" b="1" dirty="0">
                          <a:solidFill>
                            <a:srgbClr val="F4CA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Every School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 in </a:t>
                      </a:r>
                      <a:r>
                        <a:rPr lang="en-US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Staff</a:t>
                      </a:r>
                    </a:p>
                    <a:p>
                      <a:r>
                        <a:rPr lang="en-US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Salary and benefits | Recruitment and retention efforts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A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$31m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A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31962"/>
                  </a:ext>
                </a:extLst>
              </a:tr>
              <a:tr h="95511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19D5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Career Empowerment </a:t>
                      </a:r>
                    </a:p>
                    <a:p>
                      <a:r>
                        <a:rPr lang="en-US" sz="2000" b="1" dirty="0">
                          <a:solidFill>
                            <a:srgbClr val="419D5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&amp; Preparation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 in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Future</a:t>
                      </a:r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College and career exposure opportunities | Advanced Academics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D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$167.5k*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9D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60824"/>
                  </a:ext>
                </a:extLst>
              </a:tr>
              <a:tr h="82948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28406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Success for Every Student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 in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</a:t>
                      </a:r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Expanded Pre-K opportunities | Increased behavioral and mental health supports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$4.2m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20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71743"/>
                  </a:ext>
                </a:extLst>
              </a:tr>
              <a:tr h="74076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Capital Improvements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 in </a:t>
                      </a:r>
                      <a:r>
                        <a:rPr lang="en-US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Schools</a:t>
                      </a:r>
                    </a:p>
                    <a:p>
                      <a:r>
                        <a:rPr lang="en-US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Improvements to existing facilities | Expansion to address population growth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$11.3m**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082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C346D60-6C23-6BA6-EF9A-77FDCDE7117A}"/>
              </a:ext>
            </a:extLst>
          </p:cNvPr>
          <p:cNvSpPr txBox="1"/>
          <p:nvPr/>
        </p:nvSpPr>
        <p:spPr>
          <a:xfrm>
            <a:off x="180108" y="5630842"/>
            <a:ext cx="485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*Significant investments from ESSER 3.0 and other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981F0-5F25-BBD6-0870-FF61E02EBEE0}"/>
              </a:ext>
            </a:extLst>
          </p:cNvPr>
          <p:cNvSpPr txBox="1"/>
          <p:nvPr/>
        </p:nvSpPr>
        <p:spPr>
          <a:xfrm>
            <a:off x="6662347" y="5663084"/>
            <a:ext cx="5349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**Additional funding requested in FY24 Capital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90051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37738"/>
            <a:ext cx="11831779" cy="11279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Investments in Staff &amp; Students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C929388-AAB5-2DBC-59DB-425D966C5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67048"/>
              </p:ext>
            </p:extLst>
          </p:nvPr>
        </p:nvGraphicFramePr>
        <p:xfrm>
          <a:off x="345740" y="939636"/>
          <a:ext cx="11666148" cy="4747022"/>
        </p:xfrm>
        <a:graphic>
          <a:graphicData uri="http://schemas.openxmlformats.org/drawingml/2006/table">
            <a:tbl>
              <a:tblPr firstRow="1" bandRow="1">
                <a:tableStyleId>{38BE9A5E-F29B-4588-99CB-A91D00877C24}</a:tableStyleId>
              </a:tblPr>
              <a:tblGrid>
                <a:gridCol w="2322241">
                  <a:extLst>
                    <a:ext uri="{9D8B030D-6E8A-4147-A177-3AD203B41FA5}">
                      <a16:colId xmlns:a16="http://schemas.microsoft.com/office/drawing/2014/main" val="2958566096"/>
                    </a:ext>
                  </a:extLst>
                </a:gridCol>
                <a:gridCol w="9343907">
                  <a:extLst>
                    <a:ext uri="{9D8B030D-6E8A-4147-A177-3AD203B41FA5}">
                      <a16:colId xmlns:a16="http://schemas.microsoft.com/office/drawing/2014/main" val="1743105653"/>
                    </a:ext>
                  </a:extLst>
                </a:gridCol>
              </a:tblGrid>
              <a:tr h="591709">
                <a:tc rowSpan="5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4CA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Great Educators </a:t>
                      </a:r>
                    </a:p>
                    <a:p>
                      <a:r>
                        <a:rPr lang="en-US" sz="2000" b="1" dirty="0">
                          <a:solidFill>
                            <a:srgbClr val="F4CA4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Every School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 in </a:t>
                      </a:r>
                      <a:r>
                        <a:rPr lang="en-US" sz="1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Staff -- 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Salary and benefits | Recruitment and retention efforts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A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931962"/>
                  </a:ext>
                </a:extLst>
              </a:tr>
              <a:tr h="402677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19D18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$16.8m </a:t>
                      </a:r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</a:t>
                      </a:r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4% </a:t>
                      </a:r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base salary increases for all certified and classified staff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A40">
                        <a:alpha val="4029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15717"/>
                  </a:ext>
                </a:extLst>
              </a:tr>
              <a:tr h="368489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19D18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$3.5m</a:t>
                      </a:r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</a:t>
                      </a:r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additional 8% (total 12%) </a:t>
                      </a:r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base salary increases for all custodians, school clerical, educational assistants, and food service**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A40">
                        <a:alpha val="60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732666"/>
                  </a:ext>
                </a:extLst>
              </a:tr>
              <a:tr h="449921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19D18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$3.5m</a:t>
                      </a:r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to cover inflationary increases to medical insurance premiums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A40">
                        <a:alpha val="397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46761"/>
                  </a:ext>
                </a:extLst>
              </a:tr>
              <a:tr h="341194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19D18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$1.3m</a:t>
                      </a:r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to provide targeted staff support for Region 5 schools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CA40">
                        <a:alpha val="6043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53063"/>
                  </a:ext>
                </a:extLst>
              </a:tr>
              <a:tr h="551647">
                <a:tc rowSpan="6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28406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Success for Every Student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 in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 --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Expanded Pre-K opportunities | Increased behavioral and mental health supports</a:t>
                      </a:r>
                      <a:endParaRPr lang="en-US" sz="16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20710"/>
                  </a:ext>
                </a:extLst>
              </a:tr>
              <a:tr h="344678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new FTEs: Richard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Yoakley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KAEC, and Ridgedale (2 new FTEs each)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>
                        <a:alpha val="403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26432"/>
                  </a:ext>
                </a:extLst>
              </a:tr>
              <a:tr h="371519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new Pre-K positions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>
                        <a:alpha val="59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81480"/>
                  </a:ext>
                </a:extLst>
              </a:tr>
              <a:tr h="371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new FTE interventionists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(10 behavioral, 10 academic)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staffing pilot - 2 schools per region*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>
                        <a:alpha val="3965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62288"/>
                  </a:ext>
                </a:extLst>
              </a:tr>
              <a:tr h="371519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9.5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new school-based support positions (i.e., elementary counselors, psychologists, etc.)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>
                        <a:alpha val="5991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82191"/>
                  </a:ext>
                </a:extLst>
              </a:tr>
              <a:tr h="371519">
                <a:tc v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new ELL Family &amp; Community Liaison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>
                        <a:alpha val="4014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2185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35F754-533F-6F67-48ED-6F4DD49BAC3B}"/>
              </a:ext>
            </a:extLst>
          </p:cNvPr>
          <p:cNvSpPr txBox="1"/>
          <p:nvPr/>
        </p:nvSpPr>
        <p:spPr>
          <a:xfrm>
            <a:off x="180109" y="5707502"/>
            <a:ext cx="2374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*Funds in staffing allocation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AD974-551C-CF98-2220-2E4DB30D12E6}"/>
              </a:ext>
            </a:extLst>
          </p:cNvPr>
          <p:cNvSpPr txBox="1"/>
          <p:nvPr/>
        </p:nvSpPr>
        <p:spPr>
          <a:xfrm>
            <a:off x="8492976" y="5707502"/>
            <a:ext cx="3518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**Funds in Child Nutrition Program budget</a:t>
            </a:r>
          </a:p>
        </p:txBody>
      </p:sp>
    </p:spTree>
    <p:extLst>
      <p:ext uri="{BB962C8B-B14F-4D97-AF65-F5344CB8AC3E}">
        <p14:creationId xmlns:p14="http://schemas.microsoft.com/office/powerpoint/2010/main" val="167880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1" y="51387"/>
            <a:ext cx="11831779" cy="11279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Investments in Schools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AA8EB-45B1-745E-7092-BB13D701FEA7}"/>
              </a:ext>
            </a:extLst>
          </p:cNvPr>
          <p:cNvSpPr txBox="1"/>
          <p:nvPr/>
        </p:nvSpPr>
        <p:spPr>
          <a:xfrm>
            <a:off x="636895" y="1006798"/>
            <a:ext cx="1119488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General Purpose Initiatives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555% increase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playground investments, from $90k (FY23) to $590k (FY24)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$11.3m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Capital Improvement Fund</a:t>
            </a:r>
          </a:p>
          <a:p>
            <a:pPr>
              <a:lnSpc>
                <a:spcPct val="150000"/>
              </a:lnSpc>
            </a:pP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Capital Improvement Plan Proposal: </a:t>
            </a:r>
            <a:r>
              <a:rPr lang="en-US" sz="20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$51.35 million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Highlights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Population Growth Solutions: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Farragut -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Mechanicsville/Lonsdale/Beaumont -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$3.4m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South Knoxville -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$4.1m, FY25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Investments in School Maintenance: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HVAC -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$8m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Paving -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$3.15m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Roofing- 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$3m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School Security Investments: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Locks | Video Systems | Emergency Communication | Perimeter Security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403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0" y="129692"/>
            <a:ext cx="11448996" cy="11279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General Purpose Budget Proposal</a:t>
            </a:r>
          </a:p>
        </p:txBody>
      </p:sp>
      <p:pic>
        <p:nvPicPr>
          <p:cNvPr id="12" name="Graphic 11" descr="Money with solid fill">
            <a:extLst>
              <a:ext uri="{FF2B5EF4-FFF2-40B4-BE49-F238E27FC236}">
                <a16:creationId xmlns:a16="http://schemas.microsoft.com/office/drawing/2014/main" id="{427D3B36-1C22-9134-CA08-960C74954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10" y="983574"/>
            <a:ext cx="2166257" cy="2166257"/>
          </a:xfrm>
          <a:prstGeom prst="rect">
            <a:avLst/>
          </a:prstGeom>
        </p:spPr>
      </p:pic>
      <p:pic>
        <p:nvPicPr>
          <p:cNvPr id="14" name="Graphic 13" descr="Books with solid fill">
            <a:extLst>
              <a:ext uri="{FF2B5EF4-FFF2-40B4-BE49-F238E27FC236}">
                <a16:creationId xmlns:a16="http://schemas.microsoft.com/office/drawing/2014/main" id="{BAEDA13A-24E9-409C-49E5-824AAB417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6024" y="1257672"/>
            <a:ext cx="1793401" cy="1793401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79A260F5-7828-A53E-4625-97050598D957}"/>
              </a:ext>
            </a:extLst>
          </p:cNvPr>
          <p:cNvSpPr/>
          <p:nvPr/>
        </p:nvSpPr>
        <p:spPr>
          <a:xfrm>
            <a:off x="4949041" y="3153542"/>
            <a:ext cx="2293916" cy="2429839"/>
          </a:xfrm>
          <a:prstGeom prst="triangle">
            <a:avLst/>
          </a:prstGeom>
          <a:solidFill>
            <a:srgbClr val="28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4068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74695-841A-847F-37AB-27416F8CE527}"/>
              </a:ext>
            </a:extLst>
          </p:cNvPr>
          <p:cNvSpPr/>
          <p:nvPr/>
        </p:nvSpPr>
        <p:spPr>
          <a:xfrm>
            <a:off x="626492" y="3026100"/>
            <a:ext cx="10939015" cy="254887"/>
          </a:xfrm>
          <a:prstGeom prst="rect">
            <a:avLst/>
          </a:prstGeom>
          <a:solidFill>
            <a:srgbClr val="28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406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24C638-8CD8-4E2A-1E3D-2EE5A056ED04}"/>
              </a:ext>
            </a:extLst>
          </p:cNvPr>
          <p:cNvSpPr txBox="1"/>
          <p:nvPr/>
        </p:nvSpPr>
        <p:spPr>
          <a:xfrm>
            <a:off x="626491" y="3429000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Revenue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$655,500,000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79E64-4B04-5AA3-34FE-585BBB875EF2}"/>
              </a:ext>
            </a:extLst>
          </p:cNvPr>
          <p:cNvSpPr txBox="1"/>
          <p:nvPr/>
        </p:nvSpPr>
        <p:spPr>
          <a:xfrm>
            <a:off x="8339943" y="3448426"/>
            <a:ext cx="3225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Expenditures</a:t>
            </a:r>
          </a:p>
          <a:p>
            <a:pPr algn="ctr"/>
            <a:r>
              <a:rPr lang="en-US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$655,500,000</a:t>
            </a:r>
          </a:p>
        </p:txBody>
      </p:sp>
    </p:spTree>
    <p:extLst>
      <p:ext uri="{BB962C8B-B14F-4D97-AF65-F5344CB8AC3E}">
        <p14:creationId xmlns:p14="http://schemas.microsoft.com/office/powerpoint/2010/main" val="35374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A05D96-4C24-00FA-0668-27605B1BCBDC}"/>
              </a:ext>
            </a:extLst>
          </p:cNvPr>
          <p:cNvSpPr txBox="1">
            <a:spLocks/>
          </p:cNvSpPr>
          <p:nvPr/>
        </p:nvSpPr>
        <p:spPr>
          <a:xfrm>
            <a:off x="244240" y="2316301"/>
            <a:ext cx="11448996" cy="112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endParaRPr lang="en-US" sz="7200" b="1" dirty="0">
              <a:solidFill>
                <a:srgbClr val="2840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197717"/>
            <a:ext cx="10515600" cy="112798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DB78CE-48DC-AB90-6F6E-F3CA3E48C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9130"/>
            <a:ext cx="10515600" cy="4739740"/>
          </a:xfrm>
        </p:spPr>
        <p:txBody>
          <a:bodyPr>
            <a:normAutofit/>
          </a:bodyPr>
          <a:lstStyle/>
          <a:p>
            <a:pPr marL="685800" indent="-57150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Superintendent Dr.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Rysewyk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KCS Four Priorities</a:t>
            </a:r>
          </a:p>
          <a:p>
            <a:pPr marL="685800" indent="-57150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Development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 Input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Projected Revenue &amp; TISA Overview</a:t>
            </a:r>
          </a:p>
          <a:p>
            <a:pPr marL="685800" indent="-57150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Proposed Budget</a:t>
            </a:r>
          </a:p>
          <a:p>
            <a:pPr marL="685800" indent="-571500">
              <a:lnSpc>
                <a:spcPct val="150000"/>
              </a:lnSpc>
              <a:buFont typeface="+mj-lt"/>
              <a:buAutoNum type="romanUcPeriod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indent="-514350">
              <a:lnSpc>
                <a:spcPct val="150000"/>
              </a:lnSpc>
              <a:buFont typeface="+mj-lt"/>
              <a:buAutoNum type="romanUcPeriod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5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375138"/>
            <a:ext cx="10515600" cy="112798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Priorities</a:t>
            </a:r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929C23D1-B977-DD7D-7E44-A3BBE8BE4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452" y="1510045"/>
            <a:ext cx="7105095" cy="4329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82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77" y="76514"/>
            <a:ext cx="10515600" cy="112798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Superintendent’s Highlights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34343A-E2A8-CC1B-65CB-7A8F629D15B8}"/>
              </a:ext>
            </a:extLst>
          </p:cNvPr>
          <p:cNvSpPr txBox="1"/>
          <p:nvPr/>
        </p:nvSpPr>
        <p:spPr>
          <a:xfrm>
            <a:off x="420769" y="1040130"/>
            <a:ext cx="114085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eaLnBrk="1" fontAlgn="ctr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800" b="1" i="0" u="none" strike="noStrike" dirty="0">
                <a:solidFill>
                  <a:srgbClr val="F19D1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Investments in Staff</a:t>
            </a:r>
          </a:p>
          <a:p>
            <a:pPr marL="283464" marR="0" indent="-283464" algn="l" rtl="0" eaLnBrk="1" fontAlgn="ctr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itchFamily="2" charset="2"/>
              <a:buChar char="§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$16.8m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4%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salary increases for all certified and classified staff</a:t>
            </a:r>
            <a:endParaRPr lang="en-US" sz="1600" dirty="0">
              <a:latin typeface="Arial" panose="020B0604020202020204" pitchFamily="34" charset="0"/>
              <a:ea typeface="Open Sans" panose="020B0606030504020204" pitchFamily="34" charset="0"/>
            </a:endParaRPr>
          </a:p>
          <a:p>
            <a:pPr marL="283464" marR="0" indent="-283464" algn="l" rtl="0" eaLnBrk="1" fontAlgn="ctr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pitchFamily="2" charset="2"/>
              <a:buChar char="§"/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$3.5m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8% (total 12%)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 salary increases for all custodians, school clerical, educational assistants, and food service**</a:t>
            </a:r>
          </a:p>
          <a:p>
            <a:pPr marR="0" algn="l" rtl="0" eaLnBrk="1" fontAlgn="ctr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ctr">
              <a:buSzPts val="1600"/>
            </a:pPr>
            <a:r>
              <a:rPr lang="en-US" sz="1800" b="1" i="0" u="none" strike="noStrike" dirty="0">
                <a:solidFill>
                  <a:srgbClr val="F19D1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Investments in Students</a:t>
            </a:r>
            <a:endParaRPr lang="en-US" sz="1800" b="0" i="0" u="none" strike="noStrike" dirty="0">
              <a:solidFill>
                <a:srgbClr val="F19D18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16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 FTE interventionists (10 behavioral, 10 academic) for staffing pilot - 2 schools per region*</a:t>
            </a:r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 FTEs: Richard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Yoakley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KAEC, and Ridgedale (2 new FTEs each)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 Pre-K positions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solidFill>
                <a:srgbClr val="F19D1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solidFill>
                  <a:srgbClr val="F19D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Investments in Schools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555% increase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playground investments, from $90k (FY23) to $590k (FY24)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Population Growth Solutions: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Farragut -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Mechanicsville/Lonsdale/Beaumont -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$3.4m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South Knoxville -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$4.1m, FY25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$3m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School Security Investments: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Locks | Video Systems | Emergency Communication | Perimeter Security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455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375138"/>
            <a:ext cx="10515600" cy="11279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Expenditures: </a:t>
            </a:r>
            <a:br>
              <a:rPr lang="en-US" sz="4000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b="1" i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 Engagement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797047-00E7-0A12-5F6A-498F20AA2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8" y="1503118"/>
            <a:ext cx="11203826" cy="42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0"/>
            <a:ext cx="10515600" cy="11279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759BA5E-3C05-A233-AED1-3DA1DD395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643968"/>
              </p:ext>
            </p:extLst>
          </p:nvPr>
        </p:nvGraphicFramePr>
        <p:xfrm>
          <a:off x="457201" y="959775"/>
          <a:ext cx="11318630" cy="494671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17817">
                  <a:extLst>
                    <a:ext uri="{9D8B030D-6E8A-4147-A177-3AD203B41FA5}">
                      <a16:colId xmlns:a16="http://schemas.microsoft.com/office/drawing/2014/main" val="3377402633"/>
                    </a:ext>
                  </a:extLst>
                </a:gridCol>
                <a:gridCol w="2341418">
                  <a:extLst>
                    <a:ext uri="{9D8B030D-6E8A-4147-A177-3AD203B41FA5}">
                      <a16:colId xmlns:a16="http://schemas.microsoft.com/office/drawing/2014/main" val="86306878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834918078"/>
                    </a:ext>
                  </a:extLst>
                </a:gridCol>
                <a:gridCol w="1898072">
                  <a:extLst>
                    <a:ext uri="{9D8B030D-6E8A-4147-A177-3AD203B41FA5}">
                      <a16:colId xmlns:a16="http://schemas.microsoft.com/office/drawing/2014/main" val="2839151983"/>
                    </a:ext>
                  </a:extLst>
                </a:gridCol>
                <a:gridCol w="1481904">
                  <a:extLst>
                    <a:ext uri="{9D8B030D-6E8A-4147-A177-3AD203B41FA5}">
                      <a16:colId xmlns:a16="http://schemas.microsoft.com/office/drawing/2014/main" val="2134925842"/>
                    </a:ext>
                  </a:extLst>
                </a:gridCol>
              </a:tblGrid>
              <a:tr h="657390">
                <a:tc>
                  <a:txBody>
                    <a:bodyPr/>
                    <a:lstStyle/>
                    <a:p>
                      <a:endParaRPr lang="en-US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KCS Families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KCS 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Community Members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4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721359"/>
                  </a:ext>
                </a:extLst>
              </a:tr>
              <a:tr h="1112202">
                <a:tc>
                  <a:txBody>
                    <a:bodyPr/>
                    <a:lstStyle/>
                    <a:p>
                      <a:r>
                        <a:rPr lang="en-US" sz="2000" b="1" dirty="0"/>
                        <a:t>Staffing Committee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167917"/>
                  </a:ext>
                </a:extLst>
              </a:tr>
              <a:tr h="1669774">
                <a:tc>
                  <a:txBody>
                    <a:bodyPr/>
                    <a:lstStyle/>
                    <a:p>
                      <a:r>
                        <a:rPr lang="en-US" sz="2000" b="1" dirty="0"/>
                        <a:t>Community Survey</a:t>
                      </a:r>
                    </a:p>
                    <a:p>
                      <a:r>
                        <a:rPr lang="en-US" sz="1600" b="0" i="1" dirty="0"/>
                        <a:t>English and Spanish</a:t>
                      </a:r>
                      <a:endParaRPr lang="en-US" sz="1600" b="0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Parents/ Guardians:</a:t>
                      </a:r>
                    </a:p>
                    <a:p>
                      <a:pPr algn="ctr"/>
                      <a:r>
                        <a:rPr lang="en-US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1,224</a:t>
                      </a:r>
                    </a:p>
                    <a:p>
                      <a:pPr algn="ctr"/>
                      <a:endParaRPr lang="en-US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Students: </a:t>
                      </a:r>
                    </a:p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7429545"/>
                  </a:ext>
                </a:extLst>
              </a:tr>
              <a:tr h="884583">
                <a:tc>
                  <a:txBody>
                    <a:bodyPr/>
                    <a:lstStyle/>
                    <a:p>
                      <a:r>
                        <a:rPr lang="en-US" sz="2000" b="1" dirty="0"/>
                        <a:t>Regional Budget Focus Groups</a:t>
                      </a:r>
                    </a:p>
                    <a:p>
                      <a:r>
                        <a:rPr lang="en-US" sz="1600" b="0" i="1" dirty="0"/>
                        <a:t>One per region</a:t>
                      </a:r>
                      <a:endParaRPr lang="en-US" sz="1600" b="0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Parents/ Guardians:</a:t>
                      </a:r>
                    </a:p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39912"/>
                  </a:ext>
                </a:extLst>
              </a:tr>
              <a:tr h="558055">
                <a:tc gridSpan="4"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F19D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19D18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2,203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377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27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80F9F99-84BF-DDEF-614D-3A358A501FED}"/>
              </a:ext>
            </a:extLst>
          </p:cNvPr>
          <p:cNvSpPr/>
          <p:nvPr/>
        </p:nvSpPr>
        <p:spPr>
          <a:xfrm>
            <a:off x="8285161" y="4125973"/>
            <a:ext cx="3316858" cy="16246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0" y="129692"/>
            <a:ext cx="11448996" cy="1127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Development: General Purpose (GP)</a:t>
            </a:r>
          </a:p>
        </p:txBody>
      </p:sp>
      <p:pic>
        <p:nvPicPr>
          <p:cNvPr id="12" name="Graphic 11" descr="Money with solid fill">
            <a:extLst>
              <a:ext uri="{FF2B5EF4-FFF2-40B4-BE49-F238E27FC236}">
                <a16:creationId xmlns:a16="http://schemas.microsoft.com/office/drawing/2014/main" id="{427D3B36-1C22-9134-CA08-960C74954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792" y="983574"/>
            <a:ext cx="2166257" cy="2166257"/>
          </a:xfrm>
          <a:prstGeom prst="rect">
            <a:avLst/>
          </a:prstGeom>
        </p:spPr>
      </p:pic>
      <p:pic>
        <p:nvPicPr>
          <p:cNvPr id="14" name="Graphic 13" descr="Books with solid fill">
            <a:extLst>
              <a:ext uri="{FF2B5EF4-FFF2-40B4-BE49-F238E27FC236}">
                <a16:creationId xmlns:a16="http://schemas.microsoft.com/office/drawing/2014/main" id="{BAEDA13A-24E9-409C-49E5-824AAB417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6890" y="1257672"/>
            <a:ext cx="1793401" cy="1793401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79A260F5-7828-A53E-4625-97050598D957}"/>
              </a:ext>
            </a:extLst>
          </p:cNvPr>
          <p:cNvSpPr/>
          <p:nvPr/>
        </p:nvSpPr>
        <p:spPr>
          <a:xfrm>
            <a:off x="4949041" y="3153542"/>
            <a:ext cx="2293916" cy="2429839"/>
          </a:xfrm>
          <a:prstGeom prst="triangle">
            <a:avLst/>
          </a:prstGeom>
          <a:solidFill>
            <a:srgbClr val="28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4068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74695-841A-847F-37AB-27416F8CE527}"/>
              </a:ext>
            </a:extLst>
          </p:cNvPr>
          <p:cNvSpPr/>
          <p:nvPr/>
        </p:nvSpPr>
        <p:spPr>
          <a:xfrm>
            <a:off x="626492" y="3026100"/>
            <a:ext cx="10939015" cy="254887"/>
          </a:xfrm>
          <a:prstGeom prst="rect">
            <a:avLst/>
          </a:prstGeom>
          <a:solidFill>
            <a:srgbClr val="28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406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24C638-8CD8-4E2A-1E3D-2EE5A056ED04}"/>
              </a:ext>
            </a:extLst>
          </p:cNvPr>
          <p:cNvSpPr txBox="1"/>
          <p:nvPr/>
        </p:nvSpPr>
        <p:spPr>
          <a:xfrm>
            <a:off x="1197122" y="3424736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79E64-4B04-5AA3-34FE-585BBB875EF2}"/>
              </a:ext>
            </a:extLst>
          </p:cNvPr>
          <p:cNvSpPr txBox="1"/>
          <p:nvPr/>
        </p:nvSpPr>
        <p:spPr>
          <a:xfrm>
            <a:off x="8330809" y="3424736"/>
            <a:ext cx="322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Expenditures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682FB-352A-7F93-4849-5ED9CF848755}"/>
              </a:ext>
            </a:extLst>
          </p:cNvPr>
          <p:cNvSpPr txBox="1"/>
          <p:nvPr/>
        </p:nvSpPr>
        <p:spPr>
          <a:xfrm>
            <a:off x="8400424" y="4301950"/>
            <a:ext cx="3086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Investments in Instruction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Investments in Staff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Investments in the Future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Investments in Students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Expenses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971BA2-020D-CA74-FB73-E0DE35C37B2B}"/>
              </a:ext>
            </a:extLst>
          </p:cNvPr>
          <p:cNvSpPr/>
          <p:nvPr/>
        </p:nvSpPr>
        <p:spPr>
          <a:xfrm>
            <a:off x="626491" y="4125973"/>
            <a:ext cx="3316858" cy="1624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C67D8-CC93-F00F-B8F1-9E9D0BEB8F94}"/>
              </a:ext>
            </a:extLst>
          </p:cNvPr>
          <p:cNvSpPr txBox="1"/>
          <p:nvPr/>
        </p:nvSpPr>
        <p:spPr>
          <a:xfrm>
            <a:off x="942531" y="4301950"/>
            <a:ext cx="186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funds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funds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revenue</a:t>
            </a:r>
          </a:p>
        </p:txBody>
      </p:sp>
    </p:spTree>
    <p:extLst>
      <p:ext uri="{BB962C8B-B14F-4D97-AF65-F5344CB8AC3E}">
        <p14:creationId xmlns:p14="http://schemas.microsoft.com/office/powerpoint/2010/main" val="16701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01" y="177014"/>
            <a:ext cx="11379299" cy="11279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FY24 Projected Revenue: </a:t>
            </a:r>
            <a:r>
              <a:rPr lang="en-US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$655.5 million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87730C-C0BA-A9AA-5CAB-C5A992789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533949"/>
              </p:ext>
            </p:extLst>
          </p:nvPr>
        </p:nvGraphicFramePr>
        <p:xfrm>
          <a:off x="-1270408" y="603176"/>
          <a:ext cx="9348938" cy="569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1ED40F-CFC1-D9E8-4BD2-C9B84ECAE54F}"/>
              </a:ext>
            </a:extLst>
          </p:cNvPr>
          <p:cNvSpPr txBox="1"/>
          <p:nvPr/>
        </p:nvSpPr>
        <p:spPr>
          <a:xfrm>
            <a:off x="6718871" y="2048419"/>
            <a:ext cx="6359868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TISA:   $298.6m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Other: $4.2m</a:t>
            </a:r>
            <a:endParaRPr lang="en-US" sz="20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EA2BA0-09C2-DF51-0788-5A21C13FDCB1}"/>
              </a:ext>
            </a:extLst>
          </p:cNvPr>
          <p:cNvSpPr/>
          <p:nvPr/>
        </p:nvSpPr>
        <p:spPr>
          <a:xfrm>
            <a:off x="6214533" y="1503118"/>
            <a:ext cx="5547068" cy="436810"/>
          </a:xfrm>
          <a:prstGeom prst="rect">
            <a:avLst/>
          </a:prstGeom>
          <a:solidFill>
            <a:srgbClr val="177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…………………….…...... $302.7m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569875-104F-B927-311F-2D8D47DFAF24}"/>
              </a:ext>
            </a:extLst>
          </p:cNvPr>
          <p:cNvSpPr/>
          <p:nvPr/>
        </p:nvSpPr>
        <p:spPr>
          <a:xfrm>
            <a:off x="6214533" y="3170797"/>
            <a:ext cx="5547068" cy="436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……………..………….… $340.5m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4C34CD-212B-D367-245F-23CE5F8C6922}"/>
              </a:ext>
            </a:extLst>
          </p:cNvPr>
          <p:cNvSpPr/>
          <p:nvPr/>
        </p:nvSpPr>
        <p:spPr>
          <a:xfrm>
            <a:off x="6214533" y="5193007"/>
            <a:ext cx="5547068" cy="436810"/>
          </a:xfrm>
          <a:prstGeom prst="rect">
            <a:avLst/>
          </a:prstGeom>
          <a:solidFill>
            <a:srgbClr val="F19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SOURCES ……………... $12.3m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3D3158-57C3-3C40-A895-BB5C82191907}"/>
              </a:ext>
            </a:extLst>
          </p:cNvPr>
          <p:cNvSpPr txBox="1"/>
          <p:nvPr/>
        </p:nvSpPr>
        <p:spPr>
          <a:xfrm>
            <a:off x="6815944" y="3675836"/>
            <a:ext cx="4945656" cy="142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Tax:  $225.7m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 Taxes:  $113.1m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Other:  $1.7m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8C72E4-90C4-3F87-C30C-DFAE7469D29C}"/>
              </a:ext>
            </a:extLst>
          </p:cNvPr>
          <p:cNvSpPr/>
          <p:nvPr/>
        </p:nvSpPr>
        <p:spPr>
          <a:xfrm>
            <a:off x="6342743" y="2595717"/>
            <a:ext cx="342962" cy="359992"/>
          </a:xfrm>
          <a:prstGeom prst="rect">
            <a:avLst/>
          </a:prstGeom>
          <a:solidFill>
            <a:srgbClr val="174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C4FEEF-0D98-A7DC-EA55-4237CE83B213}"/>
              </a:ext>
            </a:extLst>
          </p:cNvPr>
          <p:cNvSpPr/>
          <p:nvPr/>
        </p:nvSpPr>
        <p:spPr>
          <a:xfrm>
            <a:off x="6342743" y="2138052"/>
            <a:ext cx="342962" cy="3599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753CAA-590F-8B8B-061C-8C5481B9B932}"/>
              </a:ext>
            </a:extLst>
          </p:cNvPr>
          <p:cNvSpPr/>
          <p:nvPr/>
        </p:nvSpPr>
        <p:spPr>
          <a:xfrm>
            <a:off x="6342743" y="4209882"/>
            <a:ext cx="342962" cy="359992"/>
          </a:xfrm>
          <a:prstGeom prst="rect">
            <a:avLst/>
          </a:prstGeom>
          <a:solidFill>
            <a:srgbClr val="1A6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4C5DC2-E08C-F02C-BFF1-9B9768AD4742}"/>
              </a:ext>
            </a:extLst>
          </p:cNvPr>
          <p:cNvSpPr/>
          <p:nvPr/>
        </p:nvSpPr>
        <p:spPr>
          <a:xfrm>
            <a:off x="6342743" y="3723452"/>
            <a:ext cx="342962" cy="359992"/>
          </a:xfrm>
          <a:prstGeom prst="rect">
            <a:avLst/>
          </a:prstGeom>
          <a:solidFill>
            <a:srgbClr val="37A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F78433-9202-279A-7611-CFBE7A2E4508}"/>
              </a:ext>
            </a:extLst>
          </p:cNvPr>
          <p:cNvSpPr/>
          <p:nvPr/>
        </p:nvSpPr>
        <p:spPr>
          <a:xfrm>
            <a:off x="6342743" y="4667360"/>
            <a:ext cx="342962" cy="359992"/>
          </a:xfrm>
          <a:prstGeom prst="rect">
            <a:avLst/>
          </a:prstGeom>
          <a:solidFill>
            <a:srgbClr val="28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A17CE02-99DF-4D63-300A-697989A43E2D}"/>
              </a:ext>
            </a:extLst>
          </p:cNvPr>
          <p:cNvSpPr/>
          <p:nvPr/>
        </p:nvSpPr>
        <p:spPr>
          <a:xfrm>
            <a:off x="6797259" y="1340632"/>
            <a:ext cx="5202386" cy="4561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32F426-039D-A069-A7E8-BAD40D097BD1}"/>
              </a:ext>
            </a:extLst>
          </p:cNvPr>
          <p:cNvSpPr/>
          <p:nvPr/>
        </p:nvSpPr>
        <p:spPr>
          <a:xfrm>
            <a:off x="277091" y="1340634"/>
            <a:ext cx="3061854" cy="4561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195FEC-3F0D-0C93-C56C-2A1A7D51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63"/>
            <a:ext cx="10515600" cy="11279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2840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TISA – New State Funding Formula</a:t>
            </a:r>
          </a:p>
        </p:txBody>
      </p:sp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A5EB47B5-CF19-BBDF-68C3-6D7FAB9B4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175" y="2379892"/>
            <a:ext cx="561377" cy="561377"/>
          </a:xfrm>
          <a:prstGeom prst="rect">
            <a:avLst/>
          </a:prstGeom>
        </p:spPr>
      </p:pic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B099DF3A-F423-9487-E42F-4FFD5A311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387" y="3269274"/>
            <a:ext cx="561377" cy="561377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81F84E6B-5E25-BA34-711C-D99E5E852C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175" y="4304892"/>
            <a:ext cx="561377" cy="561377"/>
          </a:xfrm>
          <a:prstGeom prst="rect">
            <a:avLst/>
          </a:prstGeom>
        </p:spPr>
      </p:pic>
      <p:pic>
        <p:nvPicPr>
          <p:cNvPr id="12" name="Graphic 11" descr="Bus with solid fill">
            <a:extLst>
              <a:ext uri="{FF2B5EF4-FFF2-40B4-BE49-F238E27FC236}">
                <a16:creationId xmlns:a16="http://schemas.microsoft.com/office/drawing/2014/main" id="{2B3693BE-E8CF-D942-10FE-16648A5FEB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39846" y="2135951"/>
            <a:ext cx="914400" cy="914400"/>
          </a:xfrm>
          <a:prstGeom prst="rect">
            <a:avLst/>
          </a:prstGeom>
        </p:spPr>
      </p:pic>
      <p:pic>
        <p:nvPicPr>
          <p:cNvPr id="14" name="Graphic 13" descr="Classroom with solid fill">
            <a:extLst>
              <a:ext uri="{FF2B5EF4-FFF2-40B4-BE49-F238E27FC236}">
                <a16:creationId xmlns:a16="http://schemas.microsoft.com/office/drawing/2014/main" id="{1DA25F1B-3F63-109E-29C8-1BB4443EAE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66056" y="1990411"/>
            <a:ext cx="914400" cy="914400"/>
          </a:xfrm>
          <a:prstGeom prst="rect">
            <a:avLst/>
          </a:prstGeom>
        </p:spPr>
      </p:pic>
      <p:pic>
        <p:nvPicPr>
          <p:cNvPr id="18" name="Graphic 17" descr="Books with solid fill">
            <a:extLst>
              <a:ext uri="{FF2B5EF4-FFF2-40B4-BE49-F238E27FC236}">
                <a16:creationId xmlns:a16="http://schemas.microsoft.com/office/drawing/2014/main" id="{2A679B74-188A-ED02-497B-AE9C46CB4C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40369" y="4082896"/>
            <a:ext cx="814365" cy="814365"/>
          </a:xfrm>
          <a:prstGeom prst="rect">
            <a:avLst/>
          </a:prstGeom>
        </p:spPr>
      </p:pic>
      <p:pic>
        <p:nvPicPr>
          <p:cNvPr id="20" name="Graphic 19" descr="Cheers with solid fill">
            <a:extLst>
              <a:ext uri="{FF2B5EF4-FFF2-40B4-BE49-F238E27FC236}">
                <a16:creationId xmlns:a16="http://schemas.microsoft.com/office/drawing/2014/main" id="{B4C3C8A4-3EB2-CEA5-BA4A-E88D848DDE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51945" y="3813494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3C7D55-65EC-E4D1-4055-022526F379C4}"/>
              </a:ext>
            </a:extLst>
          </p:cNvPr>
          <p:cNvSpPr txBox="1"/>
          <p:nvPr/>
        </p:nvSpPr>
        <p:spPr>
          <a:xfrm>
            <a:off x="379121" y="1493126"/>
            <a:ext cx="279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BEP: prior to FY24</a:t>
            </a:r>
          </a:p>
          <a:p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flat rate per-pupil funding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C0C9A0-C89B-F2E4-178D-751AE527F200}"/>
              </a:ext>
            </a:extLst>
          </p:cNvPr>
          <p:cNvSpPr txBox="1"/>
          <p:nvPr/>
        </p:nvSpPr>
        <p:spPr>
          <a:xfrm>
            <a:off x="963157" y="2445661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A: $7,973*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35C133-DFFB-50D4-2867-92A7D8F76682}"/>
              </a:ext>
            </a:extLst>
          </p:cNvPr>
          <p:cNvSpPr txBox="1"/>
          <p:nvPr/>
        </p:nvSpPr>
        <p:spPr>
          <a:xfrm>
            <a:off x="982855" y="3262889"/>
            <a:ext cx="20585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B: $7,973*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Economically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Disadvantaged (ED)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Grade Tutoring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774A4D-0452-8EFB-FF81-331FCA44964F}"/>
              </a:ext>
            </a:extLst>
          </p:cNvPr>
          <p:cNvSpPr txBox="1"/>
          <p:nvPr/>
        </p:nvSpPr>
        <p:spPr>
          <a:xfrm>
            <a:off x="981642" y="4304892"/>
            <a:ext cx="2064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C: $7,973*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Economically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Disadvantaged (ED)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baseline="30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Grade Tutoring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Learning Need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A93953-5994-C4AA-8C26-926A21541D0E}"/>
              </a:ext>
            </a:extLst>
          </p:cNvPr>
          <p:cNvSpPr/>
          <p:nvPr/>
        </p:nvSpPr>
        <p:spPr>
          <a:xfrm>
            <a:off x="3478035" y="1340634"/>
            <a:ext cx="3187789" cy="4561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BE1F42DB-FD95-ADF3-4011-1D8ACAA2A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4001" y="2379892"/>
            <a:ext cx="561377" cy="561377"/>
          </a:xfrm>
          <a:prstGeom prst="rect">
            <a:avLst/>
          </a:prstGeom>
        </p:spPr>
      </p:pic>
      <p:pic>
        <p:nvPicPr>
          <p:cNvPr id="31" name="Graphic 30" descr="User with solid fill">
            <a:extLst>
              <a:ext uri="{FF2B5EF4-FFF2-40B4-BE49-F238E27FC236}">
                <a16:creationId xmlns:a16="http://schemas.microsoft.com/office/drawing/2014/main" id="{1E6ACE85-FE3B-D835-0677-DD4DD89CD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94001" y="3204455"/>
            <a:ext cx="561377" cy="561377"/>
          </a:xfrm>
          <a:prstGeom prst="rect">
            <a:avLst/>
          </a:prstGeom>
        </p:spPr>
      </p:pic>
      <p:pic>
        <p:nvPicPr>
          <p:cNvPr id="32" name="Graphic 31" descr="User with solid fill">
            <a:extLst>
              <a:ext uri="{FF2B5EF4-FFF2-40B4-BE49-F238E27FC236}">
                <a16:creationId xmlns:a16="http://schemas.microsoft.com/office/drawing/2014/main" id="{7C3AFDED-9B82-F8C2-F79A-04CE8FEAE8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94001" y="4317352"/>
            <a:ext cx="561377" cy="5613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9A43D16-9BA1-09FB-EC95-7AD4D8A282C5}"/>
              </a:ext>
            </a:extLst>
          </p:cNvPr>
          <p:cNvSpPr txBox="1"/>
          <p:nvPr/>
        </p:nvSpPr>
        <p:spPr>
          <a:xfrm>
            <a:off x="3636813" y="1493126"/>
            <a:ext cx="279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TISA: FY24 onward</a:t>
            </a:r>
          </a:p>
          <a:p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student-centered funding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1ACA66-9AC6-8AD8-B0FB-C8487BA08331}"/>
              </a:ext>
            </a:extLst>
          </p:cNvPr>
          <p:cNvSpPr txBox="1"/>
          <p:nvPr/>
        </p:nvSpPr>
        <p:spPr>
          <a:xfrm>
            <a:off x="4308588" y="2451166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A: $6,860*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1E3AC-08DD-EE05-42E9-1FE4B418D83F}"/>
              </a:ext>
            </a:extLst>
          </p:cNvPr>
          <p:cNvSpPr txBox="1"/>
          <p:nvPr/>
        </p:nvSpPr>
        <p:spPr>
          <a:xfrm>
            <a:off x="4261191" y="3236793"/>
            <a:ext cx="20585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B: $9,075*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Economically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Disadvantaged (ED)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Grade Tutoring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657738-14A8-21CC-F958-D44D6B7C58AD}"/>
              </a:ext>
            </a:extLst>
          </p:cNvPr>
          <p:cNvSpPr txBox="1"/>
          <p:nvPr/>
        </p:nvSpPr>
        <p:spPr>
          <a:xfrm>
            <a:off x="4279877" y="4317352"/>
            <a:ext cx="216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C: $13,827*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Economically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Disadvantaged (ED)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baseline="30000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Grade Tutoring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Learning Need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480E98-365B-D619-3A74-8C1D306D4315}"/>
              </a:ext>
            </a:extLst>
          </p:cNvPr>
          <p:cNvSpPr txBox="1"/>
          <p:nvPr/>
        </p:nvSpPr>
        <p:spPr>
          <a:xfrm>
            <a:off x="7195592" y="1469428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Centered Budgeting</a:t>
            </a:r>
          </a:p>
        </p:txBody>
      </p:sp>
      <p:pic>
        <p:nvPicPr>
          <p:cNvPr id="40" name="Graphic 39" descr="Palette with solid fill">
            <a:extLst>
              <a:ext uri="{FF2B5EF4-FFF2-40B4-BE49-F238E27FC236}">
                <a16:creationId xmlns:a16="http://schemas.microsoft.com/office/drawing/2014/main" id="{249A92DD-938F-271C-799E-D4A9649BC4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36592" y="3404029"/>
            <a:ext cx="814365" cy="814365"/>
          </a:xfrm>
          <a:prstGeom prst="rect">
            <a:avLst/>
          </a:prstGeom>
        </p:spPr>
      </p:pic>
      <p:pic>
        <p:nvPicPr>
          <p:cNvPr id="42" name="Graphic 41" descr="Connections with solid fill">
            <a:extLst>
              <a:ext uri="{FF2B5EF4-FFF2-40B4-BE49-F238E27FC236}">
                <a16:creationId xmlns:a16="http://schemas.microsoft.com/office/drawing/2014/main" id="{1C719211-4B62-4317-FF83-A4B03D051DF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61597" y="452057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5776C48-572A-DAC4-7D13-EA445F5D0A9E}"/>
              </a:ext>
            </a:extLst>
          </p:cNvPr>
          <p:cNvSpPr txBox="1"/>
          <p:nvPr/>
        </p:nvSpPr>
        <p:spPr>
          <a:xfrm>
            <a:off x="7018987" y="2903189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48D0BF-601B-684B-180D-11A8A230F1F3}"/>
              </a:ext>
            </a:extLst>
          </p:cNvPr>
          <p:cNvSpPr txBox="1"/>
          <p:nvPr/>
        </p:nvSpPr>
        <p:spPr>
          <a:xfrm>
            <a:off x="10662568" y="4874579"/>
            <a:ext cx="1149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Education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4B0FDD-1E14-4AE3-97C6-3F441879414F}"/>
              </a:ext>
            </a:extLst>
          </p:cNvPr>
          <p:cNvSpPr txBox="1"/>
          <p:nvPr/>
        </p:nvSpPr>
        <p:spPr>
          <a:xfrm>
            <a:off x="8893804" y="28728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Staff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4025CC-FAB7-7359-1F7B-F1972DCB6952}"/>
              </a:ext>
            </a:extLst>
          </p:cNvPr>
          <p:cNvSpPr txBox="1"/>
          <p:nvPr/>
        </p:nvSpPr>
        <p:spPr>
          <a:xfrm>
            <a:off x="6875640" y="4862367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Instructional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8530F2-B086-666D-69B9-9910FB050D82}"/>
              </a:ext>
            </a:extLst>
          </p:cNvPr>
          <p:cNvSpPr txBox="1"/>
          <p:nvPr/>
        </p:nvSpPr>
        <p:spPr>
          <a:xfrm>
            <a:off x="10408754" y="3059256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Utilities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 Maintenance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C816A8-E228-1DE7-AB5F-899A6FE20D70}"/>
              </a:ext>
            </a:extLst>
          </p:cNvPr>
          <p:cNvSpPr txBox="1"/>
          <p:nvPr/>
        </p:nvSpPr>
        <p:spPr>
          <a:xfrm>
            <a:off x="9266145" y="5285498"/>
            <a:ext cx="151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District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6243DA-38BB-E4A6-5D5D-97A7B13B06DC}"/>
              </a:ext>
            </a:extLst>
          </p:cNvPr>
          <p:cNvSpPr txBox="1"/>
          <p:nvPr/>
        </p:nvSpPr>
        <p:spPr>
          <a:xfrm>
            <a:off x="2628171" y="5557428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*FY23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87F855-F63B-8533-2272-7FEC37C2082A}"/>
              </a:ext>
            </a:extLst>
          </p:cNvPr>
          <p:cNvSpPr txBox="1"/>
          <p:nvPr/>
        </p:nvSpPr>
        <p:spPr>
          <a:xfrm>
            <a:off x="5580780" y="5557428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*estimate</a:t>
            </a:r>
          </a:p>
        </p:txBody>
      </p:sp>
      <p:pic>
        <p:nvPicPr>
          <p:cNvPr id="60" name="Graphic 59" descr="Schoolhouse with solid fill">
            <a:extLst>
              <a:ext uri="{FF2B5EF4-FFF2-40B4-BE49-F238E27FC236}">
                <a16:creationId xmlns:a16="http://schemas.microsoft.com/office/drawing/2014/main" id="{D7858F16-E1B2-1AB1-3B56-822E4CCFCA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03875" y="2253043"/>
            <a:ext cx="914400" cy="914400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DE26B66-D152-7871-E510-00F31ED15617}"/>
              </a:ext>
            </a:extLst>
          </p:cNvPr>
          <p:cNvGrpSpPr/>
          <p:nvPr/>
        </p:nvGrpSpPr>
        <p:grpSpPr>
          <a:xfrm>
            <a:off x="8330682" y="4604888"/>
            <a:ext cx="723592" cy="833916"/>
            <a:chOff x="8196499" y="4679419"/>
            <a:chExt cx="723592" cy="833916"/>
          </a:xfrm>
        </p:grpSpPr>
        <p:pic>
          <p:nvPicPr>
            <p:cNvPr id="63" name="Graphic 62" descr="User with solid fill">
              <a:extLst>
                <a:ext uri="{FF2B5EF4-FFF2-40B4-BE49-F238E27FC236}">
                  <a16:creationId xmlns:a16="http://schemas.microsoft.com/office/drawing/2014/main" id="{2DDD36D3-6415-E9E5-C236-E2A9D5F6C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464417" y="5057661"/>
              <a:ext cx="455674" cy="455674"/>
            </a:xfrm>
            <a:prstGeom prst="rect">
              <a:avLst/>
            </a:prstGeom>
          </p:spPr>
        </p:pic>
        <p:pic>
          <p:nvPicPr>
            <p:cNvPr id="64" name="Graphic 63" descr="User with solid fill">
              <a:extLst>
                <a:ext uri="{FF2B5EF4-FFF2-40B4-BE49-F238E27FC236}">
                  <a16:creationId xmlns:a16="http://schemas.microsoft.com/office/drawing/2014/main" id="{788DFBBB-9789-EE80-0BAD-F89A73245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6499" y="5057661"/>
              <a:ext cx="455674" cy="455674"/>
            </a:xfrm>
            <a:prstGeom prst="rect">
              <a:avLst/>
            </a:prstGeom>
          </p:spPr>
        </p:pic>
        <p:pic>
          <p:nvPicPr>
            <p:cNvPr id="66" name="Graphic 65" descr="Lightbulb and gear with solid fill">
              <a:extLst>
                <a:ext uri="{FF2B5EF4-FFF2-40B4-BE49-F238E27FC236}">
                  <a16:creationId xmlns:a16="http://schemas.microsoft.com/office/drawing/2014/main" id="{3B40F83A-E068-B5F2-673B-581E7B3AD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8313375" y="4679419"/>
              <a:ext cx="489392" cy="489392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F622E2B-D306-5942-A2FC-2904F1493BC9}"/>
              </a:ext>
            </a:extLst>
          </p:cNvPr>
          <p:cNvSpPr txBox="1"/>
          <p:nvPr/>
        </p:nvSpPr>
        <p:spPr>
          <a:xfrm>
            <a:off x="8260767" y="5407749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Tutoring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09B5C12-84ED-E652-E341-01C7DC180079}"/>
              </a:ext>
            </a:extLst>
          </p:cNvPr>
          <p:cNvGrpSpPr/>
          <p:nvPr/>
        </p:nvGrpSpPr>
        <p:grpSpPr>
          <a:xfrm>
            <a:off x="8514440" y="3250738"/>
            <a:ext cx="1868363" cy="1152478"/>
            <a:chOff x="8431323" y="3287897"/>
            <a:chExt cx="1868363" cy="115247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A4AE02C-1A89-DF78-2A84-75BBCF6140EC}"/>
                </a:ext>
              </a:extLst>
            </p:cNvPr>
            <p:cNvGrpSpPr/>
            <p:nvPr/>
          </p:nvGrpSpPr>
          <p:grpSpPr>
            <a:xfrm>
              <a:off x="8431323" y="3303064"/>
              <a:ext cx="884012" cy="884012"/>
              <a:chOff x="8404049" y="3358875"/>
              <a:chExt cx="884012" cy="884012"/>
            </a:xfrm>
          </p:grpSpPr>
          <p:pic>
            <p:nvPicPr>
              <p:cNvPr id="55" name="Graphic 54" descr="User with solid fill">
                <a:extLst>
                  <a:ext uri="{FF2B5EF4-FFF2-40B4-BE49-F238E27FC236}">
                    <a16:creationId xmlns:a16="http://schemas.microsoft.com/office/drawing/2014/main" id="{7C821774-AC4F-1BC7-ACAD-B1E95FDAA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04049" y="3358875"/>
                <a:ext cx="884012" cy="88401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4676793-DE6B-A42A-0BD6-94DECB6E5B04}"/>
                  </a:ext>
                </a:extLst>
              </p:cNvPr>
              <p:cNvSpPr txBox="1"/>
              <p:nvPr/>
            </p:nvSpPr>
            <p:spPr>
              <a:xfrm>
                <a:off x="8699469" y="3813846"/>
                <a:ext cx="3080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D3C4A4D-33A4-CD89-7CDF-3D28C5689182}"/>
                </a:ext>
              </a:extLst>
            </p:cNvPr>
            <p:cNvGrpSpPr/>
            <p:nvPr/>
          </p:nvGrpSpPr>
          <p:grpSpPr>
            <a:xfrm>
              <a:off x="8936474" y="3556363"/>
              <a:ext cx="884012" cy="884012"/>
              <a:chOff x="8979223" y="3601308"/>
              <a:chExt cx="884012" cy="884012"/>
            </a:xfrm>
          </p:grpSpPr>
          <p:pic>
            <p:nvPicPr>
              <p:cNvPr id="54" name="Graphic 53" descr="User with solid fill">
                <a:extLst>
                  <a:ext uri="{FF2B5EF4-FFF2-40B4-BE49-F238E27FC236}">
                    <a16:creationId xmlns:a16="http://schemas.microsoft.com/office/drawing/2014/main" id="{EC601462-DDB8-CCEE-030D-4D1DF9A22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79223" y="3601308"/>
                <a:ext cx="884012" cy="884012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6F089DD-8DD2-4968-E07D-80B7DA13EAE6}"/>
                  </a:ext>
                </a:extLst>
              </p:cNvPr>
              <p:cNvSpPr txBox="1"/>
              <p:nvPr/>
            </p:nvSpPr>
            <p:spPr>
              <a:xfrm>
                <a:off x="9287380" y="406296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C46A1DB-BAE3-9EAA-AA72-5A3DDBCD5DC2}"/>
                </a:ext>
              </a:extLst>
            </p:cNvPr>
            <p:cNvGrpSpPr/>
            <p:nvPr/>
          </p:nvGrpSpPr>
          <p:grpSpPr>
            <a:xfrm>
              <a:off x="9415674" y="3287897"/>
              <a:ext cx="884012" cy="884012"/>
              <a:chOff x="9511158" y="3316926"/>
              <a:chExt cx="884012" cy="884012"/>
            </a:xfrm>
          </p:grpSpPr>
          <p:pic>
            <p:nvPicPr>
              <p:cNvPr id="10" name="Graphic 9" descr="User with solid fill">
                <a:extLst>
                  <a:ext uri="{FF2B5EF4-FFF2-40B4-BE49-F238E27FC236}">
                    <a16:creationId xmlns:a16="http://schemas.microsoft.com/office/drawing/2014/main" id="{CD9D5E7D-D7D6-7AF4-DCA1-4232B6FBE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9511158" y="3316926"/>
                <a:ext cx="884012" cy="884012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4ED33B5-62ED-DFC3-7F6A-1E5E96082C58}"/>
                  </a:ext>
                </a:extLst>
              </p:cNvPr>
              <p:cNvSpPr txBox="1"/>
              <p:nvPr/>
            </p:nvSpPr>
            <p:spPr>
              <a:xfrm>
                <a:off x="9804182" y="3787200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47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ER BOE Quarterly Updates 3" id="{EFE3B2D2-6043-4625-ABEF-B2A25AFA6A46}" vid="{CEB4E82A-19A0-495A-8CF7-00C9C971C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8840</TotalTime>
  <Words>935</Words>
  <Application>Microsoft Macintosh PowerPoint</Application>
  <PresentationFormat>Widescreen</PresentationFormat>
  <Paragraphs>212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Wingdings</vt:lpstr>
      <vt:lpstr>Avenir Medium</vt:lpstr>
      <vt:lpstr>Arial</vt:lpstr>
      <vt:lpstr>Avenir Black</vt:lpstr>
      <vt:lpstr>Open Sans</vt:lpstr>
      <vt:lpstr>Calibri</vt:lpstr>
      <vt:lpstr>Office Theme</vt:lpstr>
      <vt:lpstr>Community Budget Meeting</vt:lpstr>
      <vt:lpstr>Agenda</vt:lpstr>
      <vt:lpstr>Four Priorities</vt:lpstr>
      <vt:lpstr>Superintendent’s Highlights</vt:lpstr>
      <vt:lpstr>Identifying Expenditures:  Stakeholder Engagement Process</vt:lpstr>
      <vt:lpstr>Stakeholders</vt:lpstr>
      <vt:lpstr>Budget Development: General Purpose (GP)</vt:lpstr>
      <vt:lpstr>FY24 Projected Revenue: $655.5 million</vt:lpstr>
      <vt:lpstr>TISA – New State Funding Formula</vt:lpstr>
      <vt:lpstr>FY24 Proposed Expenditures: $64 million (  )</vt:lpstr>
      <vt:lpstr>FY24 Priority-Based Expenditures: $36 million</vt:lpstr>
      <vt:lpstr>FY24 Investments in Staff &amp; Students</vt:lpstr>
      <vt:lpstr>FY24 Investments in Schools</vt:lpstr>
      <vt:lpstr>FY24 General Purpose Budget Proposal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KORI LAUTNER</dc:creator>
  <cp:lastModifiedBy>JUSTIN JOHNSON</cp:lastModifiedBy>
  <cp:revision>19</cp:revision>
  <cp:lastPrinted>2023-04-11T14:45:12Z</cp:lastPrinted>
  <dcterms:created xsi:type="dcterms:W3CDTF">2023-04-05T20:25:19Z</dcterms:created>
  <dcterms:modified xsi:type="dcterms:W3CDTF">2023-04-13T22:35:16Z</dcterms:modified>
</cp:coreProperties>
</file>