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6858000" cx="12192000"/>
  <p:notesSz cx="6858000" cy="9144000"/>
  <p:embeddedFontLst>
    <p:embeddedFont>
      <p:font typeface="Century Gothic"/>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0" roundtripDataSignature="AMtx7mj/SAFf+1GNkP9BQQcN6sQabZbd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CenturyGothic-bold.fntdata"/><Relationship Id="rId14" Type="http://schemas.openxmlformats.org/officeDocument/2006/relationships/slide" Target="slides/slide10.xml"/><Relationship Id="rId36" Type="http://schemas.openxmlformats.org/officeDocument/2006/relationships/font" Target="fonts/CenturyGothic-regular.fntdata"/><Relationship Id="rId17" Type="http://schemas.openxmlformats.org/officeDocument/2006/relationships/slide" Target="slides/slide13.xml"/><Relationship Id="rId39" Type="http://schemas.openxmlformats.org/officeDocument/2006/relationships/font" Target="fonts/CenturyGothic-boldItalic.fntdata"/><Relationship Id="rId16" Type="http://schemas.openxmlformats.org/officeDocument/2006/relationships/slide" Target="slides/slide12.xml"/><Relationship Id="rId38" Type="http://schemas.openxmlformats.org/officeDocument/2006/relationships/font" Target="fonts/CenturyGothic-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FF0000"/>
                </a:solidFill>
              </a:rPr>
              <a:t>Tammy will do slides 1-15.</a:t>
            </a:r>
            <a:endParaRPr/>
          </a:p>
          <a:p>
            <a:pPr indent="0" lvl="0" marL="0" rtl="0" algn="l">
              <a:spcBef>
                <a:spcPts val="0"/>
              </a:spcBef>
              <a:spcAft>
                <a:spcPts val="0"/>
              </a:spcAft>
              <a:buNone/>
            </a:pPr>
            <a:r>
              <a:rPr lang="en-US"/>
              <a:t>Welcome to our session. We appreciate your attendance. This session is being recorded. The chat will be monitored, so if you have questions please post them there. Let’s get started!</a:t>
            </a:r>
            <a:endParaRPr/>
          </a:p>
          <a:p>
            <a:pPr indent="0" lvl="0" marL="0" rtl="0" algn="l">
              <a:spcBef>
                <a:spcPts val="0"/>
              </a:spcBef>
              <a:spcAft>
                <a:spcPts val="0"/>
              </a:spcAft>
              <a:buNone/>
            </a:pPr>
            <a:r>
              <a:t/>
            </a:r>
            <a:endParaRPr>
              <a:solidFill>
                <a:srgbClr val="FF0000"/>
              </a:solidFill>
            </a:endParaRPr>
          </a:p>
        </p:txBody>
      </p:sp>
      <p:sp>
        <p:nvSpPr>
          <p:cNvPr id="162" name="Google Shape;16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Individual Skills Analysis report provides a summary of skill and item levels for the math measures. The</a:t>
            </a:r>
            <a:endParaRPr/>
          </a:p>
          <a:p>
            <a:pPr indent="0" lvl="0" marL="0" rtl="0" algn="l">
              <a:spcBef>
                <a:spcPts val="0"/>
              </a:spcBef>
              <a:spcAft>
                <a:spcPts val="0"/>
              </a:spcAft>
              <a:buClr>
                <a:schemeClr val="dk1"/>
              </a:buClr>
              <a:buSzPts val="1100"/>
              <a:buFont typeface="Arial"/>
              <a:buNone/>
            </a:pPr>
            <a:r>
              <a:rPr lang="en-US"/>
              <a:t>summary portion of the report shows percent of items completed and accuracy of items completed within each</a:t>
            </a:r>
            <a:endParaRPr/>
          </a:p>
          <a:p>
            <a:pPr indent="0" lvl="0" marL="0" rtl="0" algn="l">
              <a:spcBef>
                <a:spcPts val="0"/>
              </a:spcBef>
              <a:spcAft>
                <a:spcPts val="0"/>
              </a:spcAft>
              <a:buClr>
                <a:schemeClr val="dk1"/>
              </a:buClr>
              <a:buSzPts val="1100"/>
              <a:buFont typeface="Arial"/>
              <a:buNone/>
            </a:pPr>
            <a:r>
              <a:rPr lang="en-US"/>
              <a:t>skills area. It also compares the student to the national norm on overall measure results. When a skill area is selected,</a:t>
            </a:r>
            <a:endParaRPr/>
          </a:p>
          <a:p>
            <a:pPr indent="0" lvl="0" marL="0" rtl="0" algn="l">
              <a:spcBef>
                <a:spcPts val="0"/>
              </a:spcBef>
              <a:spcAft>
                <a:spcPts val="0"/>
              </a:spcAft>
              <a:buClr>
                <a:schemeClr val="dk1"/>
              </a:buClr>
              <a:buSzPts val="1100"/>
              <a:buFont typeface="Arial"/>
              <a:buNone/>
            </a:pPr>
            <a:r>
              <a:rPr lang="en-US"/>
              <a:t>you may also review items that the student scored correct or incorrect, as well as comparisons to national averages.</a:t>
            </a:r>
            <a:endParaRPr/>
          </a:p>
          <a:p>
            <a:pPr indent="0" lvl="0" marL="0" rtl="0" algn="l">
              <a:spcBef>
                <a:spcPts val="0"/>
              </a:spcBef>
              <a:spcAft>
                <a:spcPts val="0"/>
              </a:spcAft>
              <a:buNone/>
            </a:pPr>
            <a:r>
              <a:t/>
            </a:r>
            <a:endParaRPr/>
          </a:p>
        </p:txBody>
      </p:sp>
      <p:sp>
        <p:nvSpPr>
          <p:cNvPr id="217" name="Google Shape;2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t>This is the report that we send home for Reading and Math!</a:t>
            </a:r>
            <a:endParaRPr b="1"/>
          </a:p>
          <a:p>
            <a:pPr indent="0" lvl="0" marL="0" rtl="0" algn="l">
              <a:spcBef>
                <a:spcPts val="0"/>
              </a:spcBef>
              <a:spcAft>
                <a:spcPts val="0"/>
              </a:spcAft>
              <a:buClr>
                <a:schemeClr val="dk1"/>
              </a:buClr>
              <a:buSzPts val="1100"/>
              <a:buFont typeface="Arial"/>
              <a:buNone/>
            </a:pPr>
            <a:r>
              <a:rPr lang="en-US"/>
              <a:t>The Scores Snapshot report allows teachers to see at-a-glance student performance by individual measure as well</a:t>
            </a:r>
            <a:endParaRPr/>
          </a:p>
          <a:p>
            <a:pPr indent="0" lvl="0" marL="0" rtl="0" algn="l">
              <a:spcBef>
                <a:spcPts val="0"/>
              </a:spcBef>
              <a:spcAft>
                <a:spcPts val="0"/>
              </a:spcAft>
              <a:buClr>
                <a:schemeClr val="dk1"/>
              </a:buClr>
              <a:buSzPts val="1100"/>
              <a:buFont typeface="Arial"/>
              <a:buNone/>
            </a:pPr>
            <a:r>
              <a:rPr lang="en-US"/>
              <a:t>as the composite, and is often shared to communicate student performance during parent/teacher conferences.</a:t>
            </a:r>
            <a:endParaRPr/>
          </a:p>
          <a:p>
            <a:pPr indent="0" lvl="0" marL="0" rtl="0" algn="l">
              <a:spcBef>
                <a:spcPts val="0"/>
              </a:spcBef>
              <a:spcAft>
                <a:spcPts val="0"/>
              </a:spcAft>
              <a:buClr>
                <a:schemeClr val="dk1"/>
              </a:buClr>
              <a:buSzPts val="1100"/>
              <a:buFont typeface="Arial"/>
              <a:buNone/>
            </a:pPr>
            <a:r>
              <a:rPr lang="en-US"/>
              <a:t>The report provides a brief narrative description of performance by measure and includes a recommendation</a:t>
            </a:r>
            <a:endParaRPr/>
          </a:p>
          <a:p>
            <a:pPr indent="0" lvl="0" marL="0" rtl="0" algn="l">
              <a:spcBef>
                <a:spcPts val="0"/>
              </a:spcBef>
              <a:spcAft>
                <a:spcPts val="0"/>
              </a:spcAft>
              <a:buClr>
                <a:schemeClr val="dk1"/>
              </a:buClr>
              <a:buSzPts val="1100"/>
              <a:buFont typeface="Arial"/>
              <a:buNone/>
            </a:pPr>
            <a:r>
              <a:rPr lang="en-US"/>
              <a:t>regarding the intensity of instructional need. This report also charts the fall, winter, and spring benchmark</a:t>
            </a:r>
            <a:endParaRPr/>
          </a:p>
          <a:p>
            <a:pPr indent="0" lvl="0" marL="0" rtl="0" algn="l">
              <a:spcBef>
                <a:spcPts val="0"/>
              </a:spcBef>
              <a:spcAft>
                <a:spcPts val="0"/>
              </a:spcAft>
              <a:buClr>
                <a:schemeClr val="dk1"/>
              </a:buClr>
              <a:buSzPts val="1100"/>
              <a:buFont typeface="Arial"/>
              <a:buNone/>
            </a:pPr>
            <a:r>
              <a:rPr lang="en-US"/>
              <a:t>composite scores and describes student’s growth relative to the national average.</a:t>
            </a:r>
            <a:endParaRPr/>
          </a:p>
          <a:p>
            <a:pPr indent="0" lvl="0" marL="0" rtl="0" algn="l">
              <a:spcBef>
                <a:spcPts val="0"/>
              </a:spcBef>
              <a:spcAft>
                <a:spcPts val="0"/>
              </a:spcAft>
              <a:buNone/>
            </a:pPr>
            <a:r>
              <a:t/>
            </a:r>
            <a:endParaRPr/>
          </a:p>
        </p:txBody>
      </p:sp>
      <p:sp>
        <p:nvSpPr>
          <p:cNvPr id="223" name="Google Shape;22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579e81cd57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579e81cd5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Skills Plan – Reading report provides further</a:t>
            </a:r>
            <a:endParaRPr/>
          </a:p>
          <a:p>
            <a:pPr indent="0" lvl="0" marL="0" rtl="0" algn="l">
              <a:spcBef>
                <a:spcPts val="0"/>
              </a:spcBef>
              <a:spcAft>
                <a:spcPts val="0"/>
              </a:spcAft>
              <a:buClr>
                <a:schemeClr val="dk1"/>
              </a:buClr>
              <a:buSzPts val="1100"/>
              <a:buFont typeface="Arial"/>
              <a:buNone/>
            </a:pPr>
            <a:r>
              <a:rPr lang="en-US"/>
              <a:t>analysis of the student’s reading performance.  This is a good report to share at parent conferences since it is more details than the Student Skills Snapshot. The report charts the percentage correct</a:t>
            </a:r>
            <a:endParaRPr/>
          </a:p>
          <a:p>
            <a:pPr indent="0" lvl="0" marL="0" rtl="0" algn="l">
              <a:spcBef>
                <a:spcPts val="0"/>
              </a:spcBef>
              <a:spcAft>
                <a:spcPts val="0"/>
              </a:spcAft>
              <a:buClr>
                <a:schemeClr val="dk1"/>
              </a:buClr>
              <a:buSzPts val="1100"/>
              <a:buFont typeface="Arial"/>
              <a:buNone/>
            </a:pPr>
            <a:r>
              <a:rPr lang="en-US"/>
              <a:t>by Reading Comprehension domain and passage type</a:t>
            </a:r>
            <a:endParaRPr/>
          </a:p>
          <a:p>
            <a:pPr indent="0" lvl="0" marL="0" rtl="0" algn="l">
              <a:spcBef>
                <a:spcPts val="0"/>
              </a:spcBef>
              <a:spcAft>
                <a:spcPts val="0"/>
              </a:spcAft>
              <a:buClr>
                <a:schemeClr val="dk1"/>
              </a:buClr>
              <a:buSzPts val="1100"/>
              <a:buFont typeface="Arial"/>
              <a:buNone/>
            </a:pPr>
            <a:r>
              <a:rPr lang="en-US"/>
              <a:t>(Literary and Informational) and indicates whether</a:t>
            </a:r>
            <a:endParaRPr/>
          </a:p>
          <a:p>
            <a:pPr indent="0" lvl="0" marL="0" rtl="0" algn="l">
              <a:spcBef>
                <a:spcPts val="0"/>
              </a:spcBef>
              <a:spcAft>
                <a:spcPts val="0"/>
              </a:spcAft>
              <a:buClr>
                <a:schemeClr val="dk1"/>
              </a:buClr>
              <a:buSzPts val="1100"/>
              <a:buFont typeface="Arial"/>
              <a:buNone/>
            </a:pPr>
            <a:r>
              <a:rPr lang="en-US"/>
              <a:t>performance is below, above, or average, relative to the</a:t>
            </a:r>
            <a:endParaRPr/>
          </a:p>
          <a:p>
            <a:pPr indent="0" lvl="0" marL="0" rtl="0" algn="l">
              <a:spcBef>
                <a:spcPts val="0"/>
              </a:spcBef>
              <a:spcAft>
                <a:spcPts val="0"/>
              </a:spcAft>
              <a:buClr>
                <a:schemeClr val="dk1"/>
              </a:buClr>
              <a:buSzPts val="1100"/>
              <a:buFont typeface="Arial"/>
              <a:buNone/>
            </a:pPr>
            <a:r>
              <a:rPr lang="en-US"/>
              <a:t>national sample of students at the same grade level.</a:t>
            </a:r>
            <a:endParaRPr/>
          </a:p>
          <a:p>
            <a:pPr indent="0" lvl="0" marL="0" rtl="0" algn="l">
              <a:spcBef>
                <a:spcPts val="0"/>
              </a:spcBef>
              <a:spcAft>
                <a:spcPts val="0"/>
              </a:spcAft>
              <a:buClr>
                <a:schemeClr val="dk1"/>
              </a:buClr>
              <a:buSzPts val="1100"/>
              <a:buFont typeface="Arial"/>
              <a:buNone/>
            </a:pPr>
            <a:r>
              <a:rPr lang="en-US"/>
              <a:t>A brief narrative describes the results reported in</a:t>
            </a:r>
            <a:endParaRPr/>
          </a:p>
          <a:p>
            <a:pPr indent="0" lvl="0" marL="0" rtl="0" algn="l">
              <a:spcBef>
                <a:spcPts val="0"/>
              </a:spcBef>
              <a:spcAft>
                <a:spcPts val="0"/>
              </a:spcAft>
              <a:buClr>
                <a:schemeClr val="dk1"/>
              </a:buClr>
              <a:buSzPts val="1100"/>
              <a:buFont typeface="Arial"/>
              <a:buNone/>
            </a:pPr>
            <a:r>
              <a:rPr lang="en-US"/>
              <a:t>the graph.</a:t>
            </a:r>
            <a:endParaRPr/>
          </a:p>
          <a:p>
            <a:pPr indent="0" lvl="0" marL="0" rtl="0" algn="l">
              <a:spcBef>
                <a:spcPts val="0"/>
              </a:spcBef>
              <a:spcAft>
                <a:spcPts val="0"/>
              </a:spcAft>
              <a:buClr>
                <a:schemeClr val="dk1"/>
              </a:buClr>
              <a:buSzPts val="1100"/>
              <a:buFont typeface="Arial"/>
              <a:buNone/>
            </a:pPr>
            <a:r>
              <a:rPr lang="en-US"/>
              <a:t>The next section of the report is a score summary</a:t>
            </a:r>
            <a:endParaRPr/>
          </a:p>
          <a:p>
            <a:pPr indent="0" lvl="0" marL="0" rtl="0" algn="l">
              <a:spcBef>
                <a:spcPts val="0"/>
              </a:spcBef>
              <a:spcAft>
                <a:spcPts val="0"/>
              </a:spcAft>
              <a:buClr>
                <a:schemeClr val="dk1"/>
              </a:buClr>
              <a:buSzPts val="1100"/>
              <a:buFont typeface="Arial"/>
              <a:buNone/>
            </a:pPr>
            <a:r>
              <a:rPr lang="en-US"/>
              <a:t>including the student’s national percentile, Lexile reading</a:t>
            </a:r>
            <a:endParaRPr/>
          </a:p>
          <a:p>
            <a:pPr indent="0" lvl="0" marL="0" rtl="0" algn="l">
              <a:spcBef>
                <a:spcPts val="0"/>
              </a:spcBef>
              <a:spcAft>
                <a:spcPts val="0"/>
              </a:spcAft>
              <a:buClr>
                <a:schemeClr val="dk1"/>
              </a:buClr>
              <a:buSzPts val="1100"/>
              <a:buFont typeface="Arial"/>
              <a:buNone/>
            </a:pPr>
            <a:r>
              <a:rPr lang="en-US"/>
              <a:t>level, performance level on the Reading Comprehension</a:t>
            </a:r>
            <a:endParaRPr/>
          </a:p>
          <a:p>
            <a:pPr indent="0" lvl="0" marL="0" rtl="0" algn="l">
              <a:spcBef>
                <a:spcPts val="0"/>
              </a:spcBef>
              <a:spcAft>
                <a:spcPts val="0"/>
              </a:spcAft>
              <a:buClr>
                <a:schemeClr val="dk1"/>
              </a:buClr>
              <a:buSzPts val="1100"/>
              <a:buFont typeface="Arial"/>
              <a:buNone/>
            </a:pPr>
            <a:r>
              <a:rPr lang="en-US"/>
              <a:t>measure, and her/his level of risk.</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third section of the Skills Plan report charts percentage</a:t>
            </a:r>
            <a:endParaRPr/>
          </a:p>
          <a:p>
            <a:pPr indent="0" lvl="0" marL="0" rtl="0" algn="l">
              <a:spcBef>
                <a:spcPts val="0"/>
              </a:spcBef>
              <a:spcAft>
                <a:spcPts val="0"/>
              </a:spcAft>
              <a:buClr>
                <a:schemeClr val="dk1"/>
              </a:buClr>
              <a:buSzPts val="1100"/>
              <a:buFont typeface="Arial"/>
              <a:buNone/>
            </a:pPr>
            <a:r>
              <a:rPr lang="en-US"/>
              <a:t>correct by type of Reading Comprehension question.</a:t>
            </a:r>
            <a:endParaRPr/>
          </a:p>
          <a:p>
            <a:pPr indent="0" lvl="0" marL="0" rtl="0" algn="l">
              <a:spcBef>
                <a:spcPts val="0"/>
              </a:spcBef>
              <a:spcAft>
                <a:spcPts val="0"/>
              </a:spcAft>
              <a:buClr>
                <a:schemeClr val="dk1"/>
              </a:buClr>
              <a:buSzPts val="1100"/>
              <a:buFont typeface="Arial"/>
              <a:buNone/>
            </a:pPr>
            <a:r>
              <a:rPr lang="en-US"/>
              <a:t>Following the chart on this page is an interpretive</a:t>
            </a:r>
            <a:endParaRPr/>
          </a:p>
          <a:p>
            <a:pPr indent="0" lvl="0" marL="0" rtl="0" algn="l">
              <a:spcBef>
                <a:spcPts val="0"/>
              </a:spcBef>
              <a:spcAft>
                <a:spcPts val="0"/>
              </a:spcAft>
              <a:buClr>
                <a:schemeClr val="dk1"/>
              </a:buClr>
              <a:buSzPts val="1100"/>
              <a:buFont typeface="Arial"/>
              <a:buNone/>
            </a:pPr>
            <a:r>
              <a:rPr lang="en-US"/>
              <a:t>table that can be used to isolate causes of low Reading</a:t>
            </a:r>
            <a:endParaRPr/>
          </a:p>
          <a:p>
            <a:pPr indent="0" lvl="0" marL="0" rtl="0" algn="l">
              <a:spcBef>
                <a:spcPts val="0"/>
              </a:spcBef>
              <a:spcAft>
                <a:spcPts val="0"/>
              </a:spcAft>
              <a:buClr>
                <a:schemeClr val="dk1"/>
              </a:buClr>
              <a:buSzPts val="1100"/>
              <a:buFont typeface="Arial"/>
              <a:buNone/>
            </a:pPr>
            <a:r>
              <a:rPr lang="en-US"/>
              <a:t>Comprehension scores. The report examines several</a:t>
            </a:r>
            <a:endParaRPr/>
          </a:p>
          <a:p>
            <a:pPr indent="0" lvl="0" marL="0" rtl="0" algn="l">
              <a:spcBef>
                <a:spcPts val="0"/>
              </a:spcBef>
              <a:spcAft>
                <a:spcPts val="0"/>
              </a:spcAft>
              <a:buClr>
                <a:schemeClr val="dk1"/>
              </a:buClr>
              <a:buSzPts val="1100"/>
              <a:buFont typeface="Arial"/>
              <a:buNone/>
            </a:pPr>
            <a:r>
              <a:rPr lang="en-US"/>
              <a:t>factors that may contribute to poor comprehension</a:t>
            </a:r>
            <a:endParaRPr/>
          </a:p>
          <a:p>
            <a:pPr indent="0" lvl="0" marL="0" rtl="0" algn="l">
              <a:spcBef>
                <a:spcPts val="0"/>
              </a:spcBef>
              <a:spcAft>
                <a:spcPts val="0"/>
              </a:spcAft>
              <a:buClr>
                <a:schemeClr val="dk1"/>
              </a:buClr>
              <a:buSzPts val="1100"/>
              <a:buFont typeface="Arial"/>
              <a:buNone/>
            </a:pPr>
            <a:r>
              <a:rPr lang="en-US"/>
              <a:t>including: vocabulary knowledge, oral and silent reading</a:t>
            </a:r>
            <a:endParaRPr/>
          </a:p>
          <a:p>
            <a:pPr indent="0" lvl="0" marL="0" rtl="0" algn="l">
              <a:spcBef>
                <a:spcPts val="0"/>
              </a:spcBef>
              <a:spcAft>
                <a:spcPts val="0"/>
              </a:spcAft>
              <a:buClr>
                <a:schemeClr val="dk1"/>
              </a:buClr>
              <a:buSzPts val="1100"/>
              <a:buFont typeface="Arial"/>
              <a:buNone/>
            </a:pPr>
            <a:r>
              <a:rPr lang="en-US"/>
              <a:t>rate, and the ability to derive meaning from very brief</a:t>
            </a:r>
            <a:endParaRPr/>
          </a:p>
          <a:p>
            <a:pPr indent="0" lvl="0" marL="0" rtl="0" algn="l">
              <a:spcBef>
                <a:spcPts val="0"/>
              </a:spcBef>
              <a:spcAft>
                <a:spcPts val="0"/>
              </a:spcAft>
              <a:buClr>
                <a:schemeClr val="dk1"/>
              </a:buClr>
              <a:buSzPts val="1100"/>
              <a:buFont typeface="Arial"/>
              <a:buNone/>
            </a:pPr>
            <a:r>
              <a:rPr lang="en-US"/>
              <a:t>passages. It also contrasts the student’s performance</a:t>
            </a:r>
            <a:endParaRPr/>
          </a:p>
          <a:p>
            <a:pPr indent="0" lvl="0" marL="0" rtl="0" algn="l">
              <a:spcBef>
                <a:spcPts val="0"/>
              </a:spcBef>
              <a:spcAft>
                <a:spcPts val="0"/>
              </a:spcAft>
              <a:buClr>
                <a:schemeClr val="dk1"/>
              </a:buClr>
              <a:buSzPts val="1100"/>
              <a:buFont typeface="Arial"/>
              <a:buNone/>
            </a:pPr>
            <a:r>
              <a:rPr lang="en-US"/>
              <a:t>on an increasingly complex inferential analysis of text</a:t>
            </a:r>
            <a:endParaRPr/>
          </a:p>
          <a:p>
            <a:pPr indent="0" lvl="0" marL="0" rtl="0" algn="l">
              <a:spcBef>
                <a:spcPts val="0"/>
              </a:spcBef>
              <a:spcAft>
                <a:spcPts val="0"/>
              </a:spcAft>
              <a:buClr>
                <a:schemeClr val="dk1"/>
              </a:buClr>
              <a:buSzPts val="1100"/>
              <a:buFont typeface="Arial"/>
              <a:buNone/>
            </a:pPr>
            <a:r>
              <a:rPr lang="en-US"/>
              <a:t>from the lowest level of literal comprehension to a</a:t>
            </a:r>
            <a:endParaRPr/>
          </a:p>
          <a:p>
            <a:pPr indent="0" lvl="0" marL="0" rtl="0" algn="l">
              <a:spcBef>
                <a:spcPts val="0"/>
              </a:spcBef>
              <a:spcAft>
                <a:spcPts val="0"/>
              </a:spcAft>
              <a:buClr>
                <a:schemeClr val="dk1"/>
              </a:buClr>
              <a:buSzPts val="1100"/>
              <a:buFont typeface="Arial"/>
              <a:buNone/>
            </a:pPr>
            <a:r>
              <a:rPr lang="en-US"/>
              <a:t>deeper understanding of main idea and analysis and</a:t>
            </a:r>
            <a:endParaRPr/>
          </a:p>
          <a:p>
            <a:pPr indent="0" lvl="0" marL="0" rtl="0" algn="l">
              <a:spcBef>
                <a:spcPts val="0"/>
              </a:spcBef>
              <a:spcAft>
                <a:spcPts val="0"/>
              </a:spcAft>
              <a:buClr>
                <a:schemeClr val="dk1"/>
              </a:buClr>
              <a:buSzPts val="1100"/>
              <a:buFont typeface="Arial"/>
              <a:buNone/>
            </a:pPr>
            <a:r>
              <a:rPr lang="en-US"/>
              <a:t>application. This report contrasts performance by type</a:t>
            </a:r>
            <a:endParaRPr/>
          </a:p>
          <a:p>
            <a:pPr indent="0" lvl="0" marL="0" rtl="0" algn="l">
              <a:spcBef>
                <a:spcPts val="0"/>
              </a:spcBef>
              <a:spcAft>
                <a:spcPts val="0"/>
              </a:spcAft>
              <a:buClr>
                <a:schemeClr val="dk1"/>
              </a:buClr>
              <a:buSzPts val="1100"/>
              <a:buFont typeface="Arial"/>
              <a:buNone/>
            </a:pPr>
            <a:r>
              <a:rPr lang="en-US"/>
              <a:t>of text: Literary, Informational, and the brief literary</a:t>
            </a:r>
            <a:endParaRPr/>
          </a:p>
          <a:p>
            <a:pPr indent="0" lvl="0" marL="0" rtl="0" algn="l">
              <a:spcBef>
                <a:spcPts val="0"/>
              </a:spcBef>
              <a:spcAft>
                <a:spcPts val="0"/>
              </a:spcAft>
              <a:buClr>
                <a:schemeClr val="dk1"/>
              </a:buClr>
              <a:buSzPts val="1100"/>
              <a:buFont typeface="Arial"/>
              <a:buNone/>
            </a:pPr>
            <a:r>
              <a:rPr lang="en-US"/>
              <a:t>passages used in the Silent Reading Fluency measure.</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Skills Plan - Math report provides further analysis</a:t>
            </a:r>
            <a:endParaRPr/>
          </a:p>
          <a:p>
            <a:pPr indent="0" lvl="0" marL="0" rtl="0" algn="l">
              <a:spcBef>
                <a:spcPts val="0"/>
              </a:spcBef>
              <a:spcAft>
                <a:spcPts val="0"/>
              </a:spcAft>
              <a:buClr>
                <a:schemeClr val="dk1"/>
              </a:buClr>
              <a:buSzPts val="1100"/>
              <a:buFont typeface="Arial"/>
              <a:buNone/>
            </a:pPr>
            <a:r>
              <a:rPr lang="en-US"/>
              <a:t>of the student’s math performance. It shows how the</a:t>
            </a:r>
            <a:endParaRPr/>
          </a:p>
          <a:p>
            <a:pPr indent="0" lvl="0" marL="0" rtl="0" algn="l">
              <a:spcBef>
                <a:spcPts val="0"/>
              </a:spcBef>
              <a:spcAft>
                <a:spcPts val="0"/>
              </a:spcAft>
              <a:buClr>
                <a:schemeClr val="dk1"/>
              </a:buClr>
              <a:buSzPts val="1100"/>
              <a:buFont typeface="Arial"/>
              <a:buNone/>
            </a:pPr>
            <a:r>
              <a:rPr lang="en-US"/>
              <a:t>student performed in each of the major math domains,</a:t>
            </a:r>
            <a:endParaRPr/>
          </a:p>
          <a:p>
            <a:pPr indent="0" lvl="0" marL="0" rtl="0" algn="l">
              <a:spcBef>
                <a:spcPts val="0"/>
              </a:spcBef>
              <a:spcAft>
                <a:spcPts val="0"/>
              </a:spcAft>
              <a:buClr>
                <a:schemeClr val="dk1"/>
              </a:buClr>
              <a:buSzPts val="1100"/>
              <a:buFont typeface="Arial"/>
              <a:buNone/>
            </a:pPr>
            <a:r>
              <a:rPr lang="en-US"/>
              <a:t>and indicates whether performance is below, above,</a:t>
            </a:r>
            <a:endParaRPr/>
          </a:p>
          <a:p>
            <a:pPr indent="0" lvl="0" marL="0" rtl="0" algn="l">
              <a:spcBef>
                <a:spcPts val="0"/>
              </a:spcBef>
              <a:spcAft>
                <a:spcPts val="0"/>
              </a:spcAft>
              <a:buClr>
                <a:schemeClr val="dk1"/>
              </a:buClr>
              <a:buSzPts val="1100"/>
              <a:buFont typeface="Arial"/>
              <a:buNone/>
            </a:pPr>
            <a:r>
              <a:rPr lang="en-US"/>
              <a:t>or average, relative to the national sample of students</a:t>
            </a:r>
            <a:endParaRPr/>
          </a:p>
          <a:p>
            <a:pPr indent="0" lvl="0" marL="0" rtl="0" algn="l">
              <a:spcBef>
                <a:spcPts val="0"/>
              </a:spcBef>
              <a:spcAft>
                <a:spcPts val="0"/>
              </a:spcAft>
              <a:buClr>
                <a:schemeClr val="dk1"/>
              </a:buClr>
              <a:buSzPts val="1100"/>
              <a:buFont typeface="Arial"/>
              <a:buNone/>
            </a:pPr>
            <a:r>
              <a:rPr lang="en-US"/>
              <a:t>at the same grade level. A brief narrative describes the</a:t>
            </a:r>
            <a:endParaRPr/>
          </a:p>
          <a:p>
            <a:pPr indent="0" lvl="0" marL="0" rtl="0" algn="l">
              <a:spcBef>
                <a:spcPts val="0"/>
              </a:spcBef>
              <a:spcAft>
                <a:spcPts val="0"/>
              </a:spcAft>
              <a:buClr>
                <a:schemeClr val="dk1"/>
              </a:buClr>
              <a:buSzPts val="1100"/>
              <a:buFont typeface="Arial"/>
              <a:buNone/>
            </a:pPr>
            <a:r>
              <a:rPr lang="en-US"/>
              <a:t>results reported in the graph.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 score summary table provides the student’s national</a:t>
            </a:r>
            <a:endParaRPr/>
          </a:p>
          <a:p>
            <a:pPr indent="0" lvl="0" marL="0" rtl="0" algn="l">
              <a:spcBef>
                <a:spcPts val="0"/>
              </a:spcBef>
              <a:spcAft>
                <a:spcPts val="0"/>
              </a:spcAft>
              <a:buClr>
                <a:schemeClr val="dk1"/>
              </a:buClr>
              <a:buSzPts val="1100"/>
              <a:buFont typeface="Arial"/>
              <a:buNone/>
            </a:pPr>
            <a:r>
              <a:rPr lang="en-US"/>
              <a:t>percentile, performance level, Quantile, and Growth</a:t>
            </a:r>
            <a:endParaRPr/>
          </a:p>
          <a:p>
            <a:pPr indent="0" lvl="0" marL="0" rtl="0" algn="l">
              <a:spcBef>
                <a:spcPts val="0"/>
              </a:spcBef>
              <a:spcAft>
                <a:spcPts val="0"/>
              </a:spcAft>
              <a:buClr>
                <a:schemeClr val="dk1"/>
              </a:buClr>
              <a:buSzPts val="1100"/>
              <a:buFont typeface="Arial"/>
              <a:buNone/>
            </a:pPr>
            <a:r>
              <a:rPr lang="en-US"/>
              <a:t>Scale Value (vertical scale score) on the Concepts &amp;</a:t>
            </a:r>
            <a:endParaRPr/>
          </a:p>
          <a:p>
            <a:pPr indent="0" lvl="0" marL="0" rtl="0" algn="l">
              <a:spcBef>
                <a:spcPts val="0"/>
              </a:spcBef>
              <a:spcAft>
                <a:spcPts val="0"/>
              </a:spcAft>
              <a:buClr>
                <a:schemeClr val="dk1"/>
              </a:buClr>
              <a:buSzPts val="1100"/>
              <a:buFont typeface="Arial"/>
              <a:buNone/>
            </a:pPr>
            <a:r>
              <a:rPr lang="en-US"/>
              <a:t>Applications measure. The report also shows item-level</a:t>
            </a:r>
            <a:endParaRPr/>
          </a:p>
          <a:p>
            <a:pPr indent="0" lvl="0" marL="0" rtl="0" algn="l">
              <a:spcBef>
                <a:spcPts val="0"/>
              </a:spcBef>
              <a:spcAft>
                <a:spcPts val="0"/>
              </a:spcAft>
              <a:buClr>
                <a:schemeClr val="dk1"/>
              </a:buClr>
              <a:buSzPts val="1100"/>
              <a:buFont typeface="Arial"/>
              <a:buNone/>
            </a:pPr>
            <a:r>
              <a:rPr lang="en-US"/>
              <a:t>performance, organized by math domain, and provides</a:t>
            </a:r>
            <a:endParaRPr/>
          </a:p>
          <a:p>
            <a:pPr indent="0" lvl="0" marL="0" rtl="0" algn="l">
              <a:spcBef>
                <a:spcPts val="0"/>
              </a:spcBef>
              <a:spcAft>
                <a:spcPts val="0"/>
              </a:spcAft>
              <a:buClr>
                <a:schemeClr val="dk1"/>
              </a:buClr>
              <a:buSzPts val="1100"/>
              <a:buFont typeface="Arial"/>
              <a:buNone/>
            </a:pPr>
            <a:r>
              <a:rPr lang="en-US"/>
              <a:t>a brief description of the behavioral objective for each</a:t>
            </a:r>
            <a:endParaRPr/>
          </a:p>
          <a:p>
            <a:pPr indent="0" lvl="0" marL="0" rtl="0" algn="l">
              <a:spcBef>
                <a:spcPts val="0"/>
              </a:spcBef>
              <a:spcAft>
                <a:spcPts val="0"/>
              </a:spcAft>
              <a:buClr>
                <a:schemeClr val="dk1"/>
              </a:buClr>
              <a:buSzPts val="1100"/>
              <a:buFont typeface="Arial"/>
              <a:buNone/>
            </a:pPr>
            <a:r>
              <a:rPr lang="en-US"/>
              <a:t>item. Teachers can use this table to identify very specific</a:t>
            </a:r>
            <a:endParaRPr/>
          </a:p>
          <a:p>
            <a:pPr indent="0" lvl="0" marL="0" rtl="0" algn="l">
              <a:spcBef>
                <a:spcPts val="0"/>
              </a:spcBef>
              <a:spcAft>
                <a:spcPts val="0"/>
              </a:spcAft>
              <a:buClr>
                <a:schemeClr val="dk1"/>
              </a:buClr>
              <a:buSzPts val="1100"/>
              <a:buFont typeface="Arial"/>
              <a:buNone/>
            </a:pPr>
            <a:r>
              <a:rPr lang="en-US"/>
              <a:t>skills that need further instruction.</a:t>
            </a:r>
            <a:endParaRPr/>
          </a:p>
          <a:p>
            <a:pPr indent="0" lvl="0" marL="0" rtl="0" algn="l">
              <a:spcBef>
                <a:spcPts val="0"/>
              </a:spcBef>
              <a:spcAft>
                <a:spcPts val="0"/>
              </a:spcAft>
              <a:buNone/>
            </a:pPr>
            <a:r>
              <a:t/>
            </a:r>
            <a:endParaRPr/>
          </a:p>
        </p:txBody>
      </p:sp>
      <p:sp>
        <p:nvSpPr>
          <p:cNvPr id="235" name="Google Shape;2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579e81cd57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579e81cd5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0000"/>
                </a:solidFill>
              </a:rPr>
              <a:t>Tammy’s last slide. </a:t>
            </a:r>
            <a:endParaRPr>
              <a:solidFill>
                <a:srgbClr val="FF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579e81cd57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579e81cd57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FF0000"/>
                </a:solidFill>
              </a:rPr>
              <a:t>Ashley will do slides 16-28.</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Now that we know where to get the data, how do we interpret it?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Students are compared to their peers via the national norms. If Billy, for example, is at the 20th%tile for ORF, that means that 80% of his peers scored higher than him. 20% of his peers scored at/below Billy’s score. This is something to keep in mind when sharing the data with parents.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rgbClr val="FF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You can generate norms tables by navigating to the group reports tab and choosing norms tables from the drop down menu. </a:t>
            </a:r>
            <a:endParaRPr/>
          </a:p>
        </p:txBody>
      </p:sp>
      <p:sp>
        <p:nvSpPr>
          <p:cNvPr id="261" name="Google Shape;2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 select any test battery that you’d like norms for…Oral Reading Fluency, Number Sense Fluency, Letter Word Sounds, etc… You select one or more grade levels to export. The toggle switch will allow you to see the norms from the 1st-99th %tiles. This is not a requirement, just a more detailed option. </a:t>
            </a:r>
            <a:endParaRPr/>
          </a:p>
        </p:txBody>
      </p:sp>
      <p:sp>
        <p:nvSpPr>
          <p:cNvPr id="267" name="Google Shape;2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579e81cd57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579e81cd5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Here’s an example of 2nd grade norms for ORF. Scores for Fall, Winter, and Spring are located on the norms tables. Following each benchmark you can see how your students are growing in comparison to their peers. You can see the scores the students need to make for each percentile band. For example, if a student has a score of 50 in the Fall, he/she is in the average range.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Today we will look at the available reports in aimswebPlus, discuss what the data in the reports can tell us, and how we can communicate this information to parents and other stakeholders.</a:t>
            </a:r>
            <a:endParaRPr/>
          </a:p>
        </p:txBody>
      </p:sp>
      <p:sp>
        <p:nvSpPr>
          <p:cNvPr id="168" name="Google Shape;16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579e81cd57_2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579e81cd57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 a reminder, the student profile page can be located by clicking the paper icon next to a student’s name from the Benchmark Comparison screen. You’ll click the paper icon, then select Student Profile. (You’ll see an image similar to this one.) Early literacy </a:t>
            </a:r>
            <a:r>
              <a:rPr lang="en-US"/>
              <a:t>measures</a:t>
            </a:r>
            <a:r>
              <a:rPr lang="en-US"/>
              <a:t>, early numeracy measures, and ORF will show a printer icon next to each percentile. </a:t>
            </a:r>
            <a:r>
              <a:rPr lang="en-US"/>
              <a:t>Click the printer icon and “ok.” In the upper tool bar next to your name, you’ll see a bell icon. Wait for the orange exclamation to appear next to the bell. (Reports may take some time to generate or export.) Once you see the orange exclamation point, the reports you’ve requested will be listed. Click the paperclip next to the report you want to download. The following slides will show you what the results will look like.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579e81cd57_2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579e81cd57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are some example of the early literacy measures and the results that can be exported. For example, initial sounds, phoneme segmentation, nonsense words, letter naming, and letter word sounds fluency. You can see specific errors made by students. You can see how far they were able to get during the allotted time. This information may be useful when thinking about foundational skill gaps that you could address during small groups instruction.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579e81cd57_2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579e81cd57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Here are some example of the early numeracy measures and the results that can be exported. For example, number naming fluency, quantity total fluency, math facts fluency, and number comparison fluency. You can see specific errors made by students. You can see how far they were able to get during the allotted time. This information may be useful when thinking about skill gaps that you could address during small groups instruction. For example, the number naming results from above show this student needs support with 7, 8, 9, and double digit numbers.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579e81cd57_2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579e81cd57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 detailed report can also be generated for ORF. You’ll see the passage, along with errors made by the student. For example, this student had 2 substitutions and 1 teacher-provided answer. You would also be able to see insertions, omissions, reversals, or self-corrections. The blue line indicated the last word read. There is also a “record” feature in aimswebPlus, if you so choose. This would allow you to </a:t>
            </a:r>
            <a:r>
              <a:rPr lang="en-US"/>
              <a:t>listen back for expression, prosody, etc.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579e81cd57_2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579e81cd57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you’ll see an explanation of the Reading measures that are given throughout the year. If parents have questions about the specifics of a certain battery, these explanations may be helpful to share. We’ll show you in a moment where to find this </a:t>
            </a:r>
            <a:r>
              <a:rPr lang="en-US"/>
              <a:t>information</a:t>
            </a:r>
            <a:r>
              <a:rPr lang="en-US"/>
              <a:t> on the RTI2 department website.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579e81cd57_2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579e81cd57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also have explanations for the Math assessments. Again, this may be helpful when speaking with parents. This document is also housed on our website.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579e81cd57_2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579e81cd57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link will direct you to the RTI2 department page on the KCS </a:t>
            </a:r>
            <a:r>
              <a:rPr lang="en-US"/>
              <a:t>website</a:t>
            </a:r>
            <a:r>
              <a:rPr lang="en-US"/>
              <a:t>. Be sure to login to your account. If not, you’ll miss out on resources only </a:t>
            </a:r>
            <a:r>
              <a:rPr lang="en-US"/>
              <a:t>available</a:t>
            </a:r>
            <a:r>
              <a:rPr lang="en-US"/>
              <a:t> to staff. Several of our </a:t>
            </a:r>
            <a:r>
              <a:rPr lang="en-US"/>
              <a:t>resources</a:t>
            </a:r>
            <a:r>
              <a:rPr lang="en-US"/>
              <a:t> are made available to the general </a:t>
            </a:r>
            <a:r>
              <a:rPr lang="en-US"/>
              <a:t>public</a:t>
            </a:r>
            <a:r>
              <a:rPr lang="en-US"/>
              <a:t>, but some items are kept private for staff only.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579e81cd57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579e81cd57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questions might you have about what we’ve covered so far?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579e81cd57_2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579e81cd57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0000"/>
                </a:solidFill>
              </a:rPr>
              <a:t>Ashley’s last slide.</a:t>
            </a:r>
            <a:r>
              <a:rPr lang="en-US"/>
              <a:t> </a:t>
            </a:r>
            <a:endParaRPr/>
          </a:p>
          <a:p>
            <a:pPr indent="0" lvl="0" marL="0" rtl="0" algn="l">
              <a:spcBef>
                <a:spcPts val="0"/>
              </a:spcBef>
              <a:spcAft>
                <a:spcPts val="0"/>
              </a:spcAft>
              <a:buNone/>
            </a:pPr>
            <a:r>
              <a:rPr lang="en-US"/>
              <a:t>Please reach out to your RTI2 </a:t>
            </a:r>
            <a:r>
              <a:rPr lang="en-US"/>
              <a:t>facilitator</a:t>
            </a:r>
            <a:r>
              <a:rPr lang="en-US"/>
              <a:t> if you have additional questions/concerns.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579e81cd57_2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579e81cd57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0000"/>
                </a:solidFill>
              </a:rPr>
              <a:t>Tammy will do slides 29-31.</a:t>
            </a:r>
            <a:endParaRPr>
              <a:solidFill>
                <a:srgbClr val="FF0000"/>
              </a:solidFill>
            </a:endParaRPr>
          </a:p>
          <a:p>
            <a:pPr indent="0" lvl="0" marL="0" rtl="0" algn="l">
              <a:spcBef>
                <a:spcPts val="0"/>
              </a:spcBef>
              <a:spcAft>
                <a:spcPts val="0"/>
              </a:spcAft>
              <a:buNone/>
            </a:pPr>
            <a:r>
              <a:rPr lang="en-US"/>
              <a:t>If time allows…share more detailed reports at this point.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When you log in to aimswebPlus, the benchmark screen is the first thing you will see. </a:t>
            </a:r>
            <a:r>
              <a:rPr lang="en-US" sz="1200">
                <a:solidFill>
                  <a:schemeClr val="dk1"/>
                </a:solidFill>
                <a:latin typeface="Calibri"/>
                <a:ea typeface="Calibri"/>
                <a:cs typeface="Calibri"/>
                <a:sym typeface="Calibri"/>
              </a:rPr>
              <a:t>This screen includes interactive parts, rank percentiles high to low with the center being the composite score and the individual measures out to the right.</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The two icons to the left of the student name allow you to quickly navigate to individual reports and tasks. </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You notice lexile levels on the far right for each student</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goal icon indicates that a student has a progress monitoring goal set and the progress toward that goal</a:t>
            </a:r>
            <a:endParaRPr sz="1200">
              <a:solidFill>
                <a:schemeClr val="dk1"/>
              </a:solidFill>
              <a:latin typeface="Calibri"/>
              <a:ea typeface="Calibri"/>
              <a:cs typeface="Calibri"/>
              <a:sym typeface="Calibri"/>
            </a:endParaRPr>
          </a:p>
        </p:txBody>
      </p:sp>
      <p:sp>
        <p:nvSpPr>
          <p:cNvPr id="174" name="Google Shape;1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579e81cd57_2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579e81cd57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579e81cd57_2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579e81cd57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579e81cd5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579e81cd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status of the goal is represented graphically and provides at a glance information about progress toward the goal. If it is empty, there is not </a:t>
            </a:r>
            <a:r>
              <a:rPr lang="en-US"/>
              <a:t>enough</a:t>
            </a:r>
            <a:r>
              <a:rPr lang="en-US"/>
              <a:t> data, shaded shows progress, red indicates that progress is not adequate. You can see the individual progress monitoring report by </a:t>
            </a:r>
            <a:r>
              <a:rPr lang="en-US"/>
              <a:t>clicking on the status bar as well. We will look closer at individual monitoring a little later.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When you click on the page icon beside the student name, this screen appears. This allows you to quickly navigate to various reports or tasks for that particular student. </a:t>
            </a:r>
            <a:endParaRPr/>
          </a:p>
        </p:txBody>
      </p:sp>
      <p:sp>
        <p:nvSpPr>
          <p:cNvPr id="187" name="Google Shape;18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Individual Benchmark report shows performance relative to norms (national or local) and seasons or years. It</a:t>
            </a:r>
            <a:endParaRPr/>
          </a:p>
          <a:p>
            <a:pPr indent="0" lvl="0" marL="0" rtl="0" algn="l">
              <a:spcBef>
                <a:spcPts val="0"/>
              </a:spcBef>
              <a:spcAft>
                <a:spcPts val="0"/>
              </a:spcAft>
              <a:buClr>
                <a:schemeClr val="dk1"/>
              </a:buClr>
              <a:buSzPts val="1100"/>
              <a:buFont typeface="Arial"/>
              <a:buNone/>
            </a:pPr>
            <a:r>
              <a:rPr lang="en-US"/>
              <a:t>displays the student’s rate of improvement (ROI) and Student Growth Percentile (SGP), and includes a Lexile® score</a:t>
            </a:r>
            <a:endParaRPr/>
          </a:p>
          <a:p>
            <a:pPr indent="0" lvl="0" marL="0" rtl="0" algn="l">
              <a:spcBef>
                <a:spcPts val="0"/>
              </a:spcBef>
              <a:spcAft>
                <a:spcPts val="0"/>
              </a:spcAft>
              <a:buClr>
                <a:schemeClr val="dk1"/>
              </a:buClr>
              <a:buSzPts val="1100"/>
              <a:buFont typeface="Arial"/>
              <a:buNone/>
            </a:pPr>
            <a:r>
              <a:rPr lang="en-US"/>
              <a:t>based on the Oral Reading Fluency (ORF) measure as well. The lines in the graph allow comparison of the student</a:t>
            </a:r>
            <a:endParaRPr/>
          </a:p>
          <a:p>
            <a:pPr indent="0" lvl="0" marL="0" rtl="0" algn="l">
              <a:spcBef>
                <a:spcPts val="0"/>
              </a:spcBef>
              <a:spcAft>
                <a:spcPts val="0"/>
              </a:spcAft>
              <a:buClr>
                <a:schemeClr val="dk1"/>
              </a:buClr>
              <a:buSzPts val="1100"/>
              <a:buFont typeface="Arial"/>
              <a:buNone/>
            </a:pPr>
            <a:r>
              <a:rPr lang="en-US"/>
              <a:t>growth summary to the national average growth.</a:t>
            </a:r>
            <a:endParaRPr/>
          </a:p>
          <a:p>
            <a:pPr indent="0" lvl="0" marL="0" rtl="0" algn="l">
              <a:spcBef>
                <a:spcPts val="0"/>
              </a:spcBef>
              <a:spcAft>
                <a:spcPts val="0"/>
              </a:spcAft>
              <a:buNone/>
            </a:pPr>
            <a:r>
              <a:t/>
            </a:r>
            <a:endParaRPr/>
          </a:p>
        </p:txBody>
      </p:sp>
      <p:sp>
        <p:nvSpPr>
          <p:cNvPr id="193" name="Google Shape;19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Individual Monitoring report shows the goal score, number of errors, a line connecting the baseline score</a:t>
            </a:r>
            <a:endParaRPr/>
          </a:p>
          <a:p>
            <a:pPr indent="0" lvl="0" marL="0" rtl="0" algn="l">
              <a:spcBef>
                <a:spcPts val="0"/>
              </a:spcBef>
              <a:spcAft>
                <a:spcPts val="0"/>
              </a:spcAft>
              <a:buClr>
                <a:schemeClr val="dk1"/>
              </a:buClr>
              <a:buSzPts val="1100"/>
              <a:buFont typeface="Arial"/>
              <a:buNone/>
            </a:pPr>
            <a:r>
              <a:rPr lang="en-US"/>
              <a:t>to the goal score (the aimline), the weekly progress monitoring scores, and a best-fitting linear regression line (the</a:t>
            </a:r>
            <a:endParaRPr/>
          </a:p>
          <a:p>
            <a:pPr indent="0" lvl="0" marL="0" rtl="0" algn="l">
              <a:spcBef>
                <a:spcPts val="0"/>
              </a:spcBef>
              <a:spcAft>
                <a:spcPts val="0"/>
              </a:spcAft>
              <a:buClr>
                <a:schemeClr val="dk1"/>
              </a:buClr>
              <a:buSzPts val="1100"/>
              <a:buFont typeface="Arial"/>
              <a:buNone/>
            </a:pPr>
            <a:r>
              <a:rPr lang="en-US"/>
              <a:t>trendline) projected out to the goal date.</a:t>
            </a:r>
            <a:endParaRPr/>
          </a:p>
          <a:p>
            <a:pPr indent="0" lvl="0" marL="0" rtl="0" algn="l">
              <a:spcBef>
                <a:spcPts val="0"/>
              </a:spcBef>
              <a:spcAft>
                <a:spcPts val="0"/>
              </a:spcAft>
              <a:buClr>
                <a:schemeClr val="dk1"/>
              </a:buClr>
              <a:buSzPts val="1100"/>
              <a:buFont typeface="Arial"/>
              <a:buNone/>
            </a:pPr>
            <a:r>
              <a:rPr lang="en-US"/>
              <a:t>The aimswebPlus system uses the trendline and the spread of scores around the line to analyze the student’s</a:t>
            </a:r>
            <a:endParaRPr/>
          </a:p>
          <a:p>
            <a:pPr indent="0" lvl="0" marL="0" rtl="0" algn="l">
              <a:spcBef>
                <a:spcPts val="0"/>
              </a:spcBef>
              <a:spcAft>
                <a:spcPts val="0"/>
              </a:spcAft>
              <a:buClr>
                <a:schemeClr val="dk1"/>
              </a:buClr>
              <a:buSzPts val="1100"/>
              <a:buFont typeface="Arial"/>
              <a:buNone/>
            </a:pPr>
            <a:r>
              <a:rPr lang="en-US"/>
              <a:t>likelihood of meeting the performance goal by the goal date. The report also includes a table that lists individual</a:t>
            </a:r>
            <a:endParaRPr/>
          </a:p>
          <a:p>
            <a:pPr indent="0" lvl="0" marL="0" rtl="0" algn="l">
              <a:spcBef>
                <a:spcPts val="0"/>
              </a:spcBef>
              <a:spcAft>
                <a:spcPts val="0"/>
              </a:spcAft>
              <a:buClr>
                <a:schemeClr val="dk1"/>
              </a:buClr>
              <a:buSzPts val="1100"/>
              <a:buFont typeface="Arial"/>
              <a:buNone/>
            </a:pPr>
            <a:r>
              <a:rPr lang="en-US"/>
              <a:t>scores, the rate of improvement (updated with each new score), the Goal Statement, and other graphical elements</a:t>
            </a:r>
            <a:endParaRPr/>
          </a:p>
          <a:p>
            <a:pPr indent="0" lvl="0" marL="0" rtl="0" algn="l">
              <a:spcBef>
                <a:spcPts val="0"/>
              </a:spcBef>
              <a:spcAft>
                <a:spcPts val="0"/>
              </a:spcAft>
              <a:buClr>
                <a:schemeClr val="dk1"/>
              </a:buClr>
              <a:buSzPts val="1100"/>
              <a:buFont typeface="Arial"/>
              <a:buNone/>
            </a:pPr>
            <a:r>
              <a:rPr lang="en-US"/>
              <a:t>indicating when an intervention or goal change was made.</a:t>
            </a:r>
            <a:endParaRPr/>
          </a:p>
          <a:p>
            <a:pPr indent="0" lvl="0" marL="0" rtl="0" algn="l">
              <a:spcBef>
                <a:spcPts val="0"/>
              </a:spcBef>
              <a:spcAft>
                <a:spcPts val="0"/>
              </a:spcAft>
              <a:buNone/>
            </a:pPr>
            <a:r>
              <a:t/>
            </a:r>
            <a:endParaRPr/>
          </a:p>
        </p:txBody>
      </p:sp>
      <p:sp>
        <p:nvSpPr>
          <p:cNvPr id="199" name="Google Shape;1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Individual Skills Analysis report provides a summary of skill and item levels for the math measures. The</a:t>
            </a:r>
            <a:endParaRPr/>
          </a:p>
          <a:p>
            <a:pPr indent="0" lvl="0" marL="0" rtl="0" algn="l">
              <a:spcBef>
                <a:spcPts val="0"/>
              </a:spcBef>
              <a:spcAft>
                <a:spcPts val="0"/>
              </a:spcAft>
              <a:buClr>
                <a:schemeClr val="dk1"/>
              </a:buClr>
              <a:buSzPts val="1100"/>
              <a:buFont typeface="Arial"/>
              <a:buNone/>
            </a:pPr>
            <a:r>
              <a:rPr lang="en-US"/>
              <a:t>summary portion of the report shows percent of items completed and accuracy of items completed within each</a:t>
            </a:r>
            <a:endParaRPr/>
          </a:p>
          <a:p>
            <a:pPr indent="0" lvl="0" marL="0" rtl="0" algn="l">
              <a:spcBef>
                <a:spcPts val="0"/>
              </a:spcBef>
              <a:spcAft>
                <a:spcPts val="0"/>
              </a:spcAft>
              <a:buClr>
                <a:schemeClr val="dk1"/>
              </a:buClr>
              <a:buSzPts val="1100"/>
              <a:buFont typeface="Arial"/>
              <a:buNone/>
            </a:pPr>
            <a:r>
              <a:rPr lang="en-US"/>
              <a:t>skills area. It also compares the student to the national norm on overall measure results. When a skill area is selected,</a:t>
            </a:r>
            <a:endParaRPr/>
          </a:p>
          <a:p>
            <a:pPr indent="0" lvl="0" marL="0" rtl="0" algn="l">
              <a:spcBef>
                <a:spcPts val="0"/>
              </a:spcBef>
              <a:spcAft>
                <a:spcPts val="0"/>
              </a:spcAft>
              <a:buClr>
                <a:schemeClr val="dk1"/>
              </a:buClr>
              <a:buSzPts val="1100"/>
              <a:buFont typeface="Arial"/>
              <a:buNone/>
            </a:pPr>
            <a:r>
              <a:rPr lang="en-US"/>
              <a:t>you may also review items that the student scored correct or incorrect, as well as comparisons to national averages.</a:t>
            </a:r>
            <a:endParaRPr/>
          </a:p>
          <a:p>
            <a:pPr indent="0" lvl="0" marL="0" rtl="0" algn="l">
              <a:spcBef>
                <a:spcPts val="0"/>
              </a:spcBef>
              <a:spcAft>
                <a:spcPts val="0"/>
              </a:spcAft>
              <a:buNone/>
            </a:pPr>
            <a:r>
              <a:t/>
            </a:r>
            <a:endParaRPr/>
          </a:p>
        </p:txBody>
      </p:sp>
      <p:sp>
        <p:nvSpPr>
          <p:cNvPr id="205" name="Google Shape;2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Individual Skills Analysis report provides a summary of skill and item levels for the math measures. The</a:t>
            </a:r>
            <a:endParaRPr/>
          </a:p>
          <a:p>
            <a:pPr indent="0" lvl="0" marL="0" rtl="0" algn="l">
              <a:spcBef>
                <a:spcPts val="0"/>
              </a:spcBef>
              <a:spcAft>
                <a:spcPts val="0"/>
              </a:spcAft>
              <a:buClr>
                <a:schemeClr val="dk1"/>
              </a:buClr>
              <a:buSzPts val="1100"/>
              <a:buFont typeface="Arial"/>
              <a:buNone/>
            </a:pPr>
            <a:r>
              <a:rPr lang="en-US"/>
              <a:t>summary portion of the report shows percent of items completed and accuracy of items completed within each</a:t>
            </a:r>
            <a:endParaRPr/>
          </a:p>
          <a:p>
            <a:pPr indent="0" lvl="0" marL="0" rtl="0" algn="l">
              <a:spcBef>
                <a:spcPts val="0"/>
              </a:spcBef>
              <a:spcAft>
                <a:spcPts val="0"/>
              </a:spcAft>
              <a:buClr>
                <a:schemeClr val="dk1"/>
              </a:buClr>
              <a:buSzPts val="1100"/>
              <a:buFont typeface="Arial"/>
              <a:buNone/>
            </a:pPr>
            <a:r>
              <a:rPr lang="en-US"/>
              <a:t>skills area. It also compares the student to the national norm on overall measure results. When a skill area is selected,</a:t>
            </a:r>
            <a:endParaRPr/>
          </a:p>
          <a:p>
            <a:pPr indent="0" lvl="0" marL="0" rtl="0" algn="l">
              <a:spcBef>
                <a:spcPts val="0"/>
              </a:spcBef>
              <a:spcAft>
                <a:spcPts val="0"/>
              </a:spcAft>
              <a:buClr>
                <a:schemeClr val="dk1"/>
              </a:buClr>
              <a:buSzPts val="1100"/>
              <a:buFont typeface="Arial"/>
              <a:buNone/>
            </a:pPr>
            <a:r>
              <a:rPr lang="en-US"/>
              <a:t>you may also review items that the student scored correct or incorrect, as well as comparisons to national averages.</a:t>
            </a:r>
            <a:endParaRPr/>
          </a:p>
          <a:p>
            <a:pPr indent="0" lvl="0" marL="0" rtl="0" algn="l">
              <a:spcBef>
                <a:spcPts val="0"/>
              </a:spcBef>
              <a:spcAft>
                <a:spcPts val="0"/>
              </a:spcAft>
              <a:buNone/>
            </a:pPr>
            <a:r>
              <a:t/>
            </a:r>
            <a:endParaRPr/>
          </a:p>
        </p:txBody>
      </p:sp>
      <p:sp>
        <p:nvSpPr>
          <p:cNvPr id="211" name="Google Shape;2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16"/>
          <p:cNvSpPr txBox="1"/>
          <p:nvPr>
            <p:ph type="ctrTitle"/>
          </p:nvPr>
        </p:nvSpPr>
        <p:spPr>
          <a:xfrm>
            <a:off x="2589213" y="2514600"/>
            <a:ext cx="8915399" cy="22627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6"/>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p:txBody>
      </p:sp>
      <p:sp>
        <p:nvSpPr>
          <p:cNvPr id="41" name="Google Shape;41;p1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6"/>
          <p:cNvSpPr txBox="1"/>
          <p:nvPr>
            <p:ph idx="12" type="sldNum"/>
          </p:nvPr>
        </p:nvSpPr>
        <p:spPr>
          <a:xfrm>
            <a:off x="531812" y="4529540"/>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4" name="Shape 104"/>
        <p:cNvGrpSpPr/>
        <p:nvPr/>
      </p:nvGrpSpPr>
      <p:grpSpPr>
        <a:xfrm>
          <a:off x="0" y="0"/>
          <a:ext cx="0" cy="0"/>
          <a:chOff x="0" y="0"/>
          <a:chExt cx="0" cy="0"/>
        </a:xfrm>
      </p:grpSpPr>
      <p:sp>
        <p:nvSpPr>
          <p:cNvPr id="105" name="Google Shape;105;p25"/>
          <p:cNvSpPr txBox="1"/>
          <p:nvPr>
            <p:ph type="title"/>
          </p:nvPr>
        </p:nvSpPr>
        <p:spPr>
          <a:xfrm>
            <a:off x="2589212" y="609600"/>
            <a:ext cx="8915399" cy="311704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5"/>
          <p:cNvSpPr txBox="1"/>
          <p:nvPr>
            <p:ph idx="1"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07" name="Google Shape;107;p2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5"/>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5"/>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11" name="Shape 111"/>
        <p:cNvGrpSpPr/>
        <p:nvPr/>
      </p:nvGrpSpPr>
      <p:grpSpPr>
        <a:xfrm>
          <a:off x="0" y="0"/>
          <a:ext cx="0" cy="0"/>
          <a:chOff x="0" y="0"/>
          <a:chExt cx="0" cy="0"/>
        </a:xfrm>
      </p:grpSpPr>
      <p:sp>
        <p:nvSpPr>
          <p:cNvPr id="112" name="Google Shape;112;p26"/>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6"/>
          <p:cNvSpPr txBox="1"/>
          <p:nvPr>
            <p:ph idx="1" type="body"/>
          </p:nvPr>
        </p:nvSpPr>
        <p:spPr>
          <a:xfrm>
            <a:off x="3275012" y="3505200"/>
            <a:ext cx="753655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600"/>
              <a:buFont typeface="Century Gothic"/>
              <a:buNone/>
              <a:defRPr sz="1600">
                <a:solidFill>
                  <a:srgbClr val="7F7F7F"/>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14" name="Google Shape;114;p26"/>
          <p:cNvSpPr txBox="1"/>
          <p:nvPr>
            <p:ph idx="2"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15" name="Google Shape;115;p2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6"/>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6"/>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26"/>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
        <p:nvSpPr>
          <p:cNvPr id="120" name="Google Shape;120;p26"/>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21" name="Shape 121"/>
        <p:cNvGrpSpPr/>
        <p:nvPr/>
      </p:nvGrpSpPr>
      <p:grpSpPr>
        <a:xfrm>
          <a:off x="0" y="0"/>
          <a:ext cx="0" cy="0"/>
          <a:chOff x="0" y="0"/>
          <a:chExt cx="0" cy="0"/>
        </a:xfrm>
      </p:grpSpPr>
      <p:sp>
        <p:nvSpPr>
          <p:cNvPr id="122" name="Google Shape;122;p27"/>
          <p:cNvSpPr txBox="1"/>
          <p:nvPr>
            <p:ph type="title"/>
          </p:nvPr>
        </p:nvSpPr>
        <p:spPr>
          <a:xfrm>
            <a:off x="2589213" y="2438400"/>
            <a:ext cx="8915400" cy="272484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27"/>
          <p:cNvSpPr txBox="1"/>
          <p:nvPr>
            <p:ph idx="1"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24" name="Google Shape;124;p2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7"/>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7"/>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28" name="Shape 128"/>
        <p:cNvGrpSpPr/>
        <p:nvPr/>
      </p:nvGrpSpPr>
      <p:grpSpPr>
        <a:xfrm>
          <a:off x="0" y="0"/>
          <a:ext cx="0" cy="0"/>
          <a:chOff x="0" y="0"/>
          <a:chExt cx="0" cy="0"/>
        </a:xfrm>
      </p:grpSpPr>
      <p:sp>
        <p:nvSpPr>
          <p:cNvPr id="129" name="Google Shape;129;p28"/>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8"/>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1" name="Google Shape;131;p28"/>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2" name="Google Shape;132;p2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2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8"/>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8"/>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28"/>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
        <p:nvSpPr>
          <p:cNvPr id="137" name="Google Shape;137;p28"/>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38" name="Shape 138"/>
        <p:cNvGrpSpPr/>
        <p:nvPr/>
      </p:nvGrpSpPr>
      <p:grpSpPr>
        <a:xfrm>
          <a:off x="0" y="0"/>
          <a:ext cx="0" cy="0"/>
          <a:chOff x="0" y="0"/>
          <a:chExt cx="0" cy="0"/>
        </a:xfrm>
      </p:grpSpPr>
      <p:sp>
        <p:nvSpPr>
          <p:cNvPr id="139" name="Google Shape;139;p29"/>
          <p:cNvSpPr txBox="1"/>
          <p:nvPr>
            <p:ph type="title"/>
          </p:nvPr>
        </p:nvSpPr>
        <p:spPr>
          <a:xfrm>
            <a:off x="2589212" y="627407"/>
            <a:ext cx="8915399" cy="288002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9"/>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1" name="Google Shape;141;p29"/>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2" name="Google Shape;142;p2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9"/>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9"/>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30"/>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30"/>
          <p:cNvSpPr txBox="1"/>
          <p:nvPr>
            <p:ph idx="1" type="body"/>
          </p:nvPr>
        </p:nvSpPr>
        <p:spPr>
          <a:xfrm rot="5400000">
            <a:off x="5103812" y="-381000"/>
            <a:ext cx="3886200" cy="89154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9" name="Google Shape;149;p3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3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0"/>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0"/>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31"/>
          <p:cNvSpPr txBox="1"/>
          <p:nvPr>
            <p:ph type="title"/>
          </p:nvPr>
        </p:nvSpPr>
        <p:spPr>
          <a:xfrm rot="5400000">
            <a:off x="7756704" y="2165513"/>
            <a:ext cx="5283817" cy="2207601"/>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31"/>
          <p:cNvSpPr txBox="1"/>
          <p:nvPr>
            <p:ph idx="1" type="body"/>
          </p:nvPr>
        </p:nvSpPr>
        <p:spPr>
          <a:xfrm rot="5400000">
            <a:off x="3185803" y="30814"/>
            <a:ext cx="5283817" cy="64770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56" name="Google Shape;156;p3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3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3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 name="Shape 45"/>
        <p:cNvGrpSpPr/>
        <p:nvPr/>
      </p:nvGrpSpPr>
      <p:grpSpPr>
        <a:xfrm>
          <a:off x="0" y="0"/>
          <a:ext cx="0" cy="0"/>
          <a:chOff x="0" y="0"/>
          <a:chExt cx="0" cy="0"/>
        </a:xfrm>
      </p:grpSpPr>
      <p:sp>
        <p:nvSpPr>
          <p:cNvPr id="46" name="Google Shape;46;p17"/>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7"/>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48" name="Google Shape;48;p1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7"/>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7"/>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18"/>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8"/>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8"/>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9"/>
          <p:cNvSpPr txBox="1"/>
          <p:nvPr>
            <p:ph type="title"/>
          </p:nvPr>
        </p:nvSpPr>
        <p:spPr>
          <a:xfrm>
            <a:off x="2589212" y="2058750"/>
            <a:ext cx="8915399"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 type="body"/>
          </p:nvPr>
        </p:nvSpPr>
        <p:spPr>
          <a:xfrm>
            <a:off x="2589212" y="3530129"/>
            <a:ext cx="891539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2000"/>
              <a:buNone/>
              <a:defRPr sz="20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61" name="Google Shape;61;p1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9"/>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9"/>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20"/>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 type="body"/>
          </p:nvPr>
        </p:nvSpPr>
        <p:spPr>
          <a:xfrm>
            <a:off x="2589212" y="2133600"/>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8" name="Google Shape;68;p20"/>
          <p:cNvSpPr txBox="1"/>
          <p:nvPr>
            <p:ph idx="2" type="body"/>
          </p:nvPr>
        </p:nvSpPr>
        <p:spPr>
          <a:xfrm>
            <a:off x="7190747" y="2126222"/>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9" name="Google Shape;69;p2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0"/>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0"/>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21"/>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1"/>
          <p:cNvSpPr txBox="1"/>
          <p:nvPr>
            <p:ph idx="1" type="body"/>
          </p:nvPr>
        </p:nvSpPr>
        <p:spPr>
          <a:xfrm>
            <a:off x="2939373" y="1972703"/>
            <a:ext cx="399273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6" name="Google Shape;76;p21"/>
          <p:cNvSpPr txBox="1"/>
          <p:nvPr>
            <p:ph idx="2" type="body"/>
          </p:nvPr>
        </p:nvSpPr>
        <p:spPr>
          <a:xfrm>
            <a:off x="2589212" y="2548966"/>
            <a:ext cx="4342893"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7" name="Google Shape;77;p21"/>
          <p:cNvSpPr txBox="1"/>
          <p:nvPr>
            <p:ph idx="3" type="body"/>
          </p:nvPr>
        </p:nvSpPr>
        <p:spPr>
          <a:xfrm>
            <a:off x="7506629" y="1969475"/>
            <a:ext cx="399900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8" name="Google Shape;78;p21"/>
          <p:cNvSpPr txBox="1"/>
          <p:nvPr>
            <p:ph idx="4" type="body"/>
          </p:nvPr>
        </p:nvSpPr>
        <p:spPr>
          <a:xfrm>
            <a:off x="7166957" y="2545738"/>
            <a:ext cx="4338674"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9" name="Google Shape;79;p2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2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23"/>
          <p:cNvSpPr txBox="1"/>
          <p:nvPr>
            <p:ph type="title"/>
          </p:nvPr>
        </p:nvSpPr>
        <p:spPr>
          <a:xfrm>
            <a:off x="2589212" y="446088"/>
            <a:ext cx="3505199" cy="97631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2000"/>
              <a:buFont typeface="Century Gothic"/>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3"/>
          <p:cNvSpPr txBox="1"/>
          <p:nvPr>
            <p:ph idx="1" type="body"/>
          </p:nvPr>
        </p:nvSpPr>
        <p:spPr>
          <a:xfrm>
            <a:off x="6323012" y="446088"/>
            <a:ext cx="5181600" cy="5414963"/>
          </a:xfrm>
          <a:prstGeom prst="rect">
            <a:avLst/>
          </a:prstGeom>
          <a:noFill/>
          <a:ln>
            <a:noFill/>
          </a:ln>
        </p:spPr>
        <p:txBody>
          <a:bodyPr anchorCtr="0" anchor="ctr"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91" name="Google Shape;91;p23"/>
          <p:cNvSpPr txBox="1"/>
          <p:nvPr>
            <p:ph idx="2" type="body"/>
          </p:nvPr>
        </p:nvSpPr>
        <p:spPr>
          <a:xfrm>
            <a:off x="2589212" y="1598613"/>
            <a:ext cx="3505199" cy="4262436"/>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92" name="Google Shape;92;p2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24"/>
          <p:cNvSpPr txBox="1"/>
          <p:nvPr>
            <p:ph type="title"/>
          </p:nvPr>
        </p:nvSpPr>
        <p:spPr>
          <a:xfrm>
            <a:off x="2589213" y="4800600"/>
            <a:ext cx="8915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4"/>
          <p:cNvSpPr/>
          <p:nvPr>
            <p:ph idx="2" type="pic"/>
          </p:nvPr>
        </p:nvSpPr>
        <p:spPr>
          <a:xfrm>
            <a:off x="2589212" y="634965"/>
            <a:ext cx="8915400" cy="3854970"/>
          </a:xfrm>
          <a:prstGeom prst="rect">
            <a:avLst/>
          </a:prstGeom>
          <a:noFill/>
          <a:ln>
            <a:noFill/>
          </a:ln>
        </p:spPr>
      </p:sp>
      <p:sp>
        <p:nvSpPr>
          <p:cNvPr id="99" name="Google Shape;99;p24"/>
          <p:cNvSpPr txBox="1"/>
          <p:nvPr>
            <p:ph idx="1" type="body"/>
          </p:nvPr>
        </p:nvSpPr>
        <p:spPr>
          <a:xfrm>
            <a:off x="2589213" y="5367338"/>
            <a:ext cx="8915400"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200"/>
              <a:buNone/>
              <a:defRPr sz="12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100" name="Google Shape;100;p24"/>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4"/>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4"/>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4"/>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DE6C3"/>
            </a:gs>
          </a:gsLst>
          <a:path path="circle">
            <a:fillToRect b="100%" r="100%"/>
          </a:path>
          <a:tileRect l="-100%" t="-100%"/>
        </a:gradFill>
      </p:bgPr>
    </p:bg>
    <p:spTree>
      <p:nvGrpSpPr>
        <p:cNvPr id="5" name="Shape 5"/>
        <p:cNvGrpSpPr/>
        <p:nvPr/>
      </p:nvGrpSpPr>
      <p:grpSpPr>
        <a:xfrm>
          <a:off x="0" y="0"/>
          <a:ext cx="0" cy="0"/>
          <a:chOff x="0" y="0"/>
          <a:chExt cx="0" cy="0"/>
        </a:xfrm>
      </p:grpSpPr>
      <p:grpSp>
        <p:nvGrpSpPr>
          <p:cNvPr id="6" name="Google Shape;6;p15"/>
          <p:cNvGrpSpPr/>
          <p:nvPr/>
        </p:nvGrpSpPr>
        <p:grpSpPr>
          <a:xfrm>
            <a:off x="1" y="228600"/>
            <a:ext cx="2851516" cy="6638628"/>
            <a:chOff x="2487613" y="285750"/>
            <a:chExt cx="2428875" cy="5654676"/>
          </a:xfrm>
        </p:grpSpPr>
        <p:sp>
          <p:nvSpPr>
            <p:cNvPr id="7" name="Google Shape;7;p1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5"/>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 name="Google Shape;19;p15"/>
          <p:cNvGrpSpPr/>
          <p:nvPr/>
        </p:nvGrpSpPr>
        <p:grpSpPr>
          <a:xfrm>
            <a:off x="27221" y="-786"/>
            <a:ext cx="2356674" cy="6854039"/>
            <a:chOff x="6627813" y="194833"/>
            <a:chExt cx="1952625" cy="5678918"/>
          </a:xfrm>
        </p:grpSpPr>
        <p:sp>
          <p:nvSpPr>
            <p:cNvPr id="20" name="Google Shape;20;p15"/>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5"/>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15"/>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5"/>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4" name="Google Shape;34;p15"/>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rm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35" name="Google Shape;35;p1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 name="Google Shape;36;p1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7" name="Google Shape;37;p15"/>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36.png"/><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knoxschools.org/Page/10052" TargetMode="External"/><Relationship Id="rId4" Type="http://schemas.openxmlformats.org/officeDocument/2006/relationships/hyperlink" Target="https://www.knoxschools.org/Page/10052" TargetMode="External"/><Relationship Id="rId5"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
          <p:cNvSpPr txBox="1"/>
          <p:nvPr>
            <p:ph type="ctrTitle"/>
          </p:nvPr>
        </p:nvSpPr>
        <p:spPr>
          <a:xfrm>
            <a:off x="2589213" y="2514600"/>
            <a:ext cx="8915399" cy="226278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rgbClr val="262626"/>
              </a:buClr>
              <a:buSzPts val="5400"/>
              <a:buFont typeface="Century Gothic"/>
              <a:buNone/>
            </a:pPr>
            <a:r>
              <a:rPr b="1" lang="en-US"/>
              <a:t>aimswebPlus Reports </a:t>
            </a:r>
            <a:endParaRPr/>
          </a:p>
        </p:txBody>
      </p:sp>
      <p:sp>
        <p:nvSpPr>
          <p:cNvPr id="165" name="Google Shape;165;p1"/>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4000"/>
              <a:buNone/>
            </a:pPr>
            <a:r>
              <a:rPr b="1" lang="en-US" sz="4000"/>
              <a:t>Welcome to today’s session!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9"/>
          <p:cNvSpPr txBox="1"/>
          <p:nvPr>
            <p:ph type="title"/>
          </p:nvPr>
        </p:nvSpPr>
        <p:spPr>
          <a:xfrm>
            <a:off x="1615975" y="182975"/>
            <a:ext cx="10352700" cy="12810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262626"/>
              </a:buClr>
              <a:buSzPct val="125316"/>
              <a:buFont typeface="Century Gothic"/>
              <a:buNone/>
            </a:pPr>
            <a:r>
              <a:rPr b="1" lang="en-US" sz="3511"/>
              <a:t>Sample Test Question (2nd grade &amp; up~ Math ONLY)</a:t>
            </a:r>
            <a:endParaRPr b="1" sz="3511"/>
          </a:p>
          <a:p>
            <a:pPr indent="0" lvl="0" marL="0" rtl="0" algn="l">
              <a:spcBef>
                <a:spcPts val="0"/>
              </a:spcBef>
              <a:spcAft>
                <a:spcPts val="0"/>
              </a:spcAft>
              <a:buClr>
                <a:srgbClr val="262626"/>
              </a:buClr>
              <a:buSzPct val="122222"/>
              <a:buFont typeface="Century Gothic"/>
              <a:buNone/>
            </a:pPr>
            <a:r>
              <a:t/>
            </a:r>
            <a:endParaRPr/>
          </a:p>
        </p:txBody>
      </p:sp>
      <p:pic>
        <p:nvPicPr>
          <p:cNvPr id="220" name="Google Shape;220;p9"/>
          <p:cNvPicPr preferRelativeResize="0"/>
          <p:nvPr/>
        </p:nvPicPr>
        <p:blipFill rotWithShape="1">
          <a:blip r:embed="rId3">
            <a:alphaModFix/>
          </a:blip>
          <a:srcRect b="0" l="0" r="0" t="0"/>
          <a:stretch/>
        </p:blipFill>
        <p:spPr>
          <a:xfrm>
            <a:off x="2959725" y="870850"/>
            <a:ext cx="6381351" cy="5803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0"/>
          <p:cNvSpPr txBox="1"/>
          <p:nvPr>
            <p:ph type="title"/>
          </p:nvPr>
        </p:nvSpPr>
        <p:spPr>
          <a:xfrm>
            <a:off x="2022785" y="144551"/>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400"/>
              <a:buFont typeface="Century Gothic"/>
              <a:buNone/>
            </a:pPr>
            <a:r>
              <a:rPr b="1" lang="en-US" sz="4400"/>
              <a:t>Student Scores Snapshot </a:t>
            </a:r>
            <a:endParaRPr/>
          </a:p>
        </p:txBody>
      </p:sp>
      <p:pic>
        <p:nvPicPr>
          <p:cNvPr id="226" name="Google Shape;226;p10"/>
          <p:cNvPicPr preferRelativeResize="0"/>
          <p:nvPr/>
        </p:nvPicPr>
        <p:blipFill>
          <a:blip r:embed="rId3">
            <a:alphaModFix/>
          </a:blip>
          <a:stretch>
            <a:fillRect/>
          </a:stretch>
        </p:blipFill>
        <p:spPr>
          <a:xfrm>
            <a:off x="3608700" y="919650"/>
            <a:ext cx="5564826" cy="5847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1579e81cd57_0_11"/>
          <p:cNvSpPr txBox="1"/>
          <p:nvPr>
            <p:ph type="title"/>
          </p:nvPr>
        </p:nvSpPr>
        <p:spPr>
          <a:xfrm>
            <a:off x="1889699" y="65710"/>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sz="2933"/>
              <a:t>Skills Plan~ Reading (2nd grade &amp; up)</a:t>
            </a:r>
            <a:endParaRPr b="1" sz="2933"/>
          </a:p>
          <a:p>
            <a:pPr indent="0" lvl="0" marL="0" rtl="0" algn="ctr">
              <a:spcBef>
                <a:spcPts val="0"/>
              </a:spcBef>
              <a:spcAft>
                <a:spcPts val="0"/>
              </a:spcAft>
              <a:buNone/>
            </a:pPr>
            <a:r>
              <a:t/>
            </a:r>
            <a:endParaRPr b="1" sz="4700"/>
          </a:p>
        </p:txBody>
      </p:sp>
      <p:pic>
        <p:nvPicPr>
          <p:cNvPr id="232" name="Google Shape;232;g1579e81cd57_0_11"/>
          <p:cNvPicPr preferRelativeResize="0"/>
          <p:nvPr/>
        </p:nvPicPr>
        <p:blipFill>
          <a:blip r:embed="rId3">
            <a:alphaModFix/>
          </a:blip>
          <a:stretch>
            <a:fillRect/>
          </a:stretch>
        </p:blipFill>
        <p:spPr>
          <a:xfrm>
            <a:off x="2807325" y="630625"/>
            <a:ext cx="7076548" cy="6122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1"/>
          <p:cNvSpPr txBox="1"/>
          <p:nvPr>
            <p:ph type="title"/>
          </p:nvPr>
        </p:nvSpPr>
        <p:spPr>
          <a:xfrm>
            <a:off x="1681650" y="139525"/>
            <a:ext cx="10037400" cy="12810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262626"/>
              </a:buClr>
              <a:buSzPct val="100000"/>
              <a:buFont typeface="Century Gothic"/>
              <a:buNone/>
            </a:pPr>
            <a:r>
              <a:rPr b="1" lang="en-US" sz="4800"/>
              <a:t>Skills Plan~ Math (2nd grade &amp; up)  </a:t>
            </a:r>
            <a:endParaRPr/>
          </a:p>
        </p:txBody>
      </p:sp>
      <p:pic>
        <p:nvPicPr>
          <p:cNvPr id="238" name="Google Shape;238;p11"/>
          <p:cNvPicPr preferRelativeResize="0"/>
          <p:nvPr/>
        </p:nvPicPr>
        <p:blipFill rotWithShape="1">
          <a:blip r:embed="rId3">
            <a:alphaModFix/>
          </a:blip>
          <a:srcRect b="0" l="0" r="0" t="0"/>
          <a:stretch/>
        </p:blipFill>
        <p:spPr>
          <a:xfrm>
            <a:off x="2139275" y="893375"/>
            <a:ext cx="9248900" cy="5733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2"/>
          <p:cNvSpPr txBox="1"/>
          <p:nvPr>
            <p:ph type="title"/>
          </p:nvPr>
        </p:nvSpPr>
        <p:spPr>
          <a:xfrm>
            <a:off x="2557298" y="178928"/>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800"/>
              <a:buFont typeface="Century Gothic"/>
              <a:buNone/>
            </a:pPr>
            <a:r>
              <a:rPr b="1" lang="en-US" sz="4800"/>
              <a:t>Student Profile </a:t>
            </a:r>
            <a:endParaRPr/>
          </a:p>
        </p:txBody>
      </p:sp>
      <p:pic>
        <p:nvPicPr>
          <p:cNvPr id="244" name="Google Shape;244;p12"/>
          <p:cNvPicPr preferRelativeResize="0"/>
          <p:nvPr/>
        </p:nvPicPr>
        <p:blipFill rotWithShape="1">
          <a:blip r:embed="rId3">
            <a:alphaModFix/>
          </a:blip>
          <a:srcRect b="0" l="0" r="0" t="0"/>
          <a:stretch/>
        </p:blipFill>
        <p:spPr>
          <a:xfrm>
            <a:off x="3192525" y="945925"/>
            <a:ext cx="7284550" cy="5766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1579e81cd57_1_0"/>
          <p:cNvSpPr txBox="1"/>
          <p:nvPr>
            <p:ph type="title"/>
          </p:nvPr>
        </p:nvSpPr>
        <p:spPr>
          <a:xfrm>
            <a:off x="2592924" y="624110"/>
            <a:ext cx="8911800" cy="12810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b="1" lang="en-US" sz="4800"/>
              <a:t>Survey Level Assessments</a:t>
            </a:r>
            <a:endParaRPr b="1" sz="4800"/>
          </a:p>
        </p:txBody>
      </p:sp>
      <p:pic>
        <p:nvPicPr>
          <p:cNvPr id="250" name="Google Shape;250;g1579e81cd57_1_0"/>
          <p:cNvPicPr preferRelativeResize="0"/>
          <p:nvPr/>
        </p:nvPicPr>
        <p:blipFill>
          <a:blip r:embed="rId3">
            <a:alphaModFix/>
          </a:blip>
          <a:stretch>
            <a:fillRect/>
          </a:stretch>
        </p:blipFill>
        <p:spPr>
          <a:xfrm>
            <a:off x="715651" y="2256850"/>
            <a:ext cx="4050350" cy="3888925"/>
          </a:xfrm>
          <a:prstGeom prst="rect">
            <a:avLst/>
          </a:prstGeom>
          <a:noFill/>
          <a:ln>
            <a:noFill/>
          </a:ln>
        </p:spPr>
      </p:pic>
      <p:pic>
        <p:nvPicPr>
          <p:cNvPr id="251" name="Google Shape;251;g1579e81cd57_1_0"/>
          <p:cNvPicPr preferRelativeResize="0"/>
          <p:nvPr/>
        </p:nvPicPr>
        <p:blipFill>
          <a:blip r:embed="rId4">
            <a:alphaModFix/>
          </a:blip>
          <a:stretch>
            <a:fillRect/>
          </a:stretch>
        </p:blipFill>
        <p:spPr>
          <a:xfrm>
            <a:off x="4918400" y="1589224"/>
            <a:ext cx="7121200" cy="5041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1579e81cd57_2_5"/>
          <p:cNvSpPr txBox="1"/>
          <p:nvPr>
            <p:ph type="title"/>
          </p:nvPr>
        </p:nvSpPr>
        <p:spPr>
          <a:xfrm>
            <a:off x="2309824" y="59185"/>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sz="4500"/>
              <a:t>Interpreting the data </a:t>
            </a:r>
            <a:endParaRPr b="1" sz="4500"/>
          </a:p>
        </p:txBody>
      </p:sp>
      <p:pic>
        <p:nvPicPr>
          <p:cNvPr id="257" name="Google Shape;257;g1579e81cd57_2_5"/>
          <p:cNvPicPr preferRelativeResize="0"/>
          <p:nvPr/>
        </p:nvPicPr>
        <p:blipFill>
          <a:blip r:embed="rId3">
            <a:alphaModFix/>
          </a:blip>
          <a:stretch>
            <a:fillRect/>
          </a:stretch>
        </p:blipFill>
        <p:spPr>
          <a:xfrm>
            <a:off x="3130038" y="2083785"/>
            <a:ext cx="7837572" cy="4648089"/>
          </a:xfrm>
          <a:prstGeom prst="rect">
            <a:avLst/>
          </a:prstGeom>
          <a:noFill/>
          <a:ln>
            <a:noFill/>
          </a:ln>
        </p:spPr>
      </p:pic>
      <p:pic>
        <p:nvPicPr>
          <p:cNvPr id="258" name="Google Shape;258;g1579e81cd57_2_5"/>
          <p:cNvPicPr preferRelativeResize="0"/>
          <p:nvPr/>
        </p:nvPicPr>
        <p:blipFill>
          <a:blip r:embed="rId3">
            <a:alphaModFix/>
          </a:blip>
          <a:stretch>
            <a:fillRect/>
          </a:stretch>
        </p:blipFill>
        <p:spPr>
          <a:xfrm>
            <a:off x="1896502" y="814550"/>
            <a:ext cx="10190399" cy="6043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3"/>
          <p:cNvSpPr txBox="1"/>
          <p:nvPr>
            <p:ph type="title"/>
          </p:nvPr>
        </p:nvSpPr>
        <p:spPr>
          <a:xfrm>
            <a:off x="2592924" y="229985"/>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800"/>
              <a:buFont typeface="Century Gothic"/>
              <a:buNone/>
            </a:pPr>
            <a:r>
              <a:rPr b="1" lang="en-US" sz="4800"/>
              <a:t>Norms Tables </a:t>
            </a:r>
            <a:endParaRPr/>
          </a:p>
        </p:txBody>
      </p:sp>
      <p:pic>
        <p:nvPicPr>
          <p:cNvPr id="264" name="Google Shape;264;p13"/>
          <p:cNvPicPr preferRelativeResize="0"/>
          <p:nvPr/>
        </p:nvPicPr>
        <p:blipFill rotWithShape="1">
          <a:blip r:embed="rId3">
            <a:alphaModFix/>
          </a:blip>
          <a:srcRect b="0" l="0" r="0" t="0"/>
          <a:stretch/>
        </p:blipFill>
        <p:spPr>
          <a:xfrm>
            <a:off x="1883500" y="1037900"/>
            <a:ext cx="10006324" cy="54522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4"/>
          <p:cNvSpPr txBox="1"/>
          <p:nvPr>
            <p:ph type="title"/>
          </p:nvPr>
        </p:nvSpPr>
        <p:spPr>
          <a:xfrm>
            <a:off x="2592937" y="216835"/>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800"/>
              <a:buFont typeface="Century Gothic"/>
              <a:buNone/>
            </a:pPr>
            <a:r>
              <a:rPr b="1" lang="en-US" sz="4800"/>
              <a:t>Norms Tables</a:t>
            </a:r>
            <a:endParaRPr/>
          </a:p>
        </p:txBody>
      </p:sp>
      <p:pic>
        <p:nvPicPr>
          <p:cNvPr id="270" name="Google Shape;270;p14"/>
          <p:cNvPicPr preferRelativeResize="0"/>
          <p:nvPr/>
        </p:nvPicPr>
        <p:blipFill rotWithShape="1">
          <a:blip r:embed="rId3">
            <a:alphaModFix/>
          </a:blip>
          <a:srcRect b="0" l="0" r="0" t="0"/>
          <a:stretch/>
        </p:blipFill>
        <p:spPr>
          <a:xfrm>
            <a:off x="3938250" y="975550"/>
            <a:ext cx="5941474" cy="578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1579e81cd57_2_0"/>
          <p:cNvSpPr txBox="1"/>
          <p:nvPr>
            <p:ph type="title"/>
          </p:nvPr>
        </p:nvSpPr>
        <p:spPr>
          <a:xfrm>
            <a:off x="2579799" y="229960"/>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sz="4800"/>
              <a:t>Norms Tables </a:t>
            </a:r>
            <a:endParaRPr b="1" sz="4800"/>
          </a:p>
        </p:txBody>
      </p:sp>
      <p:pic>
        <p:nvPicPr>
          <p:cNvPr id="276" name="Google Shape;276;g1579e81cd57_2_0"/>
          <p:cNvPicPr preferRelativeResize="0"/>
          <p:nvPr/>
        </p:nvPicPr>
        <p:blipFill>
          <a:blip r:embed="rId3">
            <a:alphaModFix/>
          </a:blip>
          <a:stretch>
            <a:fillRect/>
          </a:stretch>
        </p:blipFill>
        <p:spPr>
          <a:xfrm>
            <a:off x="2380050" y="1024750"/>
            <a:ext cx="9017502" cy="5604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800"/>
              <a:buFont typeface="Century Gothic"/>
              <a:buNone/>
            </a:pPr>
            <a:r>
              <a:rPr b="1" lang="en-US" sz="4800"/>
              <a:t>Today’s Agenda </a:t>
            </a:r>
            <a:endParaRPr/>
          </a:p>
        </p:txBody>
      </p:sp>
      <p:sp>
        <p:nvSpPr>
          <p:cNvPr id="171" name="Google Shape;171;p2"/>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3200"/>
              <a:buChar char="🠶"/>
            </a:pPr>
            <a:r>
              <a:rPr lang="en-US" sz="3200"/>
              <a:t>Review available reports in aimswebPlus. </a:t>
            </a:r>
            <a:endParaRPr/>
          </a:p>
          <a:p>
            <a:pPr indent="-342900" lvl="0" marL="342900" rtl="0" algn="l">
              <a:spcBef>
                <a:spcPts val="1000"/>
              </a:spcBef>
              <a:spcAft>
                <a:spcPts val="0"/>
              </a:spcAft>
              <a:buSzPts val="3200"/>
              <a:buChar char="🠶"/>
            </a:pPr>
            <a:r>
              <a:rPr lang="en-US" sz="3200"/>
              <a:t>Discuss what the data tells us. </a:t>
            </a:r>
            <a:endParaRPr/>
          </a:p>
          <a:p>
            <a:pPr indent="-342900" lvl="0" marL="342900" rtl="0" algn="l">
              <a:spcBef>
                <a:spcPts val="1000"/>
              </a:spcBef>
              <a:spcAft>
                <a:spcPts val="0"/>
              </a:spcAft>
              <a:buSzPts val="3200"/>
              <a:buChar char="🠶"/>
            </a:pPr>
            <a:r>
              <a:rPr lang="en-US" sz="3200"/>
              <a:t>How can we explain this data to parents?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1579e81cd57_2_62"/>
          <p:cNvSpPr txBox="1"/>
          <p:nvPr>
            <p:ph type="title"/>
          </p:nvPr>
        </p:nvSpPr>
        <p:spPr>
          <a:xfrm>
            <a:off x="1718675" y="200225"/>
            <a:ext cx="10328700" cy="1521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b="1" lang="en-US" sz="4800"/>
              <a:t>Generate Reports via the Printer Icon</a:t>
            </a:r>
            <a:endParaRPr b="1" sz="4800"/>
          </a:p>
        </p:txBody>
      </p:sp>
      <p:pic>
        <p:nvPicPr>
          <p:cNvPr id="282" name="Google Shape;282;g1579e81cd57_2_62"/>
          <p:cNvPicPr preferRelativeResize="0"/>
          <p:nvPr/>
        </p:nvPicPr>
        <p:blipFill>
          <a:blip r:embed="rId3">
            <a:alphaModFix/>
          </a:blip>
          <a:stretch>
            <a:fillRect/>
          </a:stretch>
        </p:blipFill>
        <p:spPr>
          <a:xfrm>
            <a:off x="917738" y="1721524"/>
            <a:ext cx="6014526" cy="4986301"/>
          </a:xfrm>
          <a:prstGeom prst="rect">
            <a:avLst/>
          </a:prstGeom>
          <a:noFill/>
          <a:ln>
            <a:noFill/>
          </a:ln>
        </p:spPr>
      </p:pic>
      <p:pic>
        <p:nvPicPr>
          <p:cNvPr id="283" name="Google Shape;283;g1579e81cd57_2_62"/>
          <p:cNvPicPr preferRelativeResize="0"/>
          <p:nvPr/>
        </p:nvPicPr>
        <p:blipFill>
          <a:blip r:embed="rId4">
            <a:alphaModFix/>
          </a:blip>
          <a:stretch>
            <a:fillRect/>
          </a:stretch>
        </p:blipFill>
        <p:spPr>
          <a:xfrm>
            <a:off x="7074925" y="2225475"/>
            <a:ext cx="4972475" cy="3978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1579e81cd57_2_11"/>
          <p:cNvSpPr txBox="1"/>
          <p:nvPr>
            <p:ph type="title"/>
          </p:nvPr>
        </p:nvSpPr>
        <p:spPr>
          <a:xfrm>
            <a:off x="2592924" y="206960"/>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sz="4900"/>
              <a:t>Early Literacy Measures </a:t>
            </a:r>
            <a:endParaRPr b="1" sz="4900"/>
          </a:p>
        </p:txBody>
      </p:sp>
      <p:pic>
        <p:nvPicPr>
          <p:cNvPr id="289" name="Google Shape;289;g1579e81cd57_2_11"/>
          <p:cNvPicPr preferRelativeResize="0"/>
          <p:nvPr/>
        </p:nvPicPr>
        <p:blipFill>
          <a:blip r:embed="rId3">
            <a:alphaModFix/>
          </a:blip>
          <a:stretch>
            <a:fillRect/>
          </a:stretch>
        </p:blipFill>
        <p:spPr>
          <a:xfrm>
            <a:off x="264625" y="951125"/>
            <a:ext cx="3975552" cy="2583245"/>
          </a:xfrm>
          <a:prstGeom prst="rect">
            <a:avLst/>
          </a:prstGeom>
          <a:noFill/>
          <a:ln>
            <a:noFill/>
          </a:ln>
        </p:spPr>
      </p:pic>
      <p:pic>
        <p:nvPicPr>
          <p:cNvPr id="290" name="Google Shape;290;g1579e81cd57_2_11"/>
          <p:cNvPicPr preferRelativeResize="0"/>
          <p:nvPr/>
        </p:nvPicPr>
        <p:blipFill>
          <a:blip r:embed="rId4">
            <a:alphaModFix/>
          </a:blip>
          <a:stretch>
            <a:fillRect/>
          </a:stretch>
        </p:blipFill>
        <p:spPr>
          <a:xfrm>
            <a:off x="264625" y="4726075"/>
            <a:ext cx="6141198" cy="2179750"/>
          </a:xfrm>
          <a:prstGeom prst="rect">
            <a:avLst/>
          </a:prstGeom>
          <a:noFill/>
          <a:ln>
            <a:noFill/>
          </a:ln>
        </p:spPr>
      </p:pic>
      <p:pic>
        <p:nvPicPr>
          <p:cNvPr id="291" name="Google Shape;291;g1579e81cd57_2_11"/>
          <p:cNvPicPr preferRelativeResize="0"/>
          <p:nvPr/>
        </p:nvPicPr>
        <p:blipFill>
          <a:blip r:embed="rId5">
            <a:alphaModFix/>
          </a:blip>
          <a:stretch>
            <a:fillRect/>
          </a:stretch>
        </p:blipFill>
        <p:spPr>
          <a:xfrm>
            <a:off x="6050800" y="4726075"/>
            <a:ext cx="6141201" cy="2179750"/>
          </a:xfrm>
          <a:prstGeom prst="rect">
            <a:avLst/>
          </a:prstGeom>
          <a:noFill/>
          <a:ln>
            <a:noFill/>
          </a:ln>
        </p:spPr>
      </p:pic>
      <p:pic>
        <p:nvPicPr>
          <p:cNvPr id="292" name="Google Shape;292;g1579e81cd57_2_11"/>
          <p:cNvPicPr preferRelativeResize="0"/>
          <p:nvPr/>
        </p:nvPicPr>
        <p:blipFill rotWithShape="1">
          <a:blip r:embed="rId6">
            <a:alphaModFix/>
          </a:blip>
          <a:srcRect b="9074" l="6120" r="0" t="0"/>
          <a:stretch/>
        </p:blipFill>
        <p:spPr>
          <a:xfrm>
            <a:off x="8459875" y="951125"/>
            <a:ext cx="3732125" cy="2502900"/>
          </a:xfrm>
          <a:prstGeom prst="rect">
            <a:avLst/>
          </a:prstGeom>
          <a:noFill/>
          <a:ln>
            <a:noFill/>
          </a:ln>
        </p:spPr>
      </p:pic>
      <p:pic>
        <p:nvPicPr>
          <p:cNvPr id="293" name="Google Shape;293;g1579e81cd57_2_11"/>
          <p:cNvPicPr preferRelativeResize="0"/>
          <p:nvPr/>
        </p:nvPicPr>
        <p:blipFill>
          <a:blip r:embed="rId7">
            <a:alphaModFix/>
          </a:blip>
          <a:stretch>
            <a:fillRect/>
          </a:stretch>
        </p:blipFill>
        <p:spPr>
          <a:xfrm>
            <a:off x="3454000" y="2918975"/>
            <a:ext cx="5674051" cy="19033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579e81cd57_2_18"/>
          <p:cNvSpPr txBox="1"/>
          <p:nvPr>
            <p:ph type="title"/>
          </p:nvPr>
        </p:nvSpPr>
        <p:spPr>
          <a:xfrm>
            <a:off x="2476124" y="307060"/>
            <a:ext cx="8911800" cy="12810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b="1" lang="en-US" sz="5300"/>
              <a:t>Early Numeracy Measures </a:t>
            </a:r>
            <a:endParaRPr b="1" sz="5300"/>
          </a:p>
        </p:txBody>
      </p:sp>
      <p:pic>
        <p:nvPicPr>
          <p:cNvPr id="299" name="Google Shape;299;g1579e81cd57_2_18"/>
          <p:cNvPicPr preferRelativeResize="0"/>
          <p:nvPr/>
        </p:nvPicPr>
        <p:blipFill>
          <a:blip r:embed="rId3">
            <a:alphaModFix/>
          </a:blip>
          <a:stretch>
            <a:fillRect/>
          </a:stretch>
        </p:blipFill>
        <p:spPr>
          <a:xfrm>
            <a:off x="436075" y="1245125"/>
            <a:ext cx="4931749" cy="2520672"/>
          </a:xfrm>
          <a:prstGeom prst="rect">
            <a:avLst/>
          </a:prstGeom>
          <a:noFill/>
          <a:ln>
            <a:noFill/>
          </a:ln>
        </p:spPr>
      </p:pic>
      <p:pic>
        <p:nvPicPr>
          <p:cNvPr id="300" name="Google Shape;300;g1579e81cd57_2_18"/>
          <p:cNvPicPr preferRelativeResize="0"/>
          <p:nvPr/>
        </p:nvPicPr>
        <p:blipFill>
          <a:blip r:embed="rId4">
            <a:alphaModFix/>
          </a:blip>
          <a:stretch>
            <a:fillRect/>
          </a:stretch>
        </p:blipFill>
        <p:spPr>
          <a:xfrm>
            <a:off x="6657775" y="1123050"/>
            <a:ext cx="4931751" cy="2764826"/>
          </a:xfrm>
          <a:prstGeom prst="rect">
            <a:avLst/>
          </a:prstGeom>
          <a:noFill/>
          <a:ln>
            <a:noFill/>
          </a:ln>
        </p:spPr>
      </p:pic>
      <p:pic>
        <p:nvPicPr>
          <p:cNvPr id="301" name="Google Shape;301;g1579e81cd57_2_18"/>
          <p:cNvPicPr preferRelativeResize="0"/>
          <p:nvPr/>
        </p:nvPicPr>
        <p:blipFill>
          <a:blip r:embed="rId5">
            <a:alphaModFix/>
          </a:blip>
          <a:stretch>
            <a:fillRect/>
          </a:stretch>
        </p:blipFill>
        <p:spPr>
          <a:xfrm>
            <a:off x="436075" y="3887875"/>
            <a:ext cx="4836752" cy="2894925"/>
          </a:xfrm>
          <a:prstGeom prst="rect">
            <a:avLst/>
          </a:prstGeom>
          <a:noFill/>
          <a:ln>
            <a:noFill/>
          </a:ln>
        </p:spPr>
      </p:pic>
      <p:pic>
        <p:nvPicPr>
          <p:cNvPr id="302" name="Google Shape;302;g1579e81cd57_2_18"/>
          <p:cNvPicPr preferRelativeResize="0"/>
          <p:nvPr/>
        </p:nvPicPr>
        <p:blipFill>
          <a:blip r:embed="rId6">
            <a:alphaModFix/>
          </a:blip>
          <a:stretch>
            <a:fillRect/>
          </a:stretch>
        </p:blipFill>
        <p:spPr>
          <a:xfrm>
            <a:off x="6657775" y="4017975"/>
            <a:ext cx="4931750" cy="27648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1579e81cd57_2_24"/>
          <p:cNvSpPr txBox="1"/>
          <p:nvPr>
            <p:ph type="title"/>
          </p:nvPr>
        </p:nvSpPr>
        <p:spPr>
          <a:xfrm>
            <a:off x="2175774" y="190260"/>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sz="5300"/>
              <a:t>Oral Reading Fluency </a:t>
            </a:r>
            <a:endParaRPr b="1" sz="5300"/>
          </a:p>
        </p:txBody>
      </p:sp>
      <p:pic>
        <p:nvPicPr>
          <p:cNvPr id="308" name="Google Shape;308;g1579e81cd57_2_24"/>
          <p:cNvPicPr preferRelativeResize="0"/>
          <p:nvPr/>
        </p:nvPicPr>
        <p:blipFill>
          <a:blip r:embed="rId3">
            <a:alphaModFix/>
          </a:blip>
          <a:stretch>
            <a:fillRect/>
          </a:stretch>
        </p:blipFill>
        <p:spPr>
          <a:xfrm>
            <a:off x="399350" y="1168025"/>
            <a:ext cx="11664726" cy="5489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1579e81cd57_2_33"/>
          <p:cNvSpPr txBox="1"/>
          <p:nvPr>
            <p:ph type="title"/>
          </p:nvPr>
        </p:nvSpPr>
        <p:spPr>
          <a:xfrm>
            <a:off x="1975549" y="223660"/>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sz="5400"/>
              <a:t>Reading Explanations </a:t>
            </a:r>
            <a:endParaRPr b="1" sz="5400"/>
          </a:p>
        </p:txBody>
      </p:sp>
      <p:pic>
        <p:nvPicPr>
          <p:cNvPr id="314" name="Google Shape;314;g1579e81cd57_2_33"/>
          <p:cNvPicPr preferRelativeResize="0"/>
          <p:nvPr/>
        </p:nvPicPr>
        <p:blipFill>
          <a:blip r:embed="rId3">
            <a:alphaModFix/>
          </a:blip>
          <a:stretch>
            <a:fillRect/>
          </a:stretch>
        </p:blipFill>
        <p:spPr>
          <a:xfrm>
            <a:off x="3646300" y="1123099"/>
            <a:ext cx="5570299" cy="57348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579e81cd57_2_39"/>
          <p:cNvSpPr txBox="1"/>
          <p:nvPr>
            <p:ph type="title"/>
          </p:nvPr>
        </p:nvSpPr>
        <p:spPr>
          <a:xfrm>
            <a:off x="3420524" y="151135"/>
            <a:ext cx="8911800" cy="12810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b="1" lang="en-US" sz="5000"/>
              <a:t>Math Explanations </a:t>
            </a:r>
            <a:endParaRPr b="1" sz="5000"/>
          </a:p>
        </p:txBody>
      </p:sp>
      <p:pic>
        <p:nvPicPr>
          <p:cNvPr id="320" name="Google Shape;320;g1579e81cd57_2_39"/>
          <p:cNvPicPr preferRelativeResize="0"/>
          <p:nvPr/>
        </p:nvPicPr>
        <p:blipFill>
          <a:blip r:embed="rId3">
            <a:alphaModFix/>
          </a:blip>
          <a:stretch>
            <a:fillRect/>
          </a:stretch>
        </p:blipFill>
        <p:spPr>
          <a:xfrm>
            <a:off x="3787475" y="984475"/>
            <a:ext cx="5172948" cy="57617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1579e81cd57_2_44"/>
          <p:cNvSpPr txBox="1"/>
          <p:nvPr>
            <p:ph type="title"/>
          </p:nvPr>
        </p:nvSpPr>
        <p:spPr>
          <a:xfrm>
            <a:off x="2093699" y="269385"/>
            <a:ext cx="8911800" cy="1281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3900"/>
              <a:t>KCS Website~ RTI</a:t>
            </a:r>
            <a:r>
              <a:rPr b="1" baseline="30000" lang="en-US" sz="3900"/>
              <a:t>2</a:t>
            </a:r>
            <a:r>
              <a:rPr b="1" lang="en-US" sz="3900"/>
              <a:t> Department Page </a:t>
            </a:r>
            <a:endParaRPr b="1" sz="3900"/>
          </a:p>
        </p:txBody>
      </p:sp>
      <p:sp>
        <p:nvSpPr>
          <p:cNvPr id="326" name="Google Shape;326;g1579e81cd57_2_44"/>
          <p:cNvSpPr txBox="1"/>
          <p:nvPr/>
        </p:nvSpPr>
        <p:spPr>
          <a:xfrm>
            <a:off x="1832725" y="1668500"/>
            <a:ext cx="100047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500">
                <a:solidFill>
                  <a:schemeClr val="dk1"/>
                </a:solidFill>
              </a:rPr>
              <a:t>•</a:t>
            </a:r>
            <a:r>
              <a:rPr lang="en-US" sz="3100">
                <a:solidFill>
                  <a:schemeClr val="dk1"/>
                </a:solidFill>
              </a:rPr>
              <a:t>RTI</a:t>
            </a:r>
            <a:r>
              <a:rPr baseline="30000" lang="en-US" sz="4000">
                <a:solidFill>
                  <a:schemeClr val="dk1"/>
                </a:solidFill>
              </a:rPr>
              <a:t>2</a:t>
            </a:r>
            <a:r>
              <a:rPr lang="en-US" sz="3100">
                <a:solidFill>
                  <a:schemeClr val="dk1"/>
                </a:solidFill>
              </a:rPr>
              <a:t> Website</a:t>
            </a:r>
            <a:r>
              <a:rPr lang="en-US" sz="3100">
                <a:solidFill>
                  <a:schemeClr val="dk1"/>
                </a:solidFill>
                <a:uFill>
                  <a:noFill/>
                </a:uFill>
                <a:hlinkClick r:id="rId3">
                  <a:extLst>
                    <a:ext uri="{A12FA001-AC4F-418D-AE19-62706E023703}">
                      <ahyp:hlinkClr val="tx"/>
                    </a:ext>
                  </a:extLst>
                </a:hlinkClick>
              </a:rPr>
              <a:t> </a:t>
            </a:r>
            <a:r>
              <a:rPr lang="en-US" sz="3100" u="sng">
                <a:solidFill>
                  <a:schemeClr val="hlink"/>
                </a:solidFill>
                <a:hlinkClick r:id="rId4"/>
              </a:rPr>
              <a:t>https://www.knoxschools.org/Page/10052</a:t>
            </a:r>
            <a:endParaRPr sz="3100" u="sng">
              <a:solidFill>
                <a:schemeClr val="hlink"/>
              </a:solidFill>
            </a:endParaRPr>
          </a:p>
        </p:txBody>
      </p:sp>
      <p:pic>
        <p:nvPicPr>
          <p:cNvPr id="327" name="Google Shape;327;g1579e81cd57_2_44"/>
          <p:cNvPicPr preferRelativeResize="0"/>
          <p:nvPr/>
        </p:nvPicPr>
        <p:blipFill>
          <a:blip r:embed="rId5">
            <a:alphaModFix/>
          </a:blip>
          <a:stretch>
            <a:fillRect/>
          </a:stretch>
        </p:blipFill>
        <p:spPr>
          <a:xfrm>
            <a:off x="4593025" y="2587025"/>
            <a:ext cx="4293966" cy="4084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g1579e81cd57_5_0"/>
          <p:cNvPicPr preferRelativeResize="0"/>
          <p:nvPr/>
        </p:nvPicPr>
        <p:blipFill>
          <a:blip r:embed="rId3">
            <a:alphaModFix/>
          </a:blip>
          <a:stretch>
            <a:fillRect/>
          </a:stretch>
        </p:blipFill>
        <p:spPr>
          <a:xfrm>
            <a:off x="1696400" y="456816"/>
            <a:ext cx="9910725" cy="5784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579e81cd57_2_57"/>
          <p:cNvSpPr txBox="1"/>
          <p:nvPr/>
        </p:nvSpPr>
        <p:spPr>
          <a:xfrm>
            <a:off x="1914175" y="393925"/>
            <a:ext cx="88278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entury Gothic"/>
                <a:ea typeface="Century Gothic"/>
                <a:cs typeface="Century Gothic"/>
                <a:sym typeface="Century Gothic"/>
              </a:rPr>
              <a:t>RTI2 Facilitators</a:t>
            </a:r>
            <a:endParaRPr b="1" sz="3300">
              <a:latin typeface="Century Gothic"/>
              <a:ea typeface="Century Gothic"/>
              <a:cs typeface="Century Gothic"/>
              <a:sym typeface="Century Gothic"/>
            </a:endParaRPr>
          </a:p>
        </p:txBody>
      </p:sp>
      <p:pic>
        <p:nvPicPr>
          <p:cNvPr id="338" name="Google Shape;338;g1579e81cd57_2_57"/>
          <p:cNvPicPr preferRelativeResize="0"/>
          <p:nvPr/>
        </p:nvPicPr>
        <p:blipFill>
          <a:blip r:embed="rId3">
            <a:alphaModFix/>
          </a:blip>
          <a:stretch>
            <a:fillRect/>
          </a:stretch>
        </p:blipFill>
        <p:spPr>
          <a:xfrm>
            <a:off x="2170722" y="1277125"/>
            <a:ext cx="3633603" cy="5542776"/>
          </a:xfrm>
          <a:prstGeom prst="rect">
            <a:avLst/>
          </a:prstGeom>
          <a:noFill/>
          <a:ln>
            <a:noFill/>
          </a:ln>
        </p:spPr>
      </p:pic>
      <p:pic>
        <p:nvPicPr>
          <p:cNvPr id="339" name="Google Shape;339;g1579e81cd57_2_57"/>
          <p:cNvPicPr preferRelativeResize="0"/>
          <p:nvPr/>
        </p:nvPicPr>
        <p:blipFill>
          <a:blip r:embed="rId4">
            <a:alphaModFix/>
          </a:blip>
          <a:stretch>
            <a:fillRect/>
          </a:stretch>
        </p:blipFill>
        <p:spPr>
          <a:xfrm>
            <a:off x="6872675" y="1277125"/>
            <a:ext cx="3486874" cy="5618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g1579e81cd57_2_68"/>
          <p:cNvPicPr preferRelativeResize="0"/>
          <p:nvPr/>
        </p:nvPicPr>
        <p:blipFill>
          <a:blip r:embed="rId3">
            <a:alphaModFix/>
          </a:blip>
          <a:stretch>
            <a:fillRect/>
          </a:stretch>
        </p:blipFill>
        <p:spPr>
          <a:xfrm>
            <a:off x="584638" y="756351"/>
            <a:ext cx="11022724" cy="5858300"/>
          </a:xfrm>
          <a:prstGeom prst="rect">
            <a:avLst/>
          </a:prstGeom>
          <a:noFill/>
          <a:ln>
            <a:noFill/>
          </a:ln>
        </p:spPr>
      </p:pic>
      <p:sp>
        <p:nvSpPr>
          <p:cNvPr id="345" name="Google Shape;345;g1579e81cd57_2_68"/>
          <p:cNvSpPr txBox="1"/>
          <p:nvPr>
            <p:ph type="title"/>
          </p:nvPr>
        </p:nvSpPr>
        <p:spPr>
          <a:xfrm>
            <a:off x="1640099" y="72310"/>
            <a:ext cx="8911800" cy="12810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b="1" lang="en-US" sz="4200"/>
              <a:t>Group Reports~ Scores &amp; Skills Plan</a:t>
            </a:r>
            <a:endParaRPr b="1" sz="4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
          <p:cNvSpPr txBox="1"/>
          <p:nvPr>
            <p:ph type="title"/>
          </p:nvPr>
        </p:nvSpPr>
        <p:spPr>
          <a:xfrm>
            <a:off x="2121807" y="277275"/>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400"/>
              <a:buFont typeface="Century Gothic"/>
              <a:buNone/>
            </a:pPr>
            <a:r>
              <a:rPr b="1" lang="en-US" sz="4400"/>
              <a:t>Benchmark Comparison Screen </a:t>
            </a:r>
            <a:endParaRPr/>
          </a:p>
        </p:txBody>
      </p:sp>
      <p:pic>
        <p:nvPicPr>
          <p:cNvPr id="177" name="Google Shape;177;p3"/>
          <p:cNvPicPr preferRelativeResize="0"/>
          <p:nvPr>
            <p:ph idx="1" type="body"/>
          </p:nvPr>
        </p:nvPicPr>
        <p:blipFill rotWithShape="1">
          <a:blip r:embed="rId3">
            <a:alphaModFix/>
          </a:blip>
          <a:srcRect b="0" l="0" r="0" t="0"/>
          <a:stretch/>
        </p:blipFill>
        <p:spPr>
          <a:xfrm>
            <a:off x="1103275" y="1077300"/>
            <a:ext cx="10816200" cy="5596800"/>
          </a:xfrm>
          <a:prstGeom prst="rect">
            <a:avLst/>
          </a:prstGeom>
          <a:noFill/>
          <a:ln>
            <a:noFill/>
          </a:ln>
        </p:spPr>
      </p:pic>
      <p:sp>
        <p:nvSpPr>
          <p:cNvPr id="178" name="Google Shape;178;p3"/>
          <p:cNvSpPr/>
          <p:nvPr/>
        </p:nvSpPr>
        <p:spPr>
          <a:xfrm>
            <a:off x="1844575" y="1949650"/>
            <a:ext cx="1413600" cy="4658700"/>
          </a:xfrm>
          <a:prstGeom prst="rect">
            <a:avLst/>
          </a:prstGeom>
          <a:solidFill>
            <a:schemeClr val="lt1"/>
          </a:solidFill>
          <a:ln cap="rnd"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1579e81cd57_2_73"/>
          <p:cNvSpPr txBox="1"/>
          <p:nvPr>
            <p:ph type="title"/>
          </p:nvPr>
        </p:nvSpPr>
        <p:spPr>
          <a:xfrm>
            <a:off x="1949174" y="138010"/>
            <a:ext cx="8911800" cy="1281000"/>
          </a:xfrm>
          <a:prstGeom prst="rect">
            <a:avLst/>
          </a:prstGeom>
        </p:spPr>
        <p:txBody>
          <a:bodyPr anchorCtr="0" anchor="t" bIns="45700" lIns="91425" spcFirstLastPara="1" rIns="91425" wrap="square" tIns="45700">
            <a:normAutofit fontScale="90000"/>
          </a:bodyPr>
          <a:lstStyle/>
          <a:p>
            <a:pPr indent="0" lvl="0" marL="0" rtl="0" algn="l">
              <a:spcBef>
                <a:spcPts val="0"/>
              </a:spcBef>
              <a:spcAft>
                <a:spcPts val="0"/>
              </a:spcAft>
              <a:buNone/>
            </a:pPr>
            <a:r>
              <a:rPr b="1" lang="en-US" sz="4433"/>
              <a:t>Group Report~ Tier Transition Report</a:t>
            </a:r>
            <a:r>
              <a:rPr lang="en-US"/>
              <a:t> </a:t>
            </a:r>
            <a:endParaRPr/>
          </a:p>
        </p:txBody>
      </p:sp>
      <p:pic>
        <p:nvPicPr>
          <p:cNvPr id="351" name="Google Shape;351;g1579e81cd57_2_73"/>
          <p:cNvPicPr preferRelativeResize="0"/>
          <p:nvPr/>
        </p:nvPicPr>
        <p:blipFill>
          <a:blip r:embed="rId3">
            <a:alphaModFix/>
          </a:blip>
          <a:stretch>
            <a:fillRect/>
          </a:stretch>
        </p:blipFill>
        <p:spPr>
          <a:xfrm>
            <a:off x="1432025" y="993325"/>
            <a:ext cx="10119001" cy="5549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1579e81cd57_2_78"/>
          <p:cNvSpPr txBox="1"/>
          <p:nvPr>
            <p:ph type="title"/>
          </p:nvPr>
        </p:nvSpPr>
        <p:spPr>
          <a:xfrm>
            <a:off x="2500949" y="177435"/>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a:t>Group Report~ Tier Transition </a:t>
            </a:r>
            <a:endParaRPr b="1"/>
          </a:p>
        </p:txBody>
      </p:sp>
      <p:pic>
        <p:nvPicPr>
          <p:cNvPr id="357" name="Google Shape;357;g1579e81cd57_2_78"/>
          <p:cNvPicPr preferRelativeResize="0"/>
          <p:nvPr/>
        </p:nvPicPr>
        <p:blipFill>
          <a:blip r:embed="rId3">
            <a:alphaModFix/>
          </a:blip>
          <a:stretch>
            <a:fillRect/>
          </a:stretch>
        </p:blipFill>
        <p:spPr>
          <a:xfrm>
            <a:off x="4439650" y="788275"/>
            <a:ext cx="4983701" cy="59514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1579e81cd57_0_0"/>
          <p:cNvSpPr txBox="1"/>
          <p:nvPr>
            <p:ph type="title"/>
          </p:nvPr>
        </p:nvSpPr>
        <p:spPr>
          <a:xfrm>
            <a:off x="2633562" y="59185"/>
            <a:ext cx="8911800" cy="12810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b="1" lang="en-US" sz="5100"/>
              <a:t>Individual Monitoring</a:t>
            </a:r>
            <a:endParaRPr b="1" sz="5100"/>
          </a:p>
        </p:txBody>
      </p:sp>
      <p:pic>
        <p:nvPicPr>
          <p:cNvPr id="184" name="Google Shape;184;g1579e81cd57_0_0"/>
          <p:cNvPicPr preferRelativeResize="0"/>
          <p:nvPr/>
        </p:nvPicPr>
        <p:blipFill>
          <a:blip r:embed="rId3">
            <a:alphaModFix/>
          </a:blip>
          <a:stretch>
            <a:fillRect/>
          </a:stretch>
        </p:blipFill>
        <p:spPr>
          <a:xfrm>
            <a:off x="2332675" y="906525"/>
            <a:ext cx="9368801" cy="58463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
          <p:cNvSpPr txBox="1"/>
          <p:nvPr>
            <p:ph type="title"/>
          </p:nvPr>
        </p:nvSpPr>
        <p:spPr>
          <a:xfrm>
            <a:off x="2251349" y="127910"/>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800"/>
              <a:buFont typeface="Century Gothic"/>
              <a:buNone/>
            </a:pPr>
            <a:r>
              <a:rPr b="1" lang="en-US" sz="4800"/>
              <a:t>Report Options </a:t>
            </a:r>
            <a:endParaRPr/>
          </a:p>
        </p:txBody>
      </p:sp>
      <p:pic>
        <p:nvPicPr>
          <p:cNvPr id="190" name="Google Shape;190;p4"/>
          <p:cNvPicPr preferRelativeResize="0"/>
          <p:nvPr/>
        </p:nvPicPr>
        <p:blipFill rotWithShape="1">
          <a:blip r:embed="rId3">
            <a:alphaModFix/>
          </a:blip>
          <a:srcRect b="0" l="0" r="0" t="0"/>
          <a:stretch/>
        </p:blipFill>
        <p:spPr>
          <a:xfrm>
            <a:off x="3227075" y="933900"/>
            <a:ext cx="6941676" cy="5821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5"/>
          <p:cNvSpPr txBox="1"/>
          <p:nvPr>
            <p:ph type="title"/>
          </p:nvPr>
        </p:nvSpPr>
        <p:spPr>
          <a:xfrm>
            <a:off x="2579774" y="59185"/>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400"/>
              <a:buFont typeface="Century Gothic"/>
              <a:buNone/>
            </a:pPr>
            <a:r>
              <a:rPr b="1" lang="en-US" sz="4400"/>
              <a:t>Individual Benchmark Report </a:t>
            </a:r>
            <a:endParaRPr/>
          </a:p>
        </p:txBody>
      </p:sp>
      <p:pic>
        <p:nvPicPr>
          <p:cNvPr id="196" name="Google Shape;196;p5"/>
          <p:cNvPicPr preferRelativeResize="0"/>
          <p:nvPr/>
        </p:nvPicPr>
        <p:blipFill>
          <a:blip r:embed="rId3">
            <a:alphaModFix/>
          </a:blip>
          <a:stretch>
            <a:fillRect/>
          </a:stretch>
        </p:blipFill>
        <p:spPr>
          <a:xfrm>
            <a:off x="3651175" y="722575"/>
            <a:ext cx="6189599" cy="61354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6"/>
          <p:cNvSpPr txBox="1"/>
          <p:nvPr>
            <p:ph type="title"/>
          </p:nvPr>
        </p:nvSpPr>
        <p:spPr>
          <a:xfrm>
            <a:off x="2566649" y="72310"/>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400"/>
              <a:buFont typeface="Century Gothic"/>
              <a:buNone/>
            </a:pPr>
            <a:r>
              <a:rPr b="1" lang="en-US" sz="4400"/>
              <a:t>Individual Monitoring Report </a:t>
            </a:r>
            <a:endParaRPr/>
          </a:p>
        </p:txBody>
      </p:sp>
      <p:pic>
        <p:nvPicPr>
          <p:cNvPr id="202" name="Google Shape;202;p6"/>
          <p:cNvPicPr preferRelativeResize="0"/>
          <p:nvPr/>
        </p:nvPicPr>
        <p:blipFill>
          <a:blip r:embed="rId3">
            <a:alphaModFix/>
          </a:blip>
          <a:stretch>
            <a:fillRect/>
          </a:stretch>
        </p:blipFill>
        <p:spPr>
          <a:xfrm>
            <a:off x="4296100" y="841675"/>
            <a:ext cx="4992426" cy="59033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7"/>
          <p:cNvSpPr txBox="1"/>
          <p:nvPr>
            <p:ph type="title"/>
          </p:nvPr>
        </p:nvSpPr>
        <p:spPr>
          <a:xfrm>
            <a:off x="2551664" y="70121"/>
            <a:ext cx="8911800" cy="128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262626"/>
              </a:buClr>
              <a:buSzPts val="4000"/>
              <a:buFont typeface="Century Gothic"/>
              <a:buNone/>
            </a:pPr>
            <a:r>
              <a:rPr b="1" lang="en-US" sz="4000"/>
              <a:t>Individual Skills Analysis </a:t>
            </a:r>
            <a:br>
              <a:rPr b="1" lang="en-US" sz="4000"/>
            </a:br>
            <a:r>
              <a:rPr b="1" lang="en-US" sz="2700"/>
              <a:t>2</a:t>
            </a:r>
            <a:r>
              <a:rPr b="1" baseline="30000" lang="en-US" sz="2700"/>
              <a:t>nd</a:t>
            </a:r>
            <a:r>
              <a:rPr b="1" lang="en-US" sz="2700"/>
              <a:t> grade &amp; up~</a:t>
            </a:r>
            <a:r>
              <a:rPr b="1" lang="en-US" sz="2700"/>
              <a:t> Math ONLY</a:t>
            </a:r>
            <a:endParaRPr/>
          </a:p>
        </p:txBody>
      </p:sp>
      <p:pic>
        <p:nvPicPr>
          <p:cNvPr id="208" name="Google Shape;208;p7"/>
          <p:cNvPicPr preferRelativeResize="0"/>
          <p:nvPr/>
        </p:nvPicPr>
        <p:blipFill rotWithShape="1">
          <a:blip r:embed="rId3">
            <a:alphaModFix/>
          </a:blip>
          <a:srcRect b="0" l="0" r="0" t="0"/>
          <a:stretch/>
        </p:blipFill>
        <p:spPr>
          <a:xfrm>
            <a:off x="1052000" y="1169275"/>
            <a:ext cx="11034576" cy="5421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8"/>
          <p:cNvSpPr txBox="1"/>
          <p:nvPr>
            <p:ph type="title"/>
          </p:nvPr>
        </p:nvSpPr>
        <p:spPr>
          <a:xfrm>
            <a:off x="2389670" y="111559"/>
            <a:ext cx="8911800" cy="12810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262626"/>
              </a:buClr>
              <a:buSzPct val="100000"/>
              <a:buFont typeface="Century Gothic"/>
              <a:buNone/>
            </a:pPr>
            <a:r>
              <a:rPr b="1" lang="en-US" sz="4400"/>
              <a:t>Individual Skills Analysis</a:t>
            </a:r>
            <a:endParaRPr b="1" sz="4400"/>
          </a:p>
          <a:p>
            <a:pPr indent="0" lvl="0" marL="0" rtl="0" algn="ctr">
              <a:spcBef>
                <a:spcPts val="0"/>
              </a:spcBef>
              <a:spcAft>
                <a:spcPts val="0"/>
              </a:spcAft>
              <a:buClr>
                <a:srgbClr val="262626"/>
              </a:buClr>
              <a:buSzPct val="100000"/>
              <a:buFont typeface="Century Gothic"/>
              <a:buNone/>
            </a:pPr>
            <a:r>
              <a:rPr b="1" lang="en-US" sz="4400"/>
              <a:t>2nd grade &amp; up~ Math ONLY  </a:t>
            </a:r>
            <a:endParaRPr/>
          </a:p>
        </p:txBody>
      </p:sp>
      <p:pic>
        <p:nvPicPr>
          <p:cNvPr descr="A screenshot of a cell phone  Description automatically generated" id="214" name="Google Shape;214;p8"/>
          <p:cNvPicPr preferRelativeResize="0"/>
          <p:nvPr/>
        </p:nvPicPr>
        <p:blipFill rotWithShape="1">
          <a:blip r:embed="rId3">
            <a:alphaModFix/>
          </a:blip>
          <a:srcRect b="0" l="0" r="0" t="0"/>
          <a:stretch/>
        </p:blipFill>
        <p:spPr>
          <a:xfrm>
            <a:off x="723175" y="1484425"/>
            <a:ext cx="11335752" cy="5202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2022-09-21T17:14:40Z</dcterms:created>
  <dc:creator>ASHLEY HURST</dc:creator>
</cp:coreProperties>
</file>