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161a5f6db7_1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161a5f6db7_1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1622fd6864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1622fd6864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1622fd6864_2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1622fd6864_2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1622fd6864_2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1622fd6864_2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11622fd6864_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11622fd6864_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1622fd6864_2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1622fd6864_2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161a5f6db7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161a5f6db7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13d43b7b7b_1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13d43b7b7b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13d43b7c33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13d43b7c33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3d43b7b7b_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3d43b7b7b_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161a5f6db7_1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161a5f6db7_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161a5f6db7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161a5f6db7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161a5f6db7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161a5f6db7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161a5f6db7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161a5f6db7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161a5f6db7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161a5f6db7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image" Target="../media/image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 Id="rId3" Type="http://schemas.openxmlformats.org/officeDocument/2006/relationships/image" Target="../media/image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www.knoxschools.org/Domain/61" TargetMode="External"/><Relationship Id="rId4" Type="http://schemas.openxmlformats.org/officeDocument/2006/relationships/hyperlink" Target="mailto:brooke.partin@knoxschools.org" TargetMode="External"/><Relationship Id="rId5" Type="http://schemas.openxmlformats.org/officeDocument/2006/relationships/hyperlink" Target="mailto:linda.treadwell@knoxschools.org" TargetMode="External"/><Relationship Id="rId6" Type="http://schemas.openxmlformats.org/officeDocument/2006/relationships/hyperlink" Target="mailto:melissa.wright2@knoxschool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mailto:brooke.partin@knoxschools.org" TargetMode="External"/><Relationship Id="rId4" Type="http://schemas.openxmlformats.org/officeDocument/2006/relationships/hyperlink" Target="mailto:linda.treadwell@knoxschools.org" TargetMode="External"/><Relationship Id="rId5" Type="http://schemas.openxmlformats.org/officeDocument/2006/relationships/hyperlink" Target="mailto:melissa.wright2@knoxschools.org" TargetMode="External"/><Relationship Id="rId6" Type="http://schemas.openxmlformats.org/officeDocument/2006/relationships/hyperlink" Target="mailto:marie.schult@knoxschools.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latin typeface="Georgia"/>
                <a:ea typeface="Georgia"/>
                <a:cs typeface="Georgia"/>
                <a:sym typeface="Georgia"/>
              </a:rPr>
              <a:t>Welcome to Farragut Middle School</a:t>
            </a:r>
            <a:endParaRPr>
              <a:latin typeface="Georgia"/>
              <a:ea typeface="Georgia"/>
              <a:cs typeface="Georgia"/>
              <a:sym typeface="Georgia"/>
            </a:endParaRPr>
          </a:p>
        </p:txBody>
      </p:sp>
      <p:pic>
        <p:nvPicPr>
          <p:cNvPr id="55" name="Google Shape;55;p13"/>
          <p:cNvPicPr preferRelativeResize="0"/>
          <p:nvPr/>
        </p:nvPicPr>
        <p:blipFill>
          <a:blip r:embed="rId3">
            <a:alphaModFix/>
          </a:blip>
          <a:stretch>
            <a:fillRect/>
          </a:stretch>
        </p:blipFill>
        <p:spPr>
          <a:xfrm>
            <a:off x="3314478" y="2673974"/>
            <a:ext cx="2109925" cy="2114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id="108" name="Google Shape;108;p22"/>
          <p:cNvPicPr preferRelativeResize="0"/>
          <p:nvPr/>
        </p:nvPicPr>
        <p:blipFill>
          <a:blip r:embed="rId3">
            <a:alphaModFix/>
          </a:blip>
          <a:stretch>
            <a:fillRect/>
          </a:stretch>
        </p:blipFill>
        <p:spPr>
          <a:xfrm>
            <a:off x="152400" y="152400"/>
            <a:ext cx="7938045" cy="48387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pic>
        <p:nvPicPr>
          <p:cNvPr id="113" name="Google Shape;113;p23"/>
          <p:cNvPicPr preferRelativeResize="0"/>
          <p:nvPr/>
        </p:nvPicPr>
        <p:blipFill>
          <a:blip r:embed="rId3">
            <a:alphaModFix/>
          </a:blip>
          <a:stretch>
            <a:fillRect/>
          </a:stretch>
        </p:blipFill>
        <p:spPr>
          <a:xfrm>
            <a:off x="152400" y="152400"/>
            <a:ext cx="8576283" cy="483869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pic>
        <p:nvPicPr>
          <p:cNvPr id="118" name="Google Shape;118;p24"/>
          <p:cNvPicPr preferRelativeResize="0"/>
          <p:nvPr/>
        </p:nvPicPr>
        <p:blipFill>
          <a:blip r:embed="rId3">
            <a:alphaModFix/>
          </a:blip>
          <a:stretch>
            <a:fillRect/>
          </a:stretch>
        </p:blipFill>
        <p:spPr>
          <a:xfrm>
            <a:off x="152400" y="152400"/>
            <a:ext cx="8839200" cy="464116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pic>
        <p:nvPicPr>
          <p:cNvPr id="123" name="Google Shape;123;p25"/>
          <p:cNvPicPr preferRelativeResize="0"/>
          <p:nvPr/>
        </p:nvPicPr>
        <p:blipFill>
          <a:blip r:embed="rId3">
            <a:alphaModFix/>
          </a:blip>
          <a:stretch>
            <a:fillRect/>
          </a:stretch>
        </p:blipFill>
        <p:spPr>
          <a:xfrm>
            <a:off x="152400" y="152400"/>
            <a:ext cx="6996243" cy="48387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pic>
        <p:nvPicPr>
          <p:cNvPr id="128" name="Google Shape;128;p26"/>
          <p:cNvPicPr preferRelativeResize="0"/>
          <p:nvPr/>
        </p:nvPicPr>
        <p:blipFill>
          <a:blip r:embed="rId3">
            <a:alphaModFix/>
          </a:blip>
          <a:stretch>
            <a:fillRect/>
          </a:stretch>
        </p:blipFill>
        <p:spPr>
          <a:xfrm>
            <a:off x="152400" y="152400"/>
            <a:ext cx="8217881" cy="48387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Where do I find more information?</a:t>
            </a:r>
            <a:endParaRPr/>
          </a:p>
        </p:txBody>
      </p:sp>
      <p:sp>
        <p:nvSpPr>
          <p:cNvPr id="134" name="Google Shape;134;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You may visit the FMS website at any time to see information about the upcoming 2023-24 school year and the course selection Process.  </a:t>
            </a:r>
            <a:endParaRPr/>
          </a:p>
          <a:p>
            <a:pPr indent="0" lvl="0" marL="0" rtl="0" algn="l">
              <a:spcBef>
                <a:spcPts val="1200"/>
              </a:spcBef>
              <a:spcAft>
                <a:spcPts val="0"/>
              </a:spcAft>
              <a:buNone/>
            </a:pPr>
            <a:r>
              <a:rPr lang="en" u="sng">
                <a:solidFill>
                  <a:schemeClr val="hlink"/>
                </a:solidFill>
                <a:hlinkClick r:id="rId3"/>
              </a:rPr>
              <a:t>https://www.knoxschools.org/Domain/61</a:t>
            </a:r>
            <a:endParaRPr/>
          </a:p>
          <a:p>
            <a:pPr indent="0" lvl="0" marL="0" rtl="0" algn="l">
              <a:spcBef>
                <a:spcPts val="1200"/>
              </a:spcBef>
              <a:spcAft>
                <a:spcPts val="0"/>
              </a:spcAft>
              <a:buNone/>
            </a:pPr>
            <a:r>
              <a:rPr lang="en"/>
              <a:t>You may also contact the grade level counselor:</a:t>
            </a:r>
            <a:endParaRPr/>
          </a:p>
          <a:p>
            <a:pPr indent="0" lvl="0" marL="0" rtl="0" algn="l">
              <a:spcBef>
                <a:spcPts val="1200"/>
              </a:spcBef>
              <a:spcAft>
                <a:spcPts val="0"/>
              </a:spcAft>
              <a:buNone/>
            </a:pPr>
            <a:r>
              <a:rPr lang="en"/>
              <a:t>6th - Brooke Partin - </a:t>
            </a:r>
            <a:r>
              <a:rPr lang="en" u="sng">
                <a:solidFill>
                  <a:schemeClr val="hlink"/>
                </a:solidFill>
                <a:hlinkClick r:id="rId4"/>
              </a:rPr>
              <a:t>brooke.partin@knoxschools.org</a:t>
            </a:r>
            <a:endParaRPr/>
          </a:p>
          <a:p>
            <a:pPr indent="0" lvl="0" marL="0" rtl="0" algn="l">
              <a:spcBef>
                <a:spcPts val="1200"/>
              </a:spcBef>
              <a:spcAft>
                <a:spcPts val="0"/>
              </a:spcAft>
              <a:buNone/>
            </a:pPr>
            <a:r>
              <a:rPr lang="en"/>
              <a:t>7th - Dr. Linda Treadwell - </a:t>
            </a:r>
            <a:r>
              <a:rPr lang="en" u="sng">
                <a:solidFill>
                  <a:schemeClr val="hlink"/>
                </a:solidFill>
                <a:hlinkClick r:id="rId5"/>
              </a:rPr>
              <a:t>linda.treadwell@knoxschools.org</a:t>
            </a:r>
            <a:endParaRPr/>
          </a:p>
          <a:p>
            <a:pPr indent="0" lvl="0" marL="0" rtl="0" algn="l">
              <a:spcBef>
                <a:spcPts val="1200"/>
              </a:spcBef>
              <a:spcAft>
                <a:spcPts val="0"/>
              </a:spcAft>
              <a:buNone/>
            </a:pPr>
            <a:r>
              <a:rPr lang="en"/>
              <a:t>8th - Melissa Wright - </a:t>
            </a:r>
            <a:r>
              <a:rPr lang="en" u="sng">
                <a:solidFill>
                  <a:schemeClr val="hlink"/>
                </a:solidFill>
                <a:hlinkClick r:id="rId6"/>
              </a:rPr>
              <a:t>melissa.wright2@knoxschools.org</a:t>
            </a:r>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will we cover in this video?</a:t>
            </a:r>
            <a:endParaRPr/>
          </a:p>
        </p:txBody>
      </p:sp>
      <p:sp>
        <p:nvSpPr>
          <p:cNvPr id="61" name="Google Shape;61;p14"/>
          <p:cNvSpPr txBox="1"/>
          <p:nvPr>
            <p:ph idx="1" type="body"/>
          </p:nvPr>
        </p:nvSpPr>
        <p:spPr>
          <a:xfrm>
            <a:off x="311700" y="1152475"/>
            <a:ext cx="8455500" cy="34164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Clr>
                <a:srgbClr val="000000"/>
              </a:buClr>
              <a:buSzPts val="1700"/>
              <a:buChar char="●"/>
            </a:pPr>
            <a:r>
              <a:rPr lang="en" sz="1700">
                <a:solidFill>
                  <a:srgbClr val="000000"/>
                </a:solidFill>
              </a:rPr>
              <a:t>This video is to help you to enter related arts course requests ONLY.</a:t>
            </a:r>
            <a:endParaRPr sz="1700">
              <a:solidFill>
                <a:srgbClr val="000000"/>
              </a:solidFill>
            </a:endParaRPr>
          </a:p>
          <a:p>
            <a:pPr indent="-336550" lvl="0" marL="457200" rtl="0" algn="l">
              <a:spcBef>
                <a:spcPts val="0"/>
              </a:spcBef>
              <a:spcAft>
                <a:spcPts val="0"/>
              </a:spcAft>
              <a:buClr>
                <a:srgbClr val="000000"/>
              </a:buClr>
              <a:buSzPts val="1700"/>
              <a:buChar char="●"/>
            </a:pPr>
            <a:r>
              <a:rPr lang="en" sz="1700">
                <a:solidFill>
                  <a:srgbClr val="000000"/>
                </a:solidFill>
              </a:rPr>
              <a:t>This will help you navigate the Aspen system to make your Course requests for the 23-24 School year. </a:t>
            </a:r>
            <a:endParaRPr sz="1700">
              <a:solidFill>
                <a:srgbClr val="000000"/>
              </a:solidFill>
            </a:endParaRPr>
          </a:p>
          <a:p>
            <a:pPr indent="-336550" lvl="0" marL="457200" rtl="0" algn="l">
              <a:spcBef>
                <a:spcPts val="0"/>
              </a:spcBef>
              <a:spcAft>
                <a:spcPts val="0"/>
              </a:spcAft>
              <a:buClr>
                <a:srgbClr val="000000"/>
              </a:buClr>
              <a:buSzPts val="1700"/>
              <a:buChar char="●"/>
            </a:pPr>
            <a:r>
              <a:rPr lang="en" sz="1700">
                <a:solidFill>
                  <a:srgbClr val="000000"/>
                </a:solidFill>
              </a:rPr>
              <a:t>We will also share information about our Counselors at FMS and how to go about contacting them with questions. </a:t>
            </a:r>
            <a:endParaRPr sz="1700">
              <a:solidFill>
                <a:srgbClr val="000000"/>
              </a:solidFill>
            </a:endParaRPr>
          </a:p>
          <a:p>
            <a:pPr indent="0" lvl="0" marL="0" rtl="0" algn="l">
              <a:spcBef>
                <a:spcPts val="1200"/>
              </a:spcBef>
              <a:spcAft>
                <a:spcPts val="1200"/>
              </a:spcAft>
              <a:buNone/>
            </a:pPr>
            <a:r>
              <a:rPr i="1" lang="en" sz="1700">
                <a:solidFill>
                  <a:srgbClr val="000000"/>
                </a:solidFill>
              </a:rPr>
              <a:t>** For questions regarding the academic courses being recommended for your child, you should visit the website link for </a:t>
            </a:r>
            <a:r>
              <a:rPr b="1" i="1" lang="en" sz="1700" u="sng">
                <a:solidFill>
                  <a:srgbClr val="000000"/>
                </a:solidFill>
              </a:rPr>
              <a:t>Rising 6th Grade Information</a:t>
            </a:r>
            <a:r>
              <a:rPr b="1" i="1" lang="en" sz="1700">
                <a:solidFill>
                  <a:srgbClr val="000000"/>
                </a:solidFill>
              </a:rPr>
              <a:t> </a:t>
            </a:r>
            <a:r>
              <a:rPr i="1" lang="en" sz="1700">
                <a:solidFill>
                  <a:srgbClr val="000000"/>
                </a:solidFill>
              </a:rPr>
              <a:t>or</a:t>
            </a:r>
            <a:r>
              <a:rPr b="1" i="1" lang="en" sz="1700">
                <a:solidFill>
                  <a:srgbClr val="000000"/>
                </a:solidFill>
              </a:rPr>
              <a:t> </a:t>
            </a:r>
            <a:r>
              <a:rPr b="1" i="1" lang="en" sz="1700" u="sng">
                <a:solidFill>
                  <a:srgbClr val="000000"/>
                </a:solidFill>
              </a:rPr>
              <a:t>2023-2024 Student Registration Information</a:t>
            </a:r>
            <a:r>
              <a:rPr i="1" lang="en" sz="1700">
                <a:solidFill>
                  <a:srgbClr val="000000"/>
                </a:solidFill>
              </a:rPr>
              <a:t> for information and follow the process outlined.**</a:t>
            </a:r>
            <a:endParaRPr i="1" sz="17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65" name="Shape 65"/>
        <p:cNvGrpSpPr/>
        <p:nvPr/>
      </p:nvGrpSpPr>
      <p:grpSpPr>
        <a:xfrm>
          <a:off x="0" y="0"/>
          <a:ext cx="0" cy="0"/>
          <a:chOff x="0" y="0"/>
          <a:chExt cx="0" cy="0"/>
        </a:xfrm>
      </p:grpSpPr>
      <p:pic>
        <p:nvPicPr>
          <p:cNvPr id="66" name="Google Shape;66;p15"/>
          <p:cNvPicPr preferRelativeResize="0"/>
          <p:nvPr/>
        </p:nvPicPr>
        <p:blipFill>
          <a:blip r:embed="rId3">
            <a:alphaModFix/>
          </a:blip>
          <a:stretch>
            <a:fillRect/>
          </a:stretch>
        </p:blipFill>
        <p:spPr>
          <a:xfrm>
            <a:off x="326675" y="615975"/>
            <a:ext cx="3601275" cy="3601275"/>
          </a:xfrm>
          <a:prstGeom prst="rect">
            <a:avLst/>
          </a:prstGeom>
          <a:noFill/>
          <a:ln>
            <a:noFill/>
          </a:ln>
        </p:spPr>
      </p:pic>
      <p:sp>
        <p:nvSpPr>
          <p:cNvPr id="67" name="Google Shape;67;p1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400">
                <a:solidFill>
                  <a:schemeClr val="dk1"/>
                </a:solidFill>
                <a:latin typeface="Cambria"/>
                <a:ea typeface="Cambria"/>
                <a:cs typeface="Cambria"/>
                <a:sym typeface="Cambria"/>
              </a:rPr>
              <a:t>If any student is unable to log in to Aspen and a password reset does not work, they must contact the KCS Help Desk at 865-594-1830 or helpdesk@knoxschools.org.</a:t>
            </a:r>
            <a:endParaRPr sz="2400">
              <a:solidFill>
                <a:schemeClr val="dk1"/>
              </a:solidFill>
              <a:latin typeface="Cambria"/>
              <a:ea typeface="Cambria"/>
              <a:cs typeface="Cambria"/>
              <a:sym typeface="Cambr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are my Academic Classes Chosen?</a:t>
            </a:r>
            <a:endParaRPr/>
          </a:p>
        </p:txBody>
      </p:sp>
      <p:sp>
        <p:nvSpPr>
          <p:cNvPr id="73" name="Google Shape;73;p16"/>
          <p:cNvSpPr txBox="1"/>
          <p:nvPr>
            <p:ph idx="1" type="body"/>
          </p:nvPr>
        </p:nvSpPr>
        <p:spPr>
          <a:xfrm>
            <a:off x="311700" y="923500"/>
            <a:ext cx="8455500" cy="404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231F20"/>
                </a:solidFill>
                <a:highlight>
                  <a:srgbClr val="FFFFFF"/>
                </a:highlight>
                <a:latin typeface="Georgia"/>
                <a:ea typeface="Georgia"/>
                <a:cs typeface="Georgia"/>
                <a:sym typeface="Georgia"/>
              </a:rPr>
              <a:t>Academic courses cannot be altered by the student.  They are recommended for Standard or Honors Classes in English (ELA), Math, Science and Social Studies. </a:t>
            </a:r>
            <a:endParaRPr sz="1800">
              <a:solidFill>
                <a:srgbClr val="231F20"/>
              </a:solidFill>
              <a:highlight>
                <a:srgbClr val="FFFFFF"/>
              </a:highlight>
              <a:latin typeface="Georgia"/>
              <a:ea typeface="Georgia"/>
              <a:cs typeface="Georgia"/>
              <a:sym typeface="Georgia"/>
            </a:endParaRPr>
          </a:p>
          <a:p>
            <a:pPr indent="-342900" lvl="0" marL="457200" rtl="0" algn="l">
              <a:spcBef>
                <a:spcPts val="1200"/>
              </a:spcBef>
              <a:spcAft>
                <a:spcPts val="0"/>
              </a:spcAft>
              <a:buClr>
                <a:srgbClr val="231F20"/>
              </a:buClr>
              <a:buSzPts val="1800"/>
              <a:buFont typeface="Georgia"/>
              <a:buChar char="●"/>
            </a:pPr>
            <a:r>
              <a:rPr lang="en" sz="1800">
                <a:solidFill>
                  <a:srgbClr val="231F20"/>
                </a:solidFill>
                <a:highlight>
                  <a:srgbClr val="FFFFFF"/>
                </a:highlight>
                <a:latin typeface="Georgia"/>
                <a:ea typeface="Georgia"/>
                <a:cs typeface="Georgia"/>
                <a:sym typeface="Georgia"/>
              </a:rPr>
              <a:t>Academic course recommendations are based on multiple data points; standardized test scores, benchmark testing, course grade, etc.</a:t>
            </a:r>
            <a:endParaRPr sz="1800">
              <a:solidFill>
                <a:srgbClr val="231F20"/>
              </a:solidFill>
              <a:highlight>
                <a:srgbClr val="FFFFFF"/>
              </a:highlight>
              <a:latin typeface="Georgia"/>
              <a:ea typeface="Georgia"/>
              <a:cs typeface="Georgia"/>
              <a:sym typeface="Georgia"/>
            </a:endParaRPr>
          </a:p>
          <a:p>
            <a:pPr indent="-342900" lvl="0" marL="457200" rtl="0" algn="l">
              <a:spcBef>
                <a:spcPts val="0"/>
              </a:spcBef>
              <a:spcAft>
                <a:spcPts val="0"/>
              </a:spcAft>
              <a:buClr>
                <a:srgbClr val="231F20"/>
              </a:buClr>
              <a:buSzPts val="1800"/>
              <a:buFont typeface="Georgia"/>
              <a:buChar char="●"/>
            </a:pPr>
            <a:r>
              <a:rPr lang="en" sz="1800">
                <a:solidFill>
                  <a:srgbClr val="231F20"/>
                </a:solidFill>
                <a:highlight>
                  <a:srgbClr val="FFFFFF"/>
                </a:highlight>
                <a:latin typeface="Georgia"/>
                <a:ea typeface="Georgia"/>
                <a:cs typeface="Georgia"/>
                <a:sym typeface="Georgia"/>
              </a:rPr>
              <a:t>Teachers also provide recommendations for student courses</a:t>
            </a:r>
            <a:endParaRPr sz="1800">
              <a:solidFill>
                <a:srgbClr val="231F20"/>
              </a:solidFill>
              <a:highlight>
                <a:srgbClr val="FFFFFF"/>
              </a:highlight>
              <a:latin typeface="Georgia"/>
              <a:ea typeface="Georgia"/>
              <a:cs typeface="Georgia"/>
              <a:sym typeface="Georgia"/>
            </a:endParaRPr>
          </a:p>
          <a:p>
            <a:pPr indent="-342900" lvl="0" marL="457200" rtl="0" algn="l">
              <a:spcBef>
                <a:spcPts val="0"/>
              </a:spcBef>
              <a:spcAft>
                <a:spcPts val="0"/>
              </a:spcAft>
              <a:buClr>
                <a:srgbClr val="231F20"/>
              </a:buClr>
              <a:buSzPts val="1800"/>
              <a:buFont typeface="Georgia"/>
              <a:buChar char="●"/>
            </a:pPr>
            <a:r>
              <a:rPr lang="en" sz="1800">
                <a:solidFill>
                  <a:srgbClr val="231F20"/>
                </a:solidFill>
                <a:highlight>
                  <a:srgbClr val="FFFFFF"/>
                </a:highlight>
                <a:latin typeface="Georgia"/>
                <a:ea typeface="Georgia"/>
                <a:cs typeface="Georgia"/>
                <a:sym typeface="Georgia"/>
              </a:rPr>
              <a:t>Parents can have their student’s placement reviewed by filling out an Academic Release form.  You can access directions and this form on our school website. </a:t>
            </a:r>
            <a:endParaRPr sz="1800">
              <a:solidFill>
                <a:srgbClr val="231F20"/>
              </a:solidFill>
              <a:highlight>
                <a:srgbClr val="FFFFFF"/>
              </a:highlight>
              <a:latin typeface="Georgia"/>
              <a:ea typeface="Georgia"/>
              <a:cs typeface="Georgia"/>
              <a:sym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Georgia"/>
                <a:ea typeface="Georgia"/>
                <a:cs typeface="Georgia"/>
                <a:sym typeface="Georgia"/>
              </a:rPr>
              <a:t>How can I have my Academic Placement reviewed?</a:t>
            </a:r>
            <a:endParaRPr>
              <a:latin typeface="Georgia"/>
              <a:ea typeface="Georgia"/>
              <a:cs typeface="Georgia"/>
              <a:sym typeface="Georgia"/>
            </a:endParaRPr>
          </a:p>
        </p:txBody>
      </p:sp>
      <p:sp>
        <p:nvSpPr>
          <p:cNvPr id="79" name="Google Shape;79;p17"/>
          <p:cNvSpPr txBox="1"/>
          <p:nvPr>
            <p:ph idx="1" type="body"/>
          </p:nvPr>
        </p:nvSpPr>
        <p:spPr>
          <a:xfrm>
            <a:off x="311700" y="1152475"/>
            <a:ext cx="8520600" cy="37314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5600">
                <a:solidFill>
                  <a:srgbClr val="231F20"/>
                </a:solidFill>
                <a:highlight>
                  <a:schemeClr val="lt1"/>
                </a:highlight>
                <a:latin typeface="Georgia"/>
                <a:ea typeface="Georgia"/>
                <a:cs typeface="Georgia"/>
                <a:sym typeface="Georgia"/>
              </a:rPr>
              <a:t>This process has multiple steps. If you would like your child's recommendation(s) reviewed for a different placement, a Parent Request for Academic Release will need to be completed and submitted. </a:t>
            </a:r>
            <a:endParaRPr sz="5600">
              <a:solidFill>
                <a:srgbClr val="231F20"/>
              </a:solidFill>
              <a:highlight>
                <a:schemeClr val="lt1"/>
              </a:highlight>
              <a:latin typeface="Georgia"/>
              <a:ea typeface="Georgia"/>
              <a:cs typeface="Georgia"/>
              <a:sym typeface="Georgia"/>
            </a:endParaRPr>
          </a:p>
          <a:p>
            <a:pPr indent="0" lvl="0" marL="0" rtl="0" algn="l">
              <a:spcBef>
                <a:spcPts val="1200"/>
              </a:spcBef>
              <a:spcAft>
                <a:spcPts val="0"/>
              </a:spcAft>
              <a:buNone/>
            </a:pPr>
            <a:r>
              <a:t/>
            </a:r>
            <a:endParaRPr sz="5600">
              <a:solidFill>
                <a:srgbClr val="231F20"/>
              </a:solidFill>
              <a:highlight>
                <a:schemeClr val="lt1"/>
              </a:highlight>
              <a:latin typeface="Georgia"/>
              <a:ea typeface="Georgia"/>
              <a:cs typeface="Georgia"/>
              <a:sym typeface="Georgia"/>
            </a:endParaRPr>
          </a:p>
          <a:p>
            <a:pPr indent="0" lvl="0" marL="0" rtl="0" algn="l">
              <a:spcBef>
                <a:spcPts val="1200"/>
              </a:spcBef>
              <a:spcAft>
                <a:spcPts val="0"/>
              </a:spcAft>
              <a:buNone/>
            </a:pPr>
            <a:r>
              <a:rPr lang="en" sz="5600">
                <a:solidFill>
                  <a:srgbClr val="231F20"/>
                </a:solidFill>
                <a:highlight>
                  <a:schemeClr val="lt1"/>
                </a:highlight>
                <a:latin typeface="Georgia"/>
                <a:ea typeface="Georgia"/>
                <a:cs typeface="Georgia"/>
                <a:sym typeface="Georgia"/>
              </a:rPr>
              <a:t>Student recommendations should be in the final stages of review and entry during the month of May. If you would like to submit a Parent Request for Academic Release, you can locate the form on the School Counseling page or download if from the link found on the school website. From the FMS home page,  click the link for Rising 6th Grade or 2023-2024 Scheduling Information and you will be able to locate the form and directions . The completed form should be submitted to the FMS main office in the designated basket or may be emailed to the grade level school counselor or Mrs. Schult.</a:t>
            </a:r>
            <a:endParaRPr sz="5600">
              <a:solidFill>
                <a:srgbClr val="231F20"/>
              </a:solidFill>
              <a:highlight>
                <a:schemeClr val="lt1"/>
              </a:highlight>
              <a:latin typeface="Georgia"/>
              <a:ea typeface="Georgia"/>
              <a:cs typeface="Georgia"/>
              <a:sym typeface="Georgia"/>
            </a:endParaRPr>
          </a:p>
          <a:p>
            <a:pPr indent="0" lvl="0" marL="0" rtl="0" algn="l">
              <a:spcBef>
                <a:spcPts val="1200"/>
              </a:spcBef>
              <a:spcAft>
                <a:spcPts val="0"/>
              </a:spcAft>
              <a:buNone/>
            </a:pPr>
            <a:r>
              <a:rPr lang="en" sz="5600">
                <a:solidFill>
                  <a:srgbClr val="231F20"/>
                </a:solidFill>
                <a:highlight>
                  <a:schemeClr val="lt1"/>
                </a:highlight>
                <a:latin typeface="Georgia"/>
                <a:ea typeface="Georgia"/>
                <a:cs typeface="Georgia"/>
                <a:sym typeface="Georgia"/>
              </a:rPr>
              <a:t>	6th Grade - </a:t>
            </a:r>
            <a:r>
              <a:rPr lang="en" sz="5600" u="sng">
                <a:solidFill>
                  <a:schemeClr val="hlink"/>
                </a:solidFill>
                <a:highlight>
                  <a:schemeClr val="lt1"/>
                </a:highlight>
                <a:latin typeface="Georgia"/>
                <a:ea typeface="Georgia"/>
                <a:cs typeface="Georgia"/>
                <a:sym typeface="Georgia"/>
                <a:hlinkClick r:id="rId3"/>
              </a:rPr>
              <a:t>brooke.partin@knoxschools.org</a:t>
            </a:r>
            <a:endParaRPr sz="5600">
              <a:solidFill>
                <a:srgbClr val="231F20"/>
              </a:solidFill>
              <a:highlight>
                <a:schemeClr val="lt1"/>
              </a:highlight>
              <a:latin typeface="Georgia"/>
              <a:ea typeface="Georgia"/>
              <a:cs typeface="Georgia"/>
              <a:sym typeface="Georgia"/>
            </a:endParaRPr>
          </a:p>
          <a:p>
            <a:pPr indent="0" lvl="0" marL="0" rtl="0" algn="l">
              <a:spcBef>
                <a:spcPts val="1200"/>
              </a:spcBef>
              <a:spcAft>
                <a:spcPts val="0"/>
              </a:spcAft>
              <a:buNone/>
            </a:pPr>
            <a:r>
              <a:rPr lang="en" sz="5600">
                <a:solidFill>
                  <a:srgbClr val="231F20"/>
                </a:solidFill>
                <a:highlight>
                  <a:schemeClr val="lt1"/>
                </a:highlight>
                <a:latin typeface="Georgia"/>
                <a:ea typeface="Georgia"/>
                <a:cs typeface="Georgia"/>
                <a:sym typeface="Georgia"/>
              </a:rPr>
              <a:t>	7th Grade - </a:t>
            </a:r>
            <a:r>
              <a:rPr lang="en" sz="5600" u="sng">
                <a:solidFill>
                  <a:schemeClr val="hlink"/>
                </a:solidFill>
                <a:highlight>
                  <a:schemeClr val="lt1"/>
                </a:highlight>
                <a:latin typeface="Georgia"/>
                <a:ea typeface="Georgia"/>
                <a:cs typeface="Georgia"/>
                <a:sym typeface="Georgia"/>
                <a:hlinkClick r:id="rId4"/>
              </a:rPr>
              <a:t>linda.treadwell@knoxschools.org</a:t>
            </a:r>
            <a:endParaRPr sz="5600">
              <a:solidFill>
                <a:srgbClr val="231F20"/>
              </a:solidFill>
              <a:highlight>
                <a:schemeClr val="lt1"/>
              </a:highlight>
              <a:latin typeface="Georgia"/>
              <a:ea typeface="Georgia"/>
              <a:cs typeface="Georgia"/>
              <a:sym typeface="Georgia"/>
            </a:endParaRPr>
          </a:p>
          <a:p>
            <a:pPr indent="0" lvl="0" marL="0" rtl="0" algn="l">
              <a:spcBef>
                <a:spcPts val="1200"/>
              </a:spcBef>
              <a:spcAft>
                <a:spcPts val="0"/>
              </a:spcAft>
              <a:buNone/>
            </a:pPr>
            <a:r>
              <a:rPr lang="en" sz="5600">
                <a:solidFill>
                  <a:srgbClr val="231F20"/>
                </a:solidFill>
                <a:highlight>
                  <a:schemeClr val="lt1"/>
                </a:highlight>
                <a:latin typeface="Georgia"/>
                <a:ea typeface="Georgia"/>
                <a:cs typeface="Georgia"/>
                <a:sym typeface="Georgia"/>
              </a:rPr>
              <a:t>	8th Grade - </a:t>
            </a:r>
            <a:r>
              <a:rPr lang="en" sz="5600" u="sng">
                <a:solidFill>
                  <a:schemeClr val="hlink"/>
                </a:solidFill>
                <a:highlight>
                  <a:schemeClr val="lt1"/>
                </a:highlight>
                <a:latin typeface="Georgia"/>
                <a:ea typeface="Georgia"/>
                <a:cs typeface="Georgia"/>
                <a:sym typeface="Georgia"/>
                <a:hlinkClick r:id="rId5"/>
              </a:rPr>
              <a:t>melissa.wright2@knoxschools.org</a:t>
            </a:r>
            <a:endParaRPr sz="5600">
              <a:solidFill>
                <a:srgbClr val="231F20"/>
              </a:solidFill>
              <a:highlight>
                <a:schemeClr val="lt1"/>
              </a:highlight>
              <a:latin typeface="Georgia"/>
              <a:ea typeface="Georgia"/>
              <a:cs typeface="Georgia"/>
              <a:sym typeface="Georgia"/>
            </a:endParaRPr>
          </a:p>
          <a:p>
            <a:pPr indent="0" lvl="0" marL="0" rtl="0" algn="l">
              <a:spcBef>
                <a:spcPts val="1200"/>
              </a:spcBef>
              <a:spcAft>
                <a:spcPts val="0"/>
              </a:spcAft>
              <a:buNone/>
            </a:pPr>
            <a:r>
              <a:rPr lang="en" sz="5600">
                <a:solidFill>
                  <a:srgbClr val="231F20"/>
                </a:solidFill>
                <a:highlight>
                  <a:schemeClr val="lt1"/>
                </a:highlight>
                <a:latin typeface="Georgia"/>
                <a:ea typeface="Georgia"/>
                <a:cs typeface="Georgia"/>
                <a:sym typeface="Georgia"/>
              </a:rPr>
              <a:t>	Curriculum Principal - </a:t>
            </a:r>
            <a:r>
              <a:rPr lang="en" sz="5600" u="sng">
                <a:solidFill>
                  <a:schemeClr val="hlink"/>
                </a:solidFill>
                <a:highlight>
                  <a:schemeClr val="lt1"/>
                </a:highlight>
                <a:latin typeface="Georgia"/>
                <a:ea typeface="Georgia"/>
                <a:cs typeface="Georgia"/>
                <a:sym typeface="Georgia"/>
                <a:hlinkClick r:id="rId6"/>
              </a:rPr>
              <a:t>marie.schult@knoxschools.org</a:t>
            </a:r>
            <a:endParaRPr sz="5600">
              <a:solidFill>
                <a:srgbClr val="231F20"/>
              </a:solidFill>
              <a:highlight>
                <a:schemeClr val="lt1"/>
              </a:highlight>
              <a:latin typeface="Georgia"/>
              <a:ea typeface="Georgia"/>
              <a:cs typeface="Georgia"/>
              <a:sym typeface="Georgia"/>
            </a:endParaRPr>
          </a:p>
          <a:p>
            <a:pPr indent="0" lvl="0" marL="0" rtl="0" algn="l">
              <a:spcBef>
                <a:spcPts val="1200"/>
              </a:spcBef>
              <a:spcAft>
                <a:spcPts val="0"/>
              </a:spcAft>
              <a:buNone/>
            </a:pPr>
            <a:r>
              <a:t/>
            </a:r>
            <a:endParaRPr sz="1500">
              <a:solidFill>
                <a:srgbClr val="231F20"/>
              </a:solidFill>
              <a:highlight>
                <a:schemeClr val="lt1"/>
              </a:highlight>
              <a:latin typeface="Georgia"/>
              <a:ea typeface="Georgia"/>
              <a:cs typeface="Georgia"/>
              <a:sym typeface="Georgia"/>
            </a:endParaRPr>
          </a:p>
          <a:p>
            <a:pPr indent="0" lvl="0" marL="0" rtl="0" algn="l">
              <a:spcBef>
                <a:spcPts val="1200"/>
              </a:spcBef>
              <a:spcAft>
                <a:spcPts val="1200"/>
              </a:spcAft>
              <a:buNone/>
            </a:pPr>
            <a:r>
              <a:t/>
            </a:r>
            <a:endParaRPr>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Related Arts Can I Take?</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Georgia"/>
                <a:ea typeface="Georgia"/>
                <a:cs typeface="Georgia"/>
                <a:sym typeface="Georgia"/>
              </a:rPr>
              <a:t>Each Student takes TWO Related Arts Classes each day.  You will choose one of each of the following. </a:t>
            </a:r>
            <a:endParaRPr>
              <a:latin typeface="Georgia"/>
              <a:ea typeface="Georgia"/>
              <a:cs typeface="Georgia"/>
              <a:sym typeface="Georgia"/>
            </a:endParaRPr>
          </a:p>
          <a:p>
            <a:pPr indent="-342900" lvl="0" marL="457200" rtl="0" algn="l">
              <a:spcBef>
                <a:spcPts val="1200"/>
              </a:spcBef>
              <a:spcAft>
                <a:spcPts val="0"/>
              </a:spcAft>
              <a:buSzPts val="1800"/>
              <a:buFont typeface="Georgia"/>
              <a:buChar char="●"/>
            </a:pPr>
            <a:r>
              <a:rPr lang="en">
                <a:latin typeface="Georgia"/>
                <a:ea typeface="Georgia"/>
                <a:cs typeface="Georgia"/>
                <a:sym typeface="Georgia"/>
              </a:rPr>
              <a:t>Fine Arts - You will choose Band, Chorus, Orchestra or Gen Music.  If you choose General Music you will have all of the other Related Arts classes and extra PE classes</a:t>
            </a:r>
            <a:endParaRPr>
              <a:latin typeface="Georgia"/>
              <a:ea typeface="Georgia"/>
              <a:cs typeface="Georgia"/>
              <a:sym typeface="Georgia"/>
            </a:endParaRPr>
          </a:p>
          <a:p>
            <a:pPr indent="-342900" lvl="0" marL="457200" rtl="0" algn="l">
              <a:spcBef>
                <a:spcPts val="0"/>
              </a:spcBef>
              <a:spcAft>
                <a:spcPts val="0"/>
              </a:spcAft>
              <a:buSzPts val="1800"/>
              <a:buFont typeface="Georgia"/>
              <a:buChar char="●"/>
            </a:pPr>
            <a:r>
              <a:rPr lang="en">
                <a:latin typeface="Georgia"/>
                <a:ea typeface="Georgia"/>
                <a:cs typeface="Georgia"/>
                <a:sym typeface="Georgia"/>
              </a:rPr>
              <a:t>Rotation - Each student can rank preference for PE, Health, Art, Exploratory Spanish, STEM - Tech, STEM - Career</a:t>
            </a:r>
            <a:endParaRPr>
              <a:latin typeface="Georgia"/>
              <a:ea typeface="Georgia"/>
              <a:cs typeface="Georgia"/>
              <a:sym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When do I request Related Arts Classes?  </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a:t>
            </a:r>
            <a:endParaRPr/>
          </a:p>
          <a:p>
            <a:pPr indent="0" lvl="0" marL="0" rtl="0" algn="l">
              <a:spcBef>
                <a:spcPts val="1200"/>
              </a:spcBef>
              <a:spcAft>
                <a:spcPts val="0"/>
              </a:spcAft>
              <a:buNone/>
            </a:pPr>
            <a:r>
              <a:rPr lang="en"/>
              <a:t>The window to make your requests for the 23-24 School year are as follows</a:t>
            </a:r>
            <a:endParaRPr/>
          </a:p>
          <a:p>
            <a:pPr indent="-342900" lvl="0" marL="457200" rtl="0" algn="l">
              <a:spcBef>
                <a:spcPts val="1200"/>
              </a:spcBef>
              <a:spcAft>
                <a:spcPts val="0"/>
              </a:spcAft>
              <a:buSzPts val="1800"/>
              <a:buChar char="●"/>
            </a:pPr>
            <a:r>
              <a:rPr lang="en"/>
              <a:t>Current 6th and 7th graders - </a:t>
            </a:r>
            <a:r>
              <a:rPr lang="en"/>
              <a:t>February 21-March 3</a:t>
            </a:r>
            <a:endParaRPr/>
          </a:p>
          <a:p>
            <a:pPr indent="-342900" lvl="0" marL="457200" rtl="0" algn="l">
              <a:spcBef>
                <a:spcPts val="0"/>
              </a:spcBef>
              <a:spcAft>
                <a:spcPts val="0"/>
              </a:spcAft>
              <a:buSzPts val="1800"/>
              <a:buChar char="●"/>
            </a:pPr>
            <a:r>
              <a:rPr lang="en"/>
              <a:t>Current 5th Graders for 6th grade year expected window March 27-April 6</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You can adjust your choices until the Window closes.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911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do I do if I am a current band student and am interested in changing to a different music class?</a:t>
            </a:r>
            <a:endParaRPr/>
          </a:p>
          <a:p>
            <a:pPr indent="0" lvl="0" marL="0" rtl="0" algn="l">
              <a:spcBef>
                <a:spcPts val="0"/>
              </a:spcBef>
              <a:spcAft>
                <a:spcPts val="0"/>
              </a:spcAft>
              <a:buNone/>
            </a:pPr>
            <a:r>
              <a:t/>
            </a:r>
            <a:endParaRPr/>
          </a:p>
        </p:txBody>
      </p:sp>
      <p:sp>
        <p:nvSpPr>
          <p:cNvPr id="97" name="Google Shape;97;p20"/>
          <p:cNvSpPr txBox="1"/>
          <p:nvPr>
            <p:ph idx="1" type="body"/>
          </p:nvPr>
        </p:nvSpPr>
        <p:spPr>
          <a:xfrm>
            <a:off x="311700" y="1662775"/>
            <a:ext cx="8520600" cy="2906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If you are currently in Band, then you have been recommended for a band class for the next school year.  If you want to make a change in your fine arts class, please make a note to your school counselor at the bottom of the page.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do I make Requests for Related Arts Classes?</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following slides will walk you through how to access the request page in Aspen.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Please remember that you can adjust your requests until the window closes.  At that time, your requests will become final unless you fill out an Parent Request for Academic Release form to have your class choice reviewed.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