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2.xml" ContentType="application/vnd.openxmlformats-officedocument.drawingml.chart+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42" r:id="rId2"/>
    <p:sldMasterId id="2147483749" r:id="rId3"/>
  </p:sldMasterIdLst>
  <p:notesMasterIdLst>
    <p:notesMasterId r:id="rId46"/>
  </p:notesMasterIdLst>
  <p:handoutMasterIdLst>
    <p:handoutMasterId r:id="rId47"/>
  </p:handoutMasterIdLst>
  <p:sldIdLst>
    <p:sldId id="256" r:id="rId4"/>
    <p:sldId id="583" r:id="rId5"/>
    <p:sldId id="1645" r:id="rId6"/>
    <p:sldId id="1627" r:id="rId7"/>
    <p:sldId id="1623" r:id="rId8"/>
    <p:sldId id="1641" r:id="rId9"/>
    <p:sldId id="1658" r:id="rId10"/>
    <p:sldId id="1643" r:id="rId11"/>
    <p:sldId id="1622" r:id="rId12"/>
    <p:sldId id="438" r:id="rId13"/>
    <p:sldId id="1653" r:id="rId14"/>
    <p:sldId id="1635" r:id="rId15"/>
    <p:sldId id="1633" r:id="rId16"/>
    <p:sldId id="584" r:id="rId17"/>
    <p:sldId id="1628" r:id="rId18"/>
    <p:sldId id="1629" r:id="rId19"/>
    <p:sldId id="576" r:id="rId20"/>
    <p:sldId id="580" r:id="rId21"/>
    <p:sldId id="1630" r:id="rId22"/>
    <p:sldId id="470" r:id="rId23"/>
    <p:sldId id="573" r:id="rId24"/>
    <p:sldId id="1625" r:id="rId25"/>
    <p:sldId id="1654" r:id="rId26"/>
    <p:sldId id="575" r:id="rId27"/>
    <p:sldId id="1631" r:id="rId28"/>
    <p:sldId id="596" r:id="rId29"/>
    <p:sldId id="452" r:id="rId30"/>
    <p:sldId id="455" r:id="rId31"/>
    <p:sldId id="1656" r:id="rId32"/>
    <p:sldId id="357" r:id="rId33"/>
    <p:sldId id="565" r:id="rId34"/>
    <p:sldId id="503" r:id="rId35"/>
    <p:sldId id="569" r:id="rId36"/>
    <p:sldId id="1657" r:id="rId37"/>
    <p:sldId id="1640" r:id="rId38"/>
    <p:sldId id="1632" r:id="rId39"/>
    <p:sldId id="590" r:id="rId40"/>
    <p:sldId id="1636" r:id="rId41"/>
    <p:sldId id="1652" r:id="rId42"/>
    <p:sldId id="1621" r:id="rId43"/>
    <p:sldId id="1619" r:id="rId44"/>
    <p:sldId id="1626" r:id="rId4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Seay" initials="JS" lastIdx="3" clrIdx="0">
    <p:extLst>
      <p:ext uri="{19B8F6BF-5375-455C-9EA6-DF929625EA0E}">
        <p15:presenceInfo xmlns:p15="http://schemas.microsoft.com/office/powerpoint/2012/main" userId="S::CB05500@tn.gov::177eca19-a8f1-4632-8321-565da92bfc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B"/>
    <a:srgbClr val="1B365D"/>
    <a:srgbClr val="E7E7E7"/>
    <a:srgbClr val="D1D3D6"/>
    <a:srgbClr val="011D5F"/>
    <a:srgbClr val="192246"/>
    <a:srgbClr val="BD92DE"/>
    <a:srgbClr val="C0C0C0"/>
    <a:srgbClr val="969696"/>
    <a:srgbClr val="1A2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75084" autoAdjust="0"/>
  </p:normalViewPr>
  <p:slideViewPr>
    <p:cSldViewPr>
      <p:cViewPr varScale="1">
        <p:scale>
          <a:sx n="39" d="100"/>
          <a:sy n="39" d="100"/>
        </p:scale>
        <p:origin x="1234" y="43"/>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296"/>
    </p:cViewPr>
  </p:sorterViewPr>
  <p:notesViewPr>
    <p:cSldViewPr>
      <p:cViewPr>
        <p:scale>
          <a:sx n="98" d="100"/>
          <a:sy n="98" d="100"/>
        </p:scale>
        <p:origin x="182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stacked"/>
        <c:varyColors val="0"/>
        <c:ser>
          <c:idx val="0"/>
          <c:order val="0"/>
          <c:tx>
            <c:strRef>
              <c:f>Sheet1!$B$1</c:f>
              <c:strCache>
                <c:ptCount val="1"/>
                <c:pt idx="0">
                  <c:v>Subsidized</c:v>
                </c:pt>
              </c:strCache>
            </c:strRef>
          </c:tx>
          <c:spPr>
            <a:solidFill>
              <a:schemeClr val="bg2">
                <a:lumMod val="40000"/>
                <a:lumOff val="60000"/>
              </a:schemeClr>
            </a:solidFill>
          </c:spPr>
          <c:invertIfNegative val="0"/>
          <c:dLbls>
            <c:dLbl>
              <c:idx val="0"/>
              <c:tx>
                <c:rich>
                  <a:bodyPr/>
                  <a:lstStyle/>
                  <a:p>
                    <a:r>
                      <a:rPr lang="en-US" b="1" dirty="0">
                        <a:solidFill>
                          <a:schemeClr val="tx2"/>
                        </a:solidFill>
                      </a:rPr>
                      <a:t>$3,500         </a:t>
                    </a:r>
                    <a:r>
                      <a:rPr lang="en-US" b="1" baseline="0" dirty="0">
                        <a:solidFill>
                          <a:schemeClr val="tx2"/>
                        </a:solidFill>
                      </a:rPr>
                      <a:t> </a:t>
                    </a:r>
                    <a:r>
                      <a:rPr lang="en-US" b="1" dirty="0">
                        <a:solidFill>
                          <a:schemeClr val="tx2"/>
                        </a:solidFill>
                      </a:rPr>
                      <a:t>sub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F98-4C8D-B0C9-A3989381EC96}"/>
                </c:ext>
              </c:extLst>
            </c:dLbl>
            <c:dLbl>
              <c:idx val="1"/>
              <c:tx>
                <c:rich>
                  <a:bodyPr/>
                  <a:lstStyle/>
                  <a:p>
                    <a:r>
                      <a:rPr lang="en-US" b="1" dirty="0">
                        <a:solidFill>
                          <a:schemeClr val="tx2"/>
                        </a:solidFill>
                      </a:rPr>
                      <a:t>   $4,500 	</a:t>
                    </a:r>
                    <a:r>
                      <a:rPr lang="en-US" b="1" baseline="0" dirty="0">
                        <a:solidFill>
                          <a:schemeClr val="tx2"/>
                        </a:solidFill>
                      </a:rPr>
                      <a:t>    </a:t>
                    </a:r>
                    <a:r>
                      <a:rPr lang="en-US" b="1" dirty="0">
                        <a:solidFill>
                          <a:schemeClr val="tx2"/>
                        </a:solidFill>
                      </a:rPr>
                      <a:t>sub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F98-4C8D-B0C9-A3989381EC96}"/>
                </c:ext>
              </c:extLst>
            </c:dLbl>
            <c:dLbl>
              <c:idx val="2"/>
              <c:tx>
                <c:rich>
                  <a:bodyPr/>
                  <a:lstStyle/>
                  <a:p>
                    <a:r>
                      <a:rPr lang="en-US" b="1">
                        <a:solidFill>
                          <a:schemeClr val="tx2"/>
                        </a:solidFill>
                      </a:rPr>
                      <a:t>$5,500          sub              max </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F98-4C8D-B0C9-A3989381EC96}"/>
                </c:ext>
              </c:extLst>
            </c:dLbl>
            <c:spPr>
              <a:noFill/>
              <a:ln>
                <a:noFill/>
              </a:ln>
              <a:effectLst/>
            </c:spPr>
            <c:txPr>
              <a:bodyPr/>
              <a:lstStyle/>
              <a:p>
                <a:pPr>
                  <a:defRPr b="1">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1st Year</c:v>
                </c:pt>
                <c:pt idx="1">
                  <c:v>2nd Year</c:v>
                </c:pt>
                <c:pt idx="2">
                  <c:v>3rd Year and beyond</c:v>
                </c:pt>
              </c:strCache>
            </c:strRef>
          </c:cat>
          <c:val>
            <c:numRef>
              <c:f>Sheet1!$B$2:$B$4</c:f>
              <c:numCache>
                <c:formatCode>"$"#,##0_);[Red]\("$"#,##0\)</c:formatCode>
                <c:ptCount val="3"/>
                <c:pt idx="0">
                  <c:v>3500</c:v>
                </c:pt>
                <c:pt idx="1">
                  <c:v>4500</c:v>
                </c:pt>
                <c:pt idx="2">
                  <c:v>5500</c:v>
                </c:pt>
              </c:numCache>
            </c:numRef>
          </c:val>
          <c:extLst>
            <c:ext xmlns:c16="http://schemas.microsoft.com/office/drawing/2014/chart" uri="{C3380CC4-5D6E-409C-BE32-E72D297353CC}">
              <c16:uniqueId val="{00000000-F6E3-4E12-BBCF-99E8CA9C2F8B}"/>
            </c:ext>
          </c:extLst>
        </c:ser>
        <c:ser>
          <c:idx val="1"/>
          <c:order val="1"/>
          <c:tx>
            <c:strRef>
              <c:f>Sheet1!$C$1</c:f>
              <c:strCache>
                <c:ptCount val="1"/>
                <c:pt idx="0">
                  <c:v>Column1</c:v>
                </c:pt>
              </c:strCache>
            </c:strRef>
          </c:tx>
          <c:spPr>
            <a:solidFill>
              <a:schemeClr val="tx2"/>
            </a:solidFill>
            <a:ln>
              <a:solidFill>
                <a:schemeClr val="tx2"/>
              </a:solidFill>
            </a:ln>
          </c:spPr>
          <c:invertIfNegative val="0"/>
          <c:dLbls>
            <c:dLbl>
              <c:idx val="0"/>
              <c:tx>
                <c:rich>
                  <a:bodyPr/>
                  <a:lstStyle/>
                  <a:p>
                    <a:r>
                      <a:rPr lang="en-US" b="1">
                        <a:solidFill>
                          <a:schemeClr val="bg1"/>
                        </a:solidFill>
                      </a:rPr>
                      <a:t>$5,500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F98-4C8D-B0C9-A3989381EC96}"/>
                </c:ext>
              </c:extLst>
            </c:dLbl>
            <c:dLbl>
              <c:idx val="1"/>
              <c:tx>
                <c:rich>
                  <a:bodyPr/>
                  <a:lstStyle/>
                  <a:p>
                    <a:r>
                      <a:rPr lang="en-US" b="1">
                        <a:solidFill>
                          <a:schemeClr val="bg1"/>
                        </a:solidFill>
                      </a:rPr>
                      <a:t>$6,500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F98-4C8D-B0C9-A3989381EC96}"/>
                </c:ext>
              </c:extLst>
            </c:dLbl>
            <c:dLbl>
              <c:idx val="2"/>
              <c:tx>
                <c:rich>
                  <a:bodyPr/>
                  <a:lstStyle/>
                  <a:p>
                    <a:r>
                      <a:rPr lang="en-US" b="1">
                        <a:solidFill>
                          <a:schemeClr val="bg1"/>
                        </a:solidFill>
                      </a:rPr>
                      <a:t>$7,500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F98-4C8D-B0C9-A3989381EC96}"/>
                </c:ext>
              </c:extLst>
            </c:dLbl>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1st Year</c:v>
                </c:pt>
                <c:pt idx="1">
                  <c:v>2nd Year</c:v>
                </c:pt>
                <c:pt idx="2">
                  <c:v>3rd Year and beyond</c:v>
                </c:pt>
              </c:strCache>
            </c:strRef>
          </c:cat>
          <c:val>
            <c:numRef>
              <c:f>Sheet1!$C$2:$C$4</c:f>
              <c:numCache>
                <c:formatCode>"$"#,##0_);[Red]\("$"#,##0\)</c:formatCode>
                <c:ptCount val="3"/>
                <c:pt idx="0">
                  <c:v>2000</c:v>
                </c:pt>
                <c:pt idx="1">
                  <c:v>2000</c:v>
                </c:pt>
                <c:pt idx="2">
                  <c:v>2000</c:v>
                </c:pt>
              </c:numCache>
            </c:numRef>
          </c:val>
          <c:extLst>
            <c:ext xmlns:c16="http://schemas.microsoft.com/office/drawing/2014/chart" uri="{C3380CC4-5D6E-409C-BE32-E72D297353CC}">
              <c16:uniqueId val="{00000001-F6E3-4E12-BBCF-99E8CA9C2F8B}"/>
            </c:ext>
          </c:extLst>
        </c:ser>
        <c:dLbls>
          <c:showLegendKey val="0"/>
          <c:showVal val="0"/>
          <c:showCatName val="0"/>
          <c:showSerName val="0"/>
          <c:showPercent val="0"/>
          <c:showBubbleSize val="0"/>
        </c:dLbls>
        <c:gapWidth val="150"/>
        <c:overlap val="100"/>
        <c:axId val="332466816"/>
        <c:axId val="332484992"/>
      </c:barChart>
      <c:catAx>
        <c:axId val="332466816"/>
        <c:scaling>
          <c:orientation val="minMax"/>
        </c:scaling>
        <c:delete val="0"/>
        <c:axPos val="b"/>
        <c:numFmt formatCode="General" sourceLinked="0"/>
        <c:majorTickMark val="out"/>
        <c:minorTickMark val="none"/>
        <c:tickLblPos val="nextTo"/>
        <c:txPr>
          <a:bodyPr/>
          <a:lstStyle/>
          <a:p>
            <a:pPr>
              <a:defRPr baseline="0">
                <a:solidFill>
                  <a:schemeClr val="tx2"/>
                </a:solidFill>
              </a:defRPr>
            </a:pPr>
            <a:endParaRPr lang="en-US"/>
          </a:p>
        </c:txPr>
        <c:crossAx val="332484992"/>
        <c:crosses val="autoZero"/>
        <c:auto val="1"/>
        <c:lblAlgn val="ctr"/>
        <c:lblOffset val="100"/>
        <c:noMultiLvlLbl val="0"/>
      </c:catAx>
      <c:valAx>
        <c:axId val="332484992"/>
        <c:scaling>
          <c:orientation val="minMax"/>
        </c:scaling>
        <c:delete val="0"/>
        <c:axPos val="l"/>
        <c:majorGridlines/>
        <c:numFmt formatCode="&quot;$&quot;#,##0_);[Red]\(&quot;$&quot;#,##0\)" sourceLinked="1"/>
        <c:majorTickMark val="out"/>
        <c:minorTickMark val="none"/>
        <c:tickLblPos val="nextTo"/>
        <c:txPr>
          <a:bodyPr/>
          <a:lstStyle/>
          <a:p>
            <a:pPr>
              <a:defRPr>
                <a:solidFill>
                  <a:schemeClr val="tx2"/>
                </a:solidFill>
              </a:defRPr>
            </a:pPr>
            <a:endParaRPr lang="en-US"/>
          </a:p>
        </c:txPr>
        <c:crossAx val="332466816"/>
        <c:crosses val="autoZero"/>
        <c:crossBetween val="between"/>
      </c:valAx>
    </c:plotArea>
    <c:legend>
      <c:legendPos val="r"/>
      <c:legendEntry>
        <c:idx val="0"/>
        <c:delete val="1"/>
      </c:legendEntry>
      <c:overlay val="0"/>
      <c:txPr>
        <a:bodyPr/>
        <a:lstStyle/>
        <a:p>
          <a:pPr>
            <a:defRPr baseline="0">
              <a:solidFill>
                <a:schemeClr val="tx2"/>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stacked"/>
        <c:varyColors val="0"/>
        <c:ser>
          <c:idx val="0"/>
          <c:order val="0"/>
          <c:tx>
            <c:strRef>
              <c:f>Sheet1!$B$1</c:f>
              <c:strCache>
                <c:ptCount val="1"/>
                <c:pt idx="0">
                  <c:v>Subsidized</c:v>
                </c:pt>
              </c:strCache>
            </c:strRef>
          </c:tx>
          <c:spPr>
            <a:solidFill>
              <a:schemeClr val="bg2">
                <a:lumMod val="40000"/>
                <a:lumOff val="60000"/>
              </a:schemeClr>
            </a:solidFill>
          </c:spPr>
          <c:invertIfNegative val="0"/>
          <c:dLbls>
            <c:dLbl>
              <c:idx val="0"/>
              <c:tx>
                <c:rich>
                  <a:bodyPr/>
                  <a:lstStyle/>
                  <a:p>
                    <a:r>
                      <a:rPr lang="en-US" b="1" dirty="0">
                        <a:solidFill>
                          <a:schemeClr val="tx2"/>
                        </a:solidFill>
                      </a:rPr>
                      <a:t>$3,500         </a:t>
                    </a:r>
                    <a:r>
                      <a:rPr lang="en-US" b="1" baseline="0" dirty="0">
                        <a:solidFill>
                          <a:schemeClr val="tx2"/>
                        </a:solidFill>
                      </a:rPr>
                      <a:t> </a:t>
                    </a:r>
                    <a:r>
                      <a:rPr lang="en-US" b="1" dirty="0">
                        <a:solidFill>
                          <a:schemeClr val="tx2"/>
                        </a:solidFill>
                      </a:rPr>
                      <a:t>sub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F98-4C8D-B0C9-A3989381EC96}"/>
                </c:ext>
              </c:extLst>
            </c:dLbl>
            <c:dLbl>
              <c:idx val="1"/>
              <c:tx>
                <c:rich>
                  <a:bodyPr/>
                  <a:lstStyle/>
                  <a:p>
                    <a:r>
                      <a:rPr lang="en-US" b="1" dirty="0">
                        <a:solidFill>
                          <a:schemeClr val="tx2"/>
                        </a:solidFill>
                      </a:rPr>
                      <a:t>   $4,500 	</a:t>
                    </a:r>
                    <a:r>
                      <a:rPr lang="en-US" b="1" baseline="0" dirty="0">
                        <a:solidFill>
                          <a:schemeClr val="tx2"/>
                        </a:solidFill>
                      </a:rPr>
                      <a:t>    </a:t>
                    </a:r>
                    <a:r>
                      <a:rPr lang="en-US" b="1" dirty="0">
                        <a:solidFill>
                          <a:schemeClr val="tx2"/>
                        </a:solidFill>
                      </a:rPr>
                      <a:t>sub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F98-4C8D-B0C9-A3989381EC96}"/>
                </c:ext>
              </c:extLst>
            </c:dLbl>
            <c:dLbl>
              <c:idx val="2"/>
              <c:tx>
                <c:rich>
                  <a:bodyPr/>
                  <a:lstStyle/>
                  <a:p>
                    <a:r>
                      <a:rPr lang="en-US" b="1">
                        <a:solidFill>
                          <a:schemeClr val="tx2"/>
                        </a:solidFill>
                      </a:rPr>
                      <a:t>$5,500          sub              max </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F98-4C8D-B0C9-A3989381EC96}"/>
                </c:ext>
              </c:extLst>
            </c:dLbl>
            <c:spPr>
              <a:noFill/>
              <a:ln>
                <a:noFill/>
              </a:ln>
              <a:effectLst/>
            </c:spPr>
            <c:txPr>
              <a:bodyPr/>
              <a:lstStyle/>
              <a:p>
                <a:pPr>
                  <a:defRPr b="1">
                    <a:solidFill>
                      <a:schemeClr val="tx2"/>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1st Year</c:v>
                </c:pt>
                <c:pt idx="1">
                  <c:v>2nd Year</c:v>
                </c:pt>
                <c:pt idx="2">
                  <c:v>3rd Year and beyond</c:v>
                </c:pt>
              </c:strCache>
            </c:strRef>
          </c:cat>
          <c:val>
            <c:numRef>
              <c:f>Sheet1!$B$2:$B$4</c:f>
              <c:numCache>
                <c:formatCode>"$"#,##0_);[Red]\("$"#,##0\)</c:formatCode>
                <c:ptCount val="3"/>
                <c:pt idx="0">
                  <c:v>3500</c:v>
                </c:pt>
                <c:pt idx="1">
                  <c:v>4500</c:v>
                </c:pt>
                <c:pt idx="2">
                  <c:v>5500</c:v>
                </c:pt>
              </c:numCache>
            </c:numRef>
          </c:val>
          <c:extLst>
            <c:ext xmlns:c16="http://schemas.microsoft.com/office/drawing/2014/chart" uri="{C3380CC4-5D6E-409C-BE32-E72D297353CC}">
              <c16:uniqueId val="{00000000-F6E3-4E12-BBCF-99E8CA9C2F8B}"/>
            </c:ext>
          </c:extLst>
        </c:ser>
        <c:ser>
          <c:idx val="1"/>
          <c:order val="1"/>
          <c:tx>
            <c:strRef>
              <c:f>Sheet1!$C$1</c:f>
              <c:strCache>
                <c:ptCount val="1"/>
                <c:pt idx="0">
                  <c:v>Column1</c:v>
                </c:pt>
              </c:strCache>
            </c:strRef>
          </c:tx>
          <c:spPr>
            <a:solidFill>
              <a:schemeClr val="tx2"/>
            </a:solidFill>
            <a:ln>
              <a:solidFill>
                <a:schemeClr val="tx2"/>
              </a:solidFill>
            </a:ln>
          </c:spPr>
          <c:invertIfNegative val="0"/>
          <c:dLbls>
            <c:dLbl>
              <c:idx val="0"/>
              <c:tx>
                <c:rich>
                  <a:bodyPr/>
                  <a:lstStyle/>
                  <a:p>
                    <a:r>
                      <a:rPr lang="en-US" b="1">
                        <a:solidFill>
                          <a:schemeClr val="bg1"/>
                        </a:solidFill>
                      </a:rPr>
                      <a:t>$5,500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F98-4C8D-B0C9-A3989381EC96}"/>
                </c:ext>
              </c:extLst>
            </c:dLbl>
            <c:dLbl>
              <c:idx val="1"/>
              <c:tx>
                <c:rich>
                  <a:bodyPr/>
                  <a:lstStyle/>
                  <a:p>
                    <a:r>
                      <a:rPr lang="en-US" b="1">
                        <a:solidFill>
                          <a:schemeClr val="bg1"/>
                        </a:solidFill>
                      </a:rPr>
                      <a:t>$6,500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F98-4C8D-B0C9-A3989381EC96}"/>
                </c:ext>
              </c:extLst>
            </c:dLbl>
            <c:dLbl>
              <c:idx val="2"/>
              <c:tx>
                <c:rich>
                  <a:bodyPr/>
                  <a:lstStyle/>
                  <a:p>
                    <a:r>
                      <a:rPr lang="en-US" b="1">
                        <a:solidFill>
                          <a:schemeClr val="bg1"/>
                        </a:solidFill>
                      </a:rPr>
                      <a:t>$7,500         max </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F98-4C8D-B0C9-A3989381EC96}"/>
                </c:ext>
              </c:extLst>
            </c:dLbl>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1st Year</c:v>
                </c:pt>
                <c:pt idx="1">
                  <c:v>2nd Year</c:v>
                </c:pt>
                <c:pt idx="2">
                  <c:v>3rd Year and beyond</c:v>
                </c:pt>
              </c:strCache>
            </c:strRef>
          </c:cat>
          <c:val>
            <c:numRef>
              <c:f>Sheet1!$C$2:$C$4</c:f>
              <c:numCache>
                <c:formatCode>"$"#,##0_);[Red]\("$"#,##0\)</c:formatCode>
                <c:ptCount val="3"/>
                <c:pt idx="0">
                  <c:v>2000</c:v>
                </c:pt>
                <c:pt idx="1">
                  <c:v>2000</c:v>
                </c:pt>
                <c:pt idx="2">
                  <c:v>2000</c:v>
                </c:pt>
              </c:numCache>
            </c:numRef>
          </c:val>
          <c:extLst>
            <c:ext xmlns:c16="http://schemas.microsoft.com/office/drawing/2014/chart" uri="{C3380CC4-5D6E-409C-BE32-E72D297353CC}">
              <c16:uniqueId val="{00000001-F6E3-4E12-BBCF-99E8CA9C2F8B}"/>
            </c:ext>
          </c:extLst>
        </c:ser>
        <c:dLbls>
          <c:showLegendKey val="0"/>
          <c:showVal val="0"/>
          <c:showCatName val="0"/>
          <c:showSerName val="0"/>
          <c:showPercent val="0"/>
          <c:showBubbleSize val="0"/>
        </c:dLbls>
        <c:gapWidth val="150"/>
        <c:overlap val="100"/>
        <c:axId val="332466816"/>
        <c:axId val="332484992"/>
      </c:barChart>
      <c:catAx>
        <c:axId val="332466816"/>
        <c:scaling>
          <c:orientation val="minMax"/>
        </c:scaling>
        <c:delete val="0"/>
        <c:axPos val="b"/>
        <c:numFmt formatCode="General" sourceLinked="0"/>
        <c:majorTickMark val="out"/>
        <c:minorTickMark val="none"/>
        <c:tickLblPos val="nextTo"/>
        <c:txPr>
          <a:bodyPr/>
          <a:lstStyle/>
          <a:p>
            <a:pPr>
              <a:defRPr baseline="0">
                <a:solidFill>
                  <a:schemeClr val="tx2"/>
                </a:solidFill>
              </a:defRPr>
            </a:pPr>
            <a:endParaRPr lang="en-US"/>
          </a:p>
        </c:txPr>
        <c:crossAx val="332484992"/>
        <c:crosses val="autoZero"/>
        <c:auto val="1"/>
        <c:lblAlgn val="ctr"/>
        <c:lblOffset val="100"/>
        <c:noMultiLvlLbl val="0"/>
      </c:catAx>
      <c:valAx>
        <c:axId val="332484992"/>
        <c:scaling>
          <c:orientation val="minMax"/>
        </c:scaling>
        <c:delete val="0"/>
        <c:axPos val="l"/>
        <c:majorGridlines/>
        <c:numFmt formatCode="&quot;$&quot;#,##0_);[Red]\(&quot;$&quot;#,##0\)" sourceLinked="1"/>
        <c:majorTickMark val="out"/>
        <c:minorTickMark val="none"/>
        <c:tickLblPos val="nextTo"/>
        <c:txPr>
          <a:bodyPr/>
          <a:lstStyle/>
          <a:p>
            <a:pPr>
              <a:defRPr>
                <a:solidFill>
                  <a:schemeClr val="tx2"/>
                </a:solidFill>
              </a:defRPr>
            </a:pPr>
            <a:endParaRPr lang="en-US"/>
          </a:p>
        </c:txPr>
        <c:crossAx val="332466816"/>
        <c:crosses val="autoZero"/>
        <c:crossBetween val="between"/>
      </c:valAx>
    </c:plotArea>
    <c:legend>
      <c:legendPos val="r"/>
      <c:legendEntry>
        <c:idx val="0"/>
        <c:delete val="1"/>
      </c:legendEntry>
      <c:overlay val="0"/>
      <c:txPr>
        <a:bodyPr/>
        <a:lstStyle/>
        <a:p>
          <a:pPr>
            <a:defRPr baseline="0">
              <a:solidFill>
                <a:schemeClr val="tx2"/>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55C65D-5521-4F3F-85D7-C3BE9E4CB5A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421D30-7288-4CDB-AE3D-9486EB2C366F}">
      <dgm:prSet phldrT="[Text]"/>
      <dgm:spPr>
        <a:solidFill>
          <a:srgbClr val="1B365D"/>
        </a:solidFill>
      </dgm:spPr>
      <dgm:t>
        <a:bodyPr/>
        <a:lstStyle/>
        <a:p>
          <a:r>
            <a:rPr lang="en-US" b="1" dirty="0"/>
            <a:t>Parent Income</a:t>
          </a:r>
        </a:p>
      </dgm:t>
    </dgm:pt>
    <dgm:pt modelId="{FFDD06FF-9234-4586-B694-935BD21A9CEF}" type="parTrans" cxnId="{0D13B7C9-61E7-4705-9575-0EC2E8B1C834}">
      <dgm:prSet/>
      <dgm:spPr/>
      <dgm:t>
        <a:bodyPr/>
        <a:lstStyle/>
        <a:p>
          <a:endParaRPr lang="en-US"/>
        </a:p>
      </dgm:t>
    </dgm:pt>
    <dgm:pt modelId="{234A3AED-4CA9-4898-87D0-F53B01592286}" type="sibTrans" cxnId="{0D13B7C9-61E7-4705-9575-0EC2E8B1C834}">
      <dgm:prSet/>
      <dgm:spPr/>
      <dgm:t>
        <a:bodyPr/>
        <a:lstStyle/>
        <a:p>
          <a:endParaRPr lang="en-US"/>
        </a:p>
      </dgm:t>
    </dgm:pt>
    <dgm:pt modelId="{6B64D28C-AD89-403C-965B-A8E5E8D97C91}">
      <dgm:prSet phldrT="[Text]"/>
      <dgm:spPr>
        <a:solidFill>
          <a:srgbClr val="CBCBCB"/>
        </a:solidFill>
      </dgm:spPr>
      <dgm:t>
        <a:bodyPr/>
        <a:lstStyle/>
        <a:p>
          <a:r>
            <a:rPr lang="en-US" b="1" dirty="0">
              <a:solidFill>
                <a:schemeClr val="tx2"/>
              </a:solidFill>
            </a:rPr>
            <a:t>Student Income</a:t>
          </a:r>
        </a:p>
      </dgm:t>
    </dgm:pt>
    <dgm:pt modelId="{7B65C0F2-A75A-43B1-9370-93A82303F092}" type="parTrans" cxnId="{BCF7B9D3-67AB-45A1-AF97-74D38C40142D}">
      <dgm:prSet/>
      <dgm:spPr/>
      <dgm:t>
        <a:bodyPr/>
        <a:lstStyle/>
        <a:p>
          <a:endParaRPr lang="en-US"/>
        </a:p>
      </dgm:t>
    </dgm:pt>
    <dgm:pt modelId="{765DD8DB-6446-41F6-992A-9F32ED749F24}" type="sibTrans" cxnId="{BCF7B9D3-67AB-45A1-AF97-74D38C40142D}">
      <dgm:prSet/>
      <dgm:spPr/>
      <dgm:t>
        <a:bodyPr/>
        <a:lstStyle/>
        <a:p>
          <a:endParaRPr lang="en-US"/>
        </a:p>
      </dgm:t>
    </dgm:pt>
    <dgm:pt modelId="{2FC924D2-9C94-421C-8095-1657F889AC50}">
      <dgm:prSet phldrT="[Text]"/>
      <dgm:spPr>
        <a:solidFill>
          <a:srgbClr val="1B365D"/>
        </a:solidFill>
      </dgm:spPr>
      <dgm:t>
        <a:bodyPr/>
        <a:lstStyle/>
        <a:p>
          <a:r>
            <a:rPr lang="en-US" b="1" dirty="0"/>
            <a:t>Parent Assets</a:t>
          </a:r>
        </a:p>
      </dgm:t>
    </dgm:pt>
    <dgm:pt modelId="{0F6F998B-59D6-4317-97B8-816E3058DE24}" type="parTrans" cxnId="{1654E4F2-512E-4A34-AC5E-D10C98937DE0}">
      <dgm:prSet/>
      <dgm:spPr/>
      <dgm:t>
        <a:bodyPr/>
        <a:lstStyle/>
        <a:p>
          <a:endParaRPr lang="en-US"/>
        </a:p>
      </dgm:t>
    </dgm:pt>
    <dgm:pt modelId="{F2A7D63F-3C81-453B-A366-BFF337C81DDF}" type="sibTrans" cxnId="{1654E4F2-512E-4A34-AC5E-D10C98937DE0}">
      <dgm:prSet/>
      <dgm:spPr/>
      <dgm:t>
        <a:bodyPr/>
        <a:lstStyle/>
        <a:p>
          <a:endParaRPr lang="en-US"/>
        </a:p>
      </dgm:t>
    </dgm:pt>
    <dgm:pt modelId="{BD052960-5D10-4B71-8A82-A374D3BADCEA}">
      <dgm:prSet phldrT="[Text]"/>
      <dgm:spPr>
        <a:solidFill>
          <a:srgbClr val="CBCBCB"/>
        </a:solidFill>
      </dgm:spPr>
      <dgm:t>
        <a:bodyPr/>
        <a:lstStyle/>
        <a:p>
          <a:r>
            <a:rPr lang="en-US" b="1" dirty="0">
              <a:solidFill>
                <a:schemeClr val="tx2"/>
              </a:solidFill>
            </a:rPr>
            <a:t>Student Assets</a:t>
          </a:r>
        </a:p>
      </dgm:t>
    </dgm:pt>
    <dgm:pt modelId="{D489B8A5-6116-4129-ADD6-40A1138114C1}" type="parTrans" cxnId="{54FE7B3A-6FAD-4A45-B2B1-BD9052A22360}">
      <dgm:prSet/>
      <dgm:spPr/>
      <dgm:t>
        <a:bodyPr/>
        <a:lstStyle/>
        <a:p>
          <a:endParaRPr lang="en-US"/>
        </a:p>
      </dgm:t>
    </dgm:pt>
    <dgm:pt modelId="{F6617AD7-26E6-49FE-AE11-33670A7D42A1}" type="sibTrans" cxnId="{54FE7B3A-6FAD-4A45-B2B1-BD9052A22360}">
      <dgm:prSet/>
      <dgm:spPr/>
      <dgm:t>
        <a:bodyPr/>
        <a:lstStyle/>
        <a:p>
          <a:endParaRPr lang="en-US"/>
        </a:p>
      </dgm:t>
    </dgm:pt>
    <dgm:pt modelId="{1E1C387E-402A-4A08-86E3-DC7B6D3E1261}" type="pres">
      <dgm:prSet presAssocID="{8155C65D-5521-4F3F-85D7-C3BE9E4CB5A4}" presName="diagram" presStyleCnt="0">
        <dgm:presLayoutVars>
          <dgm:dir/>
          <dgm:resizeHandles val="exact"/>
        </dgm:presLayoutVars>
      </dgm:prSet>
      <dgm:spPr/>
    </dgm:pt>
    <dgm:pt modelId="{02284CEC-3404-47AD-B472-4F8CFCA2E53F}" type="pres">
      <dgm:prSet presAssocID="{F0421D30-7288-4CDB-AE3D-9486EB2C366F}" presName="node" presStyleLbl="node1" presStyleIdx="0" presStyleCnt="4">
        <dgm:presLayoutVars>
          <dgm:bulletEnabled val="1"/>
        </dgm:presLayoutVars>
      </dgm:prSet>
      <dgm:spPr/>
    </dgm:pt>
    <dgm:pt modelId="{B6041CF9-682D-40DE-9EB9-304ABEEB1EDC}" type="pres">
      <dgm:prSet presAssocID="{234A3AED-4CA9-4898-87D0-F53B01592286}" presName="sibTrans" presStyleCnt="0"/>
      <dgm:spPr/>
    </dgm:pt>
    <dgm:pt modelId="{E8DDFB27-26E2-479E-B2CB-477DD3C302F4}" type="pres">
      <dgm:prSet presAssocID="{6B64D28C-AD89-403C-965B-A8E5E8D97C91}" presName="node" presStyleLbl="node1" presStyleIdx="1" presStyleCnt="4">
        <dgm:presLayoutVars>
          <dgm:bulletEnabled val="1"/>
        </dgm:presLayoutVars>
      </dgm:prSet>
      <dgm:spPr/>
    </dgm:pt>
    <dgm:pt modelId="{BFFCA6D9-3590-4DF6-8901-A9867463591A}" type="pres">
      <dgm:prSet presAssocID="{765DD8DB-6446-41F6-992A-9F32ED749F24}" presName="sibTrans" presStyleCnt="0"/>
      <dgm:spPr/>
    </dgm:pt>
    <dgm:pt modelId="{5BF46495-ED9E-4F50-A6C1-63E4094DD606}" type="pres">
      <dgm:prSet presAssocID="{2FC924D2-9C94-421C-8095-1657F889AC50}" presName="node" presStyleLbl="node1" presStyleIdx="2" presStyleCnt="4">
        <dgm:presLayoutVars>
          <dgm:bulletEnabled val="1"/>
        </dgm:presLayoutVars>
      </dgm:prSet>
      <dgm:spPr/>
    </dgm:pt>
    <dgm:pt modelId="{062BA1CE-C4DD-4F1A-84CE-7F108707AB85}" type="pres">
      <dgm:prSet presAssocID="{F2A7D63F-3C81-453B-A366-BFF337C81DDF}" presName="sibTrans" presStyleCnt="0"/>
      <dgm:spPr/>
    </dgm:pt>
    <dgm:pt modelId="{5CED4843-1887-4BCC-8A1F-3C1FB0C87B71}" type="pres">
      <dgm:prSet presAssocID="{BD052960-5D10-4B71-8A82-A374D3BADCEA}" presName="node" presStyleLbl="node1" presStyleIdx="3" presStyleCnt="4">
        <dgm:presLayoutVars>
          <dgm:bulletEnabled val="1"/>
        </dgm:presLayoutVars>
      </dgm:prSet>
      <dgm:spPr/>
    </dgm:pt>
  </dgm:ptLst>
  <dgm:cxnLst>
    <dgm:cxn modelId="{56488D12-2B18-4E75-B99C-62410F610E99}" type="presOf" srcId="{F0421D30-7288-4CDB-AE3D-9486EB2C366F}" destId="{02284CEC-3404-47AD-B472-4F8CFCA2E53F}" srcOrd="0" destOrd="0" presId="urn:microsoft.com/office/officeart/2005/8/layout/default"/>
    <dgm:cxn modelId="{8C6E4920-3916-44BE-A20B-017A7CA0FADA}" type="presOf" srcId="{2FC924D2-9C94-421C-8095-1657F889AC50}" destId="{5BF46495-ED9E-4F50-A6C1-63E4094DD606}" srcOrd="0" destOrd="0" presId="urn:microsoft.com/office/officeart/2005/8/layout/default"/>
    <dgm:cxn modelId="{54FE7B3A-6FAD-4A45-B2B1-BD9052A22360}" srcId="{8155C65D-5521-4F3F-85D7-C3BE9E4CB5A4}" destId="{BD052960-5D10-4B71-8A82-A374D3BADCEA}" srcOrd="3" destOrd="0" parTransId="{D489B8A5-6116-4129-ADD6-40A1138114C1}" sibTransId="{F6617AD7-26E6-49FE-AE11-33670A7D42A1}"/>
    <dgm:cxn modelId="{6CD5087C-19C9-41C0-859F-46CBD675AC94}" type="presOf" srcId="{BD052960-5D10-4B71-8A82-A374D3BADCEA}" destId="{5CED4843-1887-4BCC-8A1F-3C1FB0C87B71}" srcOrd="0" destOrd="0" presId="urn:microsoft.com/office/officeart/2005/8/layout/default"/>
    <dgm:cxn modelId="{73DF50B3-C9F4-4D0D-A904-CA27B50550D9}" type="presOf" srcId="{6B64D28C-AD89-403C-965B-A8E5E8D97C91}" destId="{E8DDFB27-26E2-479E-B2CB-477DD3C302F4}" srcOrd="0" destOrd="0" presId="urn:microsoft.com/office/officeart/2005/8/layout/default"/>
    <dgm:cxn modelId="{0D13B7C9-61E7-4705-9575-0EC2E8B1C834}" srcId="{8155C65D-5521-4F3F-85D7-C3BE9E4CB5A4}" destId="{F0421D30-7288-4CDB-AE3D-9486EB2C366F}" srcOrd="0" destOrd="0" parTransId="{FFDD06FF-9234-4586-B694-935BD21A9CEF}" sibTransId="{234A3AED-4CA9-4898-87D0-F53B01592286}"/>
    <dgm:cxn modelId="{BCF7B9D3-67AB-45A1-AF97-74D38C40142D}" srcId="{8155C65D-5521-4F3F-85D7-C3BE9E4CB5A4}" destId="{6B64D28C-AD89-403C-965B-A8E5E8D97C91}" srcOrd="1" destOrd="0" parTransId="{7B65C0F2-A75A-43B1-9370-93A82303F092}" sibTransId="{765DD8DB-6446-41F6-992A-9F32ED749F24}"/>
    <dgm:cxn modelId="{1C78ADF1-D352-4A68-9525-A15FA7F053C1}" type="presOf" srcId="{8155C65D-5521-4F3F-85D7-C3BE9E4CB5A4}" destId="{1E1C387E-402A-4A08-86E3-DC7B6D3E1261}" srcOrd="0" destOrd="0" presId="urn:microsoft.com/office/officeart/2005/8/layout/default"/>
    <dgm:cxn modelId="{1654E4F2-512E-4A34-AC5E-D10C98937DE0}" srcId="{8155C65D-5521-4F3F-85D7-C3BE9E4CB5A4}" destId="{2FC924D2-9C94-421C-8095-1657F889AC50}" srcOrd="2" destOrd="0" parTransId="{0F6F998B-59D6-4317-97B8-816E3058DE24}" sibTransId="{F2A7D63F-3C81-453B-A366-BFF337C81DDF}"/>
    <dgm:cxn modelId="{B4EF1EEC-9BDB-4C93-84A7-B9AE3272A550}" type="presParOf" srcId="{1E1C387E-402A-4A08-86E3-DC7B6D3E1261}" destId="{02284CEC-3404-47AD-B472-4F8CFCA2E53F}" srcOrd="0" destOrd="0" presId="urn:microsoft.com/office/officeart/2005/8/layout/default"/>
    <dgm:cxn modelId="{3013F077-42AD-440E-9728-F001FF568646}" type="presParOf" srcId="{1E1C387E-402A-4A08-86E3-DC7B6D3E1261}" destId="{B6041CF9-682D-40DE-9EB9-304ABEEB1EDC}" srcOrd="1" destOrd="0" presId="urn:microsoft.com/office/officeart/2005/8/layout/default"/>
    <dgm:cxn modelId="{19BCCE90-0B0B-444D-BA02-9E5AB4043FD5}" type="presParOf" srcId="{1E1C387E-402A-4A08-86E3-DC7B6D3E1261}" destId="{E8DDFB27-26E2-479E-B2CB-477DD3C302F4}" srcOrd="2" destOrd="0" presId="urn:microsoft.com/office/officeart/2005/8/layout/default"/>
    <dgm:cxn modelId="{97DAA496-EE56-45A5-A0F1-ABEBF6C276B9}" type="presParOf" srcId="{1E1C387E-402A-4A08-86E3-DC7B6D3E1261}" destId="{BFFCA6D9-3590-4DF6-8901-A9867463591A}" srcOrd="3" destOrd="0" presId="urn:microsoft.com/office/officeart/2005/8/layout/default"/>
    <dgm:cxn modelId="{C05C95C6-E8F3-4FFF-81C4-D5498723CAA7}" type="presParOf" srcId="{1E1C387E-402A-4A08-86E3-DC7B6D3E1261}" destId="{5BF46495-ED9E-4F50-A6C1-63E4094DD606}" srcOrd="4" destOrd="0" presId="urn:microsoft.com/office/officeart/2005/8/layout/default"/>
    <dgm:cxn modelId="{993FEC93-0978-4115-8B9C-C3A2AB578F2A}" type="presParOf" srcId="{1E1C387E-402A-4A08-86E3-DC7B6D3E1261}" destId="{062BA1CE-C4DD-4F1A-84CE-7F108707AB85}" srcOrd="5" destOrd="0" presId="urn:microsoft.com/office/officeart/2005/8/layout/default"/>
    <dgm:cxn modelId="{A765628D-81AE-4175-9F0F-BEED56C55A9F}" type="presParOf" srcId="{1E1C387E-402A-4A08-86E3-DC7B6D3E1261}" destId="{5CED4843-1887-4BCC-8A1F-3C1FB0C87B7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3D40D-0110-4138-AAA3-B7FDDD31993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5AE4C090-E4AF-482C-A760-E75382BB74FF}">
      <dgm:prSet/>
      <dgm:spPr>
        <a:solidFill>
          <a:srgbClr val="FFFF00"/>
        </a:solidFill>
      </dgm:spPr>
      <dgm:t>
        <a:bodyPr/>
        <a:lstStyle/>
        <a:p>
          <a:pPr rtl="0"/>
          <a:r>
            <a:rPr lang="en-US" dirty="0"/>
            <a:t>Subsidized </a:t>
          </a:r>
          <a:r>
            <a:rPr lang="en-US" b="1" u="sng" dirty="0"/>
            <a:t>Student</a:t>
          </a:r>
          <a:endParaRPr lang="en-US" dirty="0"/>
        </a:p>
      </dgm:t>
    </dgm:pt>
    <dgm:pt modelId="{F564AF31-BBE4-4913-B03D-7C670E94AFEF}" type="parTrans" cxnId="{36C4FE83-AA7D-4967-A37E-5EDCD7FED09B}">
      <dgm:prSet/>
      <dgm:spPr/>
      <dgm:t>
        <a:bodyPr/>
        <a:lstStyle/>
        <a:p>
          <a:endParaRPr lang="en-US"/>
        </a:p>
      </dgm:t>
    </dgm:pt>
    <dgm:pt modelId="{CA18DB33-C5E5-4D66-A614-70C7E28EA8EC}" type="sibTrans" cxnId="{36C4FE83-AA7D-4967-A37E-5EDCD7FED09B}">
      <dgm:prSet/>
      <dgm:spPr/>
      <dgm:t>
        <a:bodyPr/>
        <a:lstStyle/>
        <a:p>
          <a:endParaRPr lang="en-US"/>
        </a:p>
      </dgm:t>
    </dgm:pt>
    <dgm:pt modelId="{A0BF93B5-A223-47A1-A4EB-6DF7B0A1C058}">
      <dgm:prSet/>
      <dgm:spPr/>
      <dgm:t>
        <a:bodyPr/>
        <a:lstStyle/>
        <a:p>
          <a:pPr rtl="0"/>
          <a:r>
            <a:rPr lang="en-US" dirty="0"/>
            <a:t>3.73% fixed (2021-22)</a:t>
          </a:r>
        </a:p>
      </dgm:t>
    </dgm:pt>
    <dgm:pt modelId="{88415F7A-51D4-476A-9373-E59B538ED110}" type="parTrans" cxnId="{5095B884-A8A4-4FAA-AA6E-BF85BEBD32FD}">
      <dgm:prSet/>
      <dgm:spPr/>
      <dgm:t>
        <a:bodyPr/>
        <a:lstStyle/>
        <a:p>
          <a:endParaRPr lang="en-US"/>
        </a:p>
      </dgm:t>
    </dgm:pt>
    <dgm:pt modelId="{AB170A0C-E50F-468F-9F55-6B3CC449E599}" type="sibTrans" cxnId="{5095B884-A8A4-4FAA-AA6E-BF85BEBD32FD}">
      <dgm:prSet/>
      <dgm:spPr/>
      <dgm:t>
        <a:bodyPr/>
        <a:lstStyle/>
        <a:p>
          <a:endParaRPr lang="en-US"/>
        </a:p>
      </dgm:t>
    </dgm:pt>
    <dgm:pt modelId="{D2F77A0B-FD8E-4CB5-85D8-EB4A867FEC2D}">
      <dgm:prSet/>
      <dgm:spPr/>
      <dgm:t>
        <a:bodyPr/>
        <a:lstStyle/>
        <a:p>
          <a:pPr rtl="0"/>
          <a:r>
            <a:rPr lang="en-US" dirty="0"/>
            <a:t>Interest does not accrue initially</a:t>
          </a:r>
        </a:p>
      </dgm:t>
    </dgm:pt>
    <dgm:pt modelId="{1C3E331C-F500-47E8-970A-634FD8B94D34}" type="parTrans" cxnId="{AA4F52E8-83D3-45E5-8AF2-ECB860F2E5D5}">
      <dgm:prSet/>
      <dgm:spPr/>
      <dgm:t>
        <a:bodyPr/>
        <a:lstStyle/>
        <a:p>
          <a:endParaRPr lang="en-US"/>
        </a:p>
      </dgm:t>
    </dgm:pt>
    <dgm:pt modelId="{1EC44B63-6A11-4A4A-A3A4-A9ADFE31C3F5}" type="sibTrans" cxnId="{AA4F52E8-83D3-45E5-8AF2-ECB860F2E5D5}">
      <dgm:prSet/>
      <dgm:spPr/>
      <dgm:t>
        <a:bodyPr/>
        <a:lstStyle/>
        <a:p>
          <a:endParaRPr lang="en-US"/>
        </a:p>
      </dgm:t>
    </dgm:pt>
    <dgm:pt modelId="{99304EA6-EFAF-441E-AF20-001FB08BF333}">
      <dgm:prSet/>
      <dgm:spPr>
        <a:solidFill>
          <a:srgbClr val="FFFF00"/>
        </a:solidFill>
      </dgm:spPr>
      <dgm:t>
        <a:bodyPr/>
        <a:lstStyle/>
        <a:p>
          <a:pPr rtl="0"/>
          <a:r>
            <a:rPr lang="en-US" dirty="0"/>
            <a:t>Unsubsidized </a:t>
          </a:r>
          <a:r>
            <a:rPr lang="en-US" b="1" u="sng" dirty="0"/>
            <a:t>Student</a:t>
          </a:r>
        </a:p>
      </dgm:t>
    </dgm:pt>
    <dgm:pt modelId="{23AE43A7-086C-4062-83A0-2675BE7FB211}" type="parTrans" cxnId="{B520C9CE-F001-40EF-BD38-A27E2048302E}">
      <dgm:prSet/>
      <dgm:spPr/>
      <dgm:t>
        <a:bodyPr/>
        <a:lstStyle/>
        <a:p>
          <a:endParaRPr lang="en-US"/>
        </a:p>
      </dgm:t>
    </dgm:pt>
    <dgm:pt modelId="{182CCC1F-38D3-4FFD-AAD6-3D6B032BDACE}" type="sibTrans" cxnId="{B520C9CE-F001-40EF-BD38-A27E2048302E}">
      <dgm:prSet/>
      <dgm:spPr/>
      <dgm:t>
        <a:bodyPr/>
        <a:lstStyle/>
        <a:p>
          <a:endParaRPr lang="en-US"/>
        </a:p>
      </dgm:t>
    </dgm:pt>
    <dgm:pt modelId="{BA7D1CF2-F785-4F4F-92BA-17AED980006D}">
      <dgm:prSet/>
      <dgm:spPr/>
      <dgm:t>
        <a:bodyPr/>
        <a:lstStyle/>
        <a:p>
          <a:pPr rtl="0"/>
          <a:r>
            <a:rPr lang="en-US" dirty="0"/>
            <a:t>5.28% fixed (2021-22)</a:t>
          </a:r>
        </a:p>
      </dgm:t>
    </dgm:pt>
    <dgm:pt modelId="{9E1DF918-7F4A-40F7-B5F0-E1729625E7BC}" type="parTrans" cxnId="{5A355F0E-FF00-48B8-8DB8-FC3EFB77AE97}">
      <dgm:prSet/>
      <dgm:spPr/>
      <dgm:t>
        <a:bodyPr/>
        <a:lstStyle/>
        <a:p>
          <a:endParaRPr lang="en-US"/>
        </a:p>
      </dgm:t>
    </dgm:pt>
    <dgm:pt modelId="{C60A1945-8B1E-4F39-BE12-147D263173B9}" type="sibTrans" cxnId="{5A355F0E-FF00-48B8-8DB8-FC3EFB77AE97}">
      <dgm:prSet/>
      <dgm:spPr/>
      <dgm:t>
        <a:bodyPr/>
        <a:lstStyle/>
        <a:p>
          <a:endParaRPr lang="en-US"/>
        </a:p>
      </dgm:t>
    </dgm:pt>
    <dgm:pt modelId="{41020D6D-6717-4953-A94F-CCC3CF57BC78}">
      <dgm:prSet/>
      <dgm:spPr/>
      <dgm:t>
        <a:bodyPr/>
        <a:lstStyle/>
        <a:p>
          <a:pPr rtl="0"/>
          <a:r>
            <a:rPr lang="en-US" dirty="0"/>
            <a:t>Interest does accrue</a:t>
          </a:r>
        </a:p>
      </dgm:t>
    </dgm:pt>
    <dgm:pt modelId="{8F63F230-D314-4F4C-80F3-AC2ED3E3135D}" type="parTrans" cxnId="{CF5EE8E4-9E9B-4D7A-B297-07FBAFEA23E0}">
      <dgm:prSet/>
      <dgm:spPr/>
      <dgm:t>
        <a:bodyPr/>
        <a:lstStyle/>
        <a:p>
          <a:endParaRPr lang="en-US"/>
        </a:p>
      </dgm:t>
    </dgm:pt>
    <dgm:pt modelId="{0520FC95-1A11-4D8F-81C6-B922B736F9B5}" type="sibTrans" cxnId="{CF5EE8E4-9E9B-4D7A-B297-07FBAFEA23E0}">
      <dgm:prSet/>
      <dgm:spPr/>
      <dgm:t>
        <a:bodyPr/>
        <a:lstStyle/>
        <a:p>
          <a:endParaRPr lang="en-US"/>
        </a:p>
      </dgm:t>
    </dgm:pt>
    <dgm:pt modelId="{A5B26BAA-A31E-4212-8A09-3701601BCE96}">
      <dgm:prSet/>
      <dgm:spPr>
        <a:solidFill>
          <a:srgbClr val="FFFF00"/>
        </a:solidFill>
      </dgm:spPr>
      <dgm:t>
        <a:bodyPr/>
        <a:lstStyle/>
        <a:p>
          <a:pPr rtl="0"/>
          <a:r>
            <a:rPr lang="en-US" b="1" u="sng" dirty="0"/>
            <a:t>Parent</a:t>
          </a:r>
          <a:r>
            <a:rPr lang="en-US" dirty="0"/>
            <a:t> PLUS</a:t>
          </a:r>
        </a:p>
      </dgm:t>
    </dgm:pt>
    <dgm:pt modelId="{DE73A778-7B36-4EB5-98B3-ACE46A0565E1}" type="parTrans" cxnId="{8B917C75-D852-47B9-8265-FAE3E6324B95}">
      <dgm:prSet/>
      <dgm:spPr/>
      <dgm:t>
        <a:bodyPr/>
        <a:lstStyle/>
        <a:p>
          <a:endParaRPr lang="en-US"/>
        </a:p>
      </dgm:t>
    </dgm:pt>
    <dgm:pt modelId="{AF80A414-0250-4241-98F2-71E6C50B5AF9}" type="sibTrans" cxnId="{8B917C75-D852-47B9-8265-FAE3E6324B95}">
      <dgm:prSet/>
      <dgm:spPr/>
      <dgm:t>
        <a:bodyPr/>
        <a:lstStyle/>
        <a:p>
          <a:endParaRPr lang="en-US"/>
        </a:p>
      </dgm:t>
    </dgm:pt>
    <dgm:pt modelId="{5414B6BC-11C6-4740-B016-126B41855434}">
      <dgm:prSet/>
      <dgm:spPr/>
      <dgm:t>
        <a:bodyPr/>
        <a:lstStyle/>
        <a:p>
          <a:pPr rtl="0"/>
          <a:r>
            <a:rPr lang="en-US" dirty="0"/>
            <a:t>6.28% fixed (2021-22)</a:t>
          </a:r>
        </a:p>
      </dgm:t>
    </dgm:pt>
    <dgm:pt modelId="{A0C02D4E-25C2-4261-9E05-168D9C4BF268}" type="parTrans" cxnId="{FEA92090-F9F9-428F-B72F-CDC8D9B46B9F}">
      <dgm:prSet/>
      <dgm:spPr/>
      <dgm:t>
        <a:bodyPr/>
        <a:lstStyle/>
        <a:p>
          <a:endParaRPr lang="en-US"/>
        </a:p>
      </dgm:t>
    </dgm:pt>
    <dgm:pt modelId="{6B577B63-1778-4EBE-BC7F-EA1B1D08CC92}" type="sibTrans" cxnId="{FEA92090-F9F9-428F-B72F-CDC8D9B46B9F}">
      <dgm:prSet/>
      <dgm:spPr/>
      <dgm:t>
        <a:bodyPr/>
        <a:lstStyle/>
        <a:p>
          <a:endParaRPr lang="en-US"/>
        </a:p>
      </dgm:t>
    </dgm:pt>
    <dgm:pt modelId="{CB965F1D-232F-42FC-98F2-F35817C08013}">
      <dgm:prSet/>
      <dgm:spPr/>
      <dgm:t>
        <a:bodyPr/>
        <a:lstStyle/>
        <a:p>
          <a:pPr rtl="0"/>
          <a:r>
            <a:rPr lang="en-US" dirty="0"/>
            <a:t>Interest does accrue</a:t>
          </a:r>
        </a:p>
      </dgm:t>
    </dgm:pt>
    <dgm:pt modelId="{A1021552-0AD4-4AE6-9A83-DAD43A995549}" type="parTrans" cxnId="{1B840AE9-1B32-4EB1-A517-0F4725E632C8}">
      <dgm:prSet/>
      <dgm:spPr/>
      <dgm:t>
        <a:bodyPr/>
        <a:lstStyle/>
        <a:p>
          <a:endParaRPr lang="en-US"/>
        </a:p>
      </dgm:t>
    </dgm:pt>
    <dgm:pt modelId="{4A5AEDBE-F4FC-4F78-80EE-83971A73C8A0}" type="sibTrans" cxnId="{1B840AE9-1B32-4EB1-A517-0F4725E632C8}">
      <dgm:prSet/>
      <dgm:spPr/>
      <dgm:t>
        <a:bodyPr/>
        <a:lstStyle/>
        <a:p>
          <a:endParaRPr lang="en-US"/>
        </a:p>
      </dgm:t>
    </dgm:pt>
    <dgm:pt modelId="{0BC7698F-AE20-4ED8-AAE2-4E14D5583C15}" type="pres">
      <dgm:prSet presAssocID="{C193D40D-0110-4138-AAA3-B7FDDD31993D}" presName="diagram" presStyleCnt="0">
        <dgm:presLayoutVars>
          <dgm:chPref val="1"/>
          <dgm:dir/>
          <dgm:animOne val="branch"/>
          <dgm:animLvl val="lvl"/>
          <dgm:resizeHandles/>
        </dgm:presLayoutVars>
      </dgm:prSet>
      <dgm:spPr/>
    </dgm:pt>
    <dgm:pt modelId="{0AD2935B-A525-4ACD-8D9A-E190A411F3B9}" type="pres">
      <dgm:prSet presAssocID="{5AE4C090-E4AF-482C-A760-E75382BB74FF}" presName="root" presStyleCnt="0"/>
      <dgm:spPr/>
    </dgm:pt>
    <dgm:pt modelId="{AB1099BE-9A2D-4D6A-9E99-23B67FDC9B65}" type="pres">
      <dgm:prSet presAssocID="{5AE4C090-E4AF-482C-A760-E75382BB74FF}" presName="rootComposite" presStyleCnt="0"/>
      <dgm:spPr/>
    </dgm:pt>
    <dgm:pt modelId="{D8BD0D13-5923-4823-A1B8-2CF319261ED4}" type="pres">
      <dgm:prSet presAssocID="{5AE4C090-E4AF-482C-A760-E75382BB74FF}" presName="rootText" presStyleLbl="node1" presStyleIdx="0" presStyleCnt="3"/>
      <dgm:spPr/>
    </dgm:pt>
    <dgm:pt modelId="{D5B9A226-8038-4CE7-8D0B-A7D3312248C1}" type="pres">
      <dgm:prSet presAssocID="{5AE4C090-E4AF-482C-A760-E75382BB74FF}" presName="rootConnector" presStyleLbl="node1" presStyleIdx="0" presStyleCnt="3"/>
      <dgm:spPr/>
    </dgm:pt>
    <dgm:pt modelId="{AB3980CE-0EF6-4D7B-8C3A-51FABCE74592}" type="pres">
      <dgm:prSet presAssocID="{5AE4C090-E4AF-482C-A760-E75382BB74FF}" presName="childShape" presStyleCnt="0"/>
      <dgm:spPr/>
    </dgm:pt>
    <dgm:pt modelId="{607BCDCB-0655-4BA2-B95D-4109F28E0459}" type="pres">
      <dgm:prSet presAssocID="{88415F7A-51D4-476A-9373-E59B538ED110}" presName="Name13" presStyleLbl="parChTrans1D2" presStyleIdx="0" presStyleCnt="6"/>
      <dgm:spPr/>
    </dgm:pt>
    <dgm:pt modelId="{C51A2FAF-CACA-48A4-A35F-D4A032D8507E}" type="pres">
      <dgm:prSet presAssocID="{A0BF93B5-A223-47A1-A4EB-6DF7B0A1C058}" presName="childText" presStyleLbl="bgAcc1" presStyleIdx="0" presStyleCnt="6">
        <dgm:presLayoutVars>
          <dgm:bulletEnabled val="1"/>
        </dgm:presLayoutVars>
      </dgm:prSet>
      <dgm:spPr/>
    </dgm:pt>
    <dgm:pt modelId="{5E823063-3723-4B7C-B3F3-E59E83CA550E}" type="pres">
      <dgm:prSet presAssocID="{1C3E331C-F500-47E8-970A-634FD8B94D34}" presName="Name13" presStyleLbl="parChTrans1D2" presStyleIdx="1" presStyleCnt="6"/>
      <dgm:spPr/>
    </dgm:pt>
    <dgm:pt modelId="{73A35499-B9F9-49E0-893D-7365499754AF}" type="pres">
      <dgm:prSet presAssocID="{D2F77A0B-FD8E-4CB5-85D8-EB4A867FEC2D}" presName="childText" presStyleLbl="bgAcc1" presStyleIdx="1" presStyleCnt="6">
        <dgm:presLayoutVars>
          <dgm:bulletEnabled val="1"/>
        </dgm:presLayoutVars>
      </dgm:prSet>
      <dgm:spPr/>
    </dgm:pt>
    <dgm:pt modelId="{01BDB851-311B-4BBD-9D11-724A3F4EF4DF}" type="pres">
      <dgm:prSet presAssocID="{99304EA6-EFAF-441E-AF20-001FB08BF333}" presName="root" presStyleCnt="0"/>
      <dgm:spPr/>
    </dgm:pt>
    <dgm:pt modelId="{102FB6C0-A69D-4A3C-9D08-C6F6273A0F08}" type="pres">
      <dgm:prSet presAssocID="{99304EA6-EFAF-441E-AF20-001FB08BF333}" presName="rootComposite" presStyleCnt="0"/>
      <dgm:spPr/>
    </dgm:pt>
    <dgm:pt modelId="{9AB7536B-8F5B-4E61-B00E-0162877639BF}" type="pres">
      <dgm:prSet presAssocID="{99304EA6-EFAF-441E-AF20-001FB08BF333}" presName="rootText" presStyleLbl="node1" presStyleIdx="1" presStyleCnt="3" custLinFactNeighborY="-1724"/>
      <dgm:spPr/>
    </dgm:pt>
    <dgm:pt modelId="{9106F4DE-82D5-48A6-8749-652DE0B9ACD8}" type="pres">
      <dgm:prSet presAssocID="{99304EA6-EFAF-441E-AF20-001FB08BF333}" presName="rootConnector" presStyleLbl="node1" presStyleIdx="1" presStyleCnt="3"/>
      <dgm:spPr/>
    </dgm:pt>
    <dgm:pt modelId="{4D9869E6-578E-4E7E-AFD7-2539AD9E6239}" type="pres">
      <dgm:prSet presAssocID="{99304EA6-EFAF-441E-AF20-001FB08BF333}" presName="childShape" presStyleCnt="0"/>
      <dgm:spPr/>
    </dgm:pt>
    <dgm:pt modelId="{F2EB2C70-58C1-4900-BAC1-28AF04323EE1}" type="pres">
      <dgm:prSet presAssocID="{9E1DF918-7F4A-40F7-B5F0-E1729625E7BC}" presName="Name13" presStyleLbl="parChTrans1D2" presStyleIdx="2" presStyleCnt="6"/>
      <dgm:spPr/>
    </dgm:pt>
    <dgm:pt modelId="{A4C80D3A-913F-40D1-874F-E96FC6F07E3D}" type="pres">
      <dgm:prSet presAssocID="{BA7D1CF2-F785-4F4F-92BA-17AED980006D}" presName="childText" presStyleLbl="bgAcc1" presStyleIdx="2" presStyleCnt="6">
        <dgm:presLayoutVars>
          <dgm:bulletEnabled val="1"/>
        </dgm:presLayoutVars>
      </dgm:prSet>
      <dgm:spPr/>
    </dgm:pt>
    <dgm:pt modelId="{8E89E60D-065F-43B0-8AF1-25BBA3FB671C}" type="pres">
      <dgm:prSet presAssocID="{8F63F230-D314-4F4C-80F3-AC2ED3E3135D}" presName="Name13" presStyleLbl="parChTrans1D2" presStyleIdx="3" presStyleCnt="6"/>
      <dgm:spPr/>
    </dgm:pt>
    <dgm:pt modelId="{3AFA6A42-A540-4C9E-B1C8-B5FDA7EF226B}" type="pres">
      <dgm:prSet presAssocID="{41020D6D-6717-4953-A94F-CCC3CF57BC78}" presName="childText" presStyleLbl="bgAcc1" presStyleIdx="3" presStyleCnt="6">
        <dgm:presLayoutVars>
          <dgm:bulletEnabled val="1"/>
        </dgm:presLayoutVars>
      </dgm:prSet>
      <dgm:spPr/>
    </dgm:pt>
    <dgm:pt modelId="{A2AA06B3-42F8-49B7-9A62-C7E9FC261D02}" type="pres">
      <dgm:prSet presAssocID="{A5B26BAA-A31E-4212-8A09-3701601BCE96}" presName="root" presStyleCnt="0"/>
      <dgm:spPr/>
    </dgm:pt>
    <dgm:pt modelId="{A8ED1020-8DDB-433A-9903-491144A0A626}" type="pres">
      <dgm:prSet presAssocID="{A5B26BAA-A31E-4212-8A09-3701601BCE96}" presName="rootComposite" presStyleCnt="0"/>
      <dgm:spPr/>
    </dgm:pt>
    <dgm:pt modelId="{026422D6-C3FD-45D0-9C1A-7DDAB7043212}" type="pres">
      <dgm:prSet presAssocID="{A5B26BAA-A31E-4212-8A09-3701601BCE96}" presName="rootText" presStyleLbl="node1" presStyleIdx="2" presStyleCnt="3"/>
      <dgm:spPr/>
    </dgm:pt>
    <dgm:pt modelId="{9E1F98AB-581A-4FF3-B627-695387473F7E}" type="pres">
      <dgm:prSet presAssocID="{A5B26BAA-A31E-4212-8A09-3701601BCE96}" presName="rootConnector" presStyleLbl="node1" presStyleIdx="2" presStyleCnt="3"/>
      <dgm:spPr/>
    </dgm:pt>
    <dgm:pt modelId="{381BDCEA-F91E-48BB-A3AB-42C4A902803C}" type="pres">
      <dgm:prSet presAssocID="{A5B26BAA-A31E-4212-8A09-3701601BCE96}" presName="childShape" presStyleCnt="0"/>
      <dgm:spPr/>
    </dgm:pt>
    <dgm:pt modelId="{21DCE402-FBAF-4ADA-8BF8-98A37E656F11}" type="pres">
      <dgm:prSet presAssocID="{A0C02D4E-25C2-4261-9E05-168D9C4BF268}" presName="Name13" presStyleLbl="parChTrans1D2" presStyleIdx="4" presStyleCnt="6"/>
      <dgm:spPr/>
    </dgm:pt>
    <dgm:pt modelId="{FCA51C84-357A-490B-9B9A-5EC7714B6F42}" type="pres">
      <dgm:prSet presAssocID="{5414B6BC-11C6-4740-B016-126B41855434}" presName="childText" presStyleLbl="bgAcc1" presStyleIdx="4" presStyleCnt="6">
        <dgm:presLayoutVars>
          <dgm:bulletEnabled val="1"/>
        </dgm:presLayoutVars>
      </dgm:prSet>
      <dgm:spPr/>
    </dgm:pt>
    <dgm:pt modelId="{64A38FFC-8E4E-4A97-80E1-B82930A4E1CD}" type="pres">
      <dgm:prSet presAssocID="{A1021552-0AD4-4AE6-9A83-DAD43A995549}" presName="Name13" presStyleLbl="parChTrans1D2" presStyleIdx="5" presStyleCnt="6"/>
      <dgm:spPr/>
    </dgm:pt>
    <dgm:pt modelId="{A1187368-94C3-45FE-9454-08E2A0542452}" type="pres">
      <dgm:prSet presAssocID="{CB965F1D-232F-42FC-98F2-F35817C08013}" presName="childText" presStyleLbl="bgAcc1" presStyleIdx="5" presStyleCnt="6">
        <dgm:presLayoutVars>
          <dgm:bulletEnabled val="1"/>
        </dgm:presLayoutVars>
      </dgm:prSet>
      <dgm:spPr/>
    </dgm:pt>
  </dgm:ptLst>
  <dgm:cxnLst>
    <dgm:cxn modelId="{5A355F0E-FF00-48B8-8DB8-FC3EFB77AE97}" srcId="{99304EA6-EFAF-441E-AF20-001FB08BF333}" destId="{BA7D1CF2-F785-4F4F-92BA-17AED980006D}" srcOrd="0" destOrd="0" parTransId="{9E1DF918-7F4A-40F7-B5F0-E1729625E7BC}" sibTransId="{C60A1945-8B1E-4F39-BE12-147D263173B9}"/>
    <dgm:cxn modelId="{38210E13-D2E3-4638-BB60-EE0B73C307FD}" type="presOf" srcId="{5414B6BC-11C6-4740-B016-126B41855434}" destId="{FCA51C84-357A-490B-9B9A-5EC7714B6F42}" srcOrd="0" destOrd="0" presId="urn:microsoft.com/office/officeart/2005/8/layout/hierarchy3"/>
    <dgm:cxn modelId="{51398328-9C13-4718-8F69-ED4A3564CD50}" type="presOf" srcId="{A0BF93B5-A223-47A1-A4EB-6DF7B0A1C058}" destId="{C51A2FAF-CACA-48A4-A35F-D4A032D8507E}" srcOrd="0" destOrd="0" presId="urn:microsoft.com/office/officeart/2005/8/layout/hierarchy3"/>
    <dgm:cxn modelId="{65FB9365-C14F-4604-8382-B220E537E1DC}" type="presOf" srcId="{41020D6D-6717-4953-A94F-CCC3CF57BC78}" destId="{3AFA6A42-A540-4C9E-B1C8-B5FDA7EF226B}" srcOrd="0" destOrd="0" presId="urn:microsoft.com/office/officeart/2005/8/layout/hierarchy3"/>
    <dgm:cxn modelId="{66F70968-1759-4DF9-84B8-F40390AF2531}" type="presOf" srcId="{9E1DF918-7F4A-40F7-B5F0-E1729625E7BC}" destId="{F2EB2C70-58C1-4900-BAC1-28AF04323EE1}" srcOrd="0" destOrd="0" presId="urn:microsoft.com/office/officeart/2005/8/layout/hierarchy3"/>
    <dgm:cxn modelId="{0A296C6B-D88B-4EB4-A508-45EBDE1B46A3}" type="presOf" srcId="{88415F7A-51D4-476A-9373-E59B538ED110}" destId="{607BCDCB-0655-4BA2-B95D-4109F28E0459}" srcOrd="0" destOrd="0" presId="urn:microsoft.com/office/officeart/2005/8/layout/hierarchy3"/>
    <dgm:cxn modelId="{EA7A034C-9CFA-4E44-8766-51258F329090}" type="presOf" srcId="{8F63F230-D314-4F4C-80F3-AC2ED3E3135D}" destId="{8E89E60D-065F-43B0-8AF1-25BBA3FB671C}" srcOrd="0" destOrd="0" presId="urn:microsoft.com/office/officeart/2005/8/layout/hierarchy3"/>
    <dgm:cxn modelId="{8B917C75-D852-47B9-8265-FAE3E6324B95}" srcId="{C193D40D-0110-4138-AAA3-B7FDDD31993D}" destId="{A5B26BAA-A31E-4212-8A09-3701601BCE96}" srcOrd="2" destOrd="0" parTransId="{DE73A778-7B36-4EB5-98B3-ACE46A0565E1}" sibTransId="{AF80A414-0250-4241-98F2-71E6C50B5AF9}"/>
    <dgm:cxn modelId="{E4240081-E09B-4597-8C38-336DD307E759}" type="presOf" srcId="{BA7D1CF2-F785-4F4F-92BA-17AED980006D}" destId="{A4C80D3A-913F-40D1-874F-E96FC6F07E3D}" srcOrd="0" destOrd="0" presId="urn:microsoft.com/office/officeart/2005/8/layout/hierarchy3"/>
    <dgm:cxn modelId="{36C4FE83-AA7D-4967-A37E-5EDCD7FED09B}" srcId="{C193D40D-0110-4138-AAA3-B7FDDD31993D}" destId="{5AE4C090-E4AF-482C-A760-E75382BB74FF}" srcOrd="0" destOrd="0" parTransId="{F564AF31-BBE4-4913-B03D-7C670E94AFEF}" sibTransId="{CA18DB33-C5E5-4D66-A614-70C7E28EA8EC}"/>
    <dgm:cxn modelId="{5095B884-A8A4-4FAA-AA6E-BF85BEBD32FD}" srcId="{5AE4C090-E4AF-482C-A760-E75382BB74FF}" destId="{A0BF93B5-A223-47A1-A4EB-6DF7B0A1C058}" srcOrd="0" destOrd="0" parTransId="{88415F7A-51D4-476A-9373-E59B538ED110}" sibTransId="{AB170A0C-E50F-468F-9F55-6B3CC449E599}"/>
    <dgm:cxn modelId="{6788A488-C1B7-4D3A-B2EA-D645DC7634B6}" type="presOf" srcId="{A5B26BAA-A31E-4212-8A09-3701601BCE96}" destId="{9E1F98AB-581A-4FF3-B627-695387473F7E}" srcOrd="1" destOrd="0" presId="urn:microsoft.com/office/officeart/2005/8/layout/hierarchy3"/>
    <dgm:cxn modelId="{FEA92090-F9F9-428F-B72F-CDC8D9B46B9F}" srcId="{A5B26BAA-A31E-4212-8A09-3701601BCE96}" destId="{5414B6BC-11C6-4740-B016-126B41855434}" srcOrd="0" destOrd="0" parTransId="{A0C02D4E-25C2-4261-9E05-168D9C4BF268}" sibTransId="{6B577B63-1778-4EBE-BC7F-EA1B1D08CC92}"/>
    <dgm:cxn modelId="{334C9298-B811-4ED5-8F8A-68D3F18EFF9E}" type="presOf" srcId="{C193D40D-0110-4138-AAA3-B7FDDD31993D}" destId="{0BC7698F-AE20-4ED8-AAE2-4E14D5583C15}" srcOrd="0" destOrd="0" presId="urn:microsoft.com/office/officeart/2005/8/layout/hierarchy3"/>
    <dgm:cxn modelId="{D5FF46A2-0670-43F1-8AB9-74F5261AD4EC}" type="presOf" srcId="{99304EA6-EFAF-441E-AF20-001FB08BF333}" destId="{9106F4DE-82D5-48A6-8749-652DE0B9ACD8}" srcOrd="1" destOrd="0" presId="urn:microsoft.com/office/officeart/2005/8/layout/hierarchy3"/>
    <dgm:cxn modelId="{79911FA3-BDDD-4DFF-AB8A-AA7F2E77BC48}" type="presOf" srcId="{1C3E331C-F500-47E8-970A-634FD8B94D34}" destId="{5E823063-3723-4B7C-B3F3-E59E83CA550E}" srcOrd="0" destOrd="0" presId="urn:microsoft.com/office/officeart/2005/8/layout/hierarchy3"/>
    <dgm:cxn modelId="{69E1A0AB-8EB5-43B1-B7C5-31A56B00D55C}" type="presOf" srcId="{A0C02D4E-25C2-4261-9E05-168D9C4BF268}" destId="{21DCE402-FBAF-4ADA-8BF8-98A37E656F11}" srcOrd="0" destOrd="0" presId="urn:microsoft.com/office/officeart/2005/8/layout/hierarchy3"/>
    <dgm:cxn modelId="{17AF97B6-648C-4A25-8AA6-38860BCCD36B}" type="presOf" srcId="{5AE4C090-E4AF-482C-A760-E75382BB74FF}" destId="{D5B9A226-8038-4CE7-8D0B-A7D3312248C1}" srcOrd="1" destOrd="0" presId="urn:microsoft.com/office/officeart/2005/8/layout/hierarchy3"/>
    <dgm:cxn modelId="{EFB1E1C0-1A1E-4CEE-9B2F-19395A25DF4E}" type="presOf" srcId="{A5B26BAA-A31E-4212-8A09-3701601BCE96}" destId="{026422D6-C3FD-45D0-9C1A-7DDAB7043212}" srcOrd="0" destOrd="0" presId="urn:microsoft.com/office/officeart/2005/8/layout/hierarchy3"/>
    <dgm:cxn modelId="{C9DE59CA-72BA-4198-A36C-09380E4A8B32}" type="presOf" srcId="{99304EA6-EFAF-441E-AF20-001FB08BF333}" destId="{9AB7536B-8F5B-4E61-B00E-0162877639BF}" srcOrd="0" destOrd="0" presId="urn:microsoft.com/office/officeart/2005/8/layout/hierarchy3"/>
    <dgm:cxn modelId="{B520C9CE-F001-40EF-BD38-A27E2048302E}" srcId="{C193D40D-0110-4138-AAA3-B7FDDD31993D}" destId="{99304EA6-EFAF-441E-AF20-001FB08BF333}" srcOrd="1" destOrd="0" parTransId="{23AE43A7-086C-4062-83A0-2675BE7FB211}" sibTransId="{182CCC1F-38D3-4FFD-AAD6-3D6B032BDACE}"/>
    <dgm:cxn modelId="{BF6FCFE3-1F54-4C7B-B74D-BD0D779648D1}" type="presOf" srcId="{5AE4C090-E4AF-482C-A760-E75382BB74FF}" destId="{D8BD0D13-5923-4823-A1B8-2CF319261ED4}" srcOrd="0" destOrd="0" presId="urn:microsoft.com/office/officeart/2005/8/layout/hierarchy3"/>
    <dgm:cxn modelId="{CF5EE8E4-9E9B-4D7A-B297-07FBAFEA23E0}" srcId="{99304EA6-EFAF-441E-AF20-001FB08BF333}" destId="{41020D6D-6717-4953-A94F-CCC3CF57BC78}" srcOrd="1" destOrd="0" parTransId="{8F63F230-D314-4F4C-80F3-AC2ED3E3135D}" sibTransId="{0520FC95-1A11-4D8F-81C6-B922B736F9B5}"/>
    <dgm:cxn modelId="{AA4F52E8-83D3-45E5-8AF2-ECB860F2E5D5}" srcId="{5AE4C090-E4AF-482C-A760-E75382BB74FF}" destId="{D2F77A0B-FD8E-4CB5-85D8-EB4A867FEC2D}" srcOrd="1" destOrd="0" parTransId="{1C3E331C-F500-47E8-970A-634FD8B94D34}" sibTransId="{1EC44B63-6A11-4A4A-A3A4-A9ADFE31C3F5}"/>
    <dgm:cxn modelId="{1B840AE9-1B32-4EB1-A517-0F4725E632C8}" srcId="{A5B26BAA-A31E-4212-8A09-3701601BCE96}" destId="{CB965F1D-232F-42FC-98F2-F35817C08013}" srcOrd="1" destOrd="0" parTransId="{A1021552-0AD4-4AE6-9A83-DAD43A995549}" sibTransId="{4A5AEDBE-F4FC-4F78-80EE-83971A73C8A0}"/>
    <dgm:cxn modelId="{DABDA0FB-7A5C-4843-AF8B-D5072F598301}" type="presOf" srcId="{CB965F1D-232F-42FC-98F2-F35817C08013}" destId="{A1187368-94C3-45FE-9454-08E2A0542452}" srcOrd="0" destOrd="0" presId="urn:microsoft.com/office/officeart/2005/8/layout/hierarchy3"/>
    <dgm:cxn modelId="{A9B1C7FC-3062-444C-B892-42F218A1DF93}" type="presOf" srcId="{D2F77A0B-FD8E-4CB5-85D8-EB4A867FEC2D}" destId="{73A35499-B9F9-49E0-893D-7365499754AF}" srcOrd="0" destOrd="0" presId="urn:microsoft.com/office/officeart/2005/8/layout/hierarchy3"/>
    <dgm:cxn modelId="{5E024EFD-6583-43D6-B9F7-F43772FF6A81}" type="presOf" srcId="{A1021552-0AD4-4AE6-9A83-DAD43A995549}" destId="{64A38FFC-8E4E-4A97-80E1-B82930A4E1CD}" srcOrd="0" destOrd="0" presId="urn:microsoft.com/office/officeart/2005/8/layout/hierarchy3"/>
    <dgm:cxn modelId="{003EBA0A-DC47-4B9D-8877-A5749AF8876D}" type="presParOf" srcId="{0BC7698F-AE20-4ED8-AAE2-4E14D5583C15}" destId="{0AD2935B-A525-4ACD-8D9A-E190A411F3B9}" srcOrd="0" destOrd="0" presId="urn:microsoft.com/office/officeart/2005/8/layout/hierarchy3"/>
    <dgm:cxn modelId="{CED52FE9-584D-40C3-92A1-4EAC89FC60F9}" type="presParOf" srcId="{0AD2935B-A525-4ACD-8D9A-E190A411F3B9}" destId="{AB1099BE-9A2D-4D6A-9E99-23B67FDC9B65}" srcOrd="0" destOrd="0" presId="urn:microsoft.com/office/officeart/2005/8/layout/hierarchy3"/>
    <dgm:cxn modelId="{6AA4ABA3-D2D5-4556-8911-2812DA0BF612}" type="presParOf" srcId="{AB1099BE-9A2D-4D6A-9E99-23B67FDC9B65}" destId="{D8BD0D13-5923-4823-A1B8-2CF319261ED4}" srcOrd="0" destOrd="0" presId="urn:microsoft.com/office/officeart/2005/8/layout/hierarchy3"/>
    <dgm:cxn modelId="{78400486-40A0-474B-A7A0-2FA8390CB62E}" type="presParOf" srcId="{AB1099BE-9A2D-4D6A-9E99-23B67FDC9B65}" destId="{D5B9A226-8038-4CE7-8D0B-A7D3312248C1}" srcOrd="1" destOrd="0" presId="urn:microsoft.com/office/officeart/2005/8/layout/hierarchy3"/>
    <dgm:cxn modelId="{0BBDE9EF-BC7F-4716-8303-79C2567538B5}" type="presParOf" srcId="{0AD2935B-A525-4ACD-8D9A-E190A411F3B9}" destId="{AB3980CE-0EF6-4D7B-8C3A-51FABCE74592}" srcOrd="1" destOrd="0" presId="urn:microsoft.com/office/officeart/2005/8/layout/hierarchy3"/>
    <dgm:cxn modelId="{EF16EDF6-F040-40DD-A1A7-86B91FE4839C}" type="presParOf" srcId="{AB3980CE-0EF6-4D7B-8C3A-51FABCE74592}" destId="{607BCDCB-0655-4BA2-B95D-4109F28E0459}" srcOrd="0" destOrd="0" presId="urn:microsoft.com/office/officeart/2005/8/layout/hierarchy3"/>
    <dgm:cxn modelId="{5B294903-709A-4090-A54E-645FFEB3DB9A}" type="presParOf" srcId="{AB3980CE-0EF6-4D7B-8C3A-51FABCE74592}" destId="{C51A2FAF-CACA-48A4-A35F-D4A032D8507E}" srcOrd="1" destOrd="0" presId="urn:microsoft.com/office/officeart/2005/8/layout/hierarchy3"/>
    <dgm:cxn modelId="{D6A2AD1A-F26A-4DFA-98BD-AF2CA98F6FE2}" type="presParOf" srcId="{AB3980CE-0EF6-4D7B-8C3A-51FABCE74592}" destId="{5E823063-3723-4B7C-B3F3-E59E83CA550E}" srcOrd="2" destOrd="0" presId="urn:microsoft.com/office/officeart/2005/8/layout/hierarchy3"/>
    <dgm:cxn modelId="{8E0BB287-EC36-4ABF-B547-E32A14CEF3B0}" type="presParOf" srcId="{AB3980CE-0EF6-4D7B-8C3A-51FABCE74592}" destId="{73A35499-B9F9-49E0-893D-7365499754AF}" srcOrd="3" destOrd="0" presId="urn:microsoft.com/office/officeart/2005/8/layout/hierarchy3"/>
    <dgm:cxn modelId="{CDF9CC2C-C874-4518-B952-A340F434632B}" type="presParOf" srcId="{0BC7698F-AE20-4ED8-AAE2-4E14D5583C15}" destId="{01BDB851-311B-4BBD-9D11-724A3F4EF4DF}" srcOrd="1" destOrd="0" presId="urn:microsoft.com/office/officeart/2005/8/layout/hierarchy3"/>
    <dgm:cxn modelId="{2573FDA3-9A15-493E-B73C-51CC81D3A65E}" type="presParOf" srcId="{01BDB851-311B-4BBD-9D11-724A3F4EF4DF}" destId="{102FB6C0-A69D-4A3C-9D08-C6F6273A0F08}" srcOrd="0" destOrd="0" presId="urn:microsoft.com/office/officeart/2005/8/layout/hierarchy3"/>
    <dgm:cxn modelId="{5F53FA2D-2714-444B-899F-D2E1F45B99C2}" type="presParOf" srcId="{102FB6C0-A69D-4A3C-9D08-C6F6273A0F08}" destId="{9AB7536B-8F5B-4E61-B00E-0162877639BF}" srcOrd="0" destOrd="0" presId="urn:microsoft.com/office/officeart/2005/8/layout/hierarchy3"/>
    <dgm:cxn modelId="{2045FA14-6935-4BB1-9817-3F97BD8C24F2}" type="presParOf" srcId="{102FB6C0-A69D-4A3C-9D08-C6F6273A0F08}" destId="{9106F4DE-82D5-48A6-8749-652DE0B9ACD8}" srcOrd="1" destOrd="0" presId="urn:microsoft.com/office/officeart/2005/8/layout/hierarchy3"/>
    <dgm:cxn modelId="{DE31CE00-00EC-42F7-8A8A-141A47F4C409}" type="presParOf" srcId="{01BDB851-311B-4BBD-9D11-724A3F4EF4DF}" destId="{4D9869E6-578E-4E7E-AFD7-2539AD9E6239}" srcOrd="1" destOrd="0" presId="urn:microsoft.com/office/officeart/2005/8/layout/hierarchy3"/>
    <dgm:cxn modelId="{0CFB2CC5-A4AD-447C-8759-DE5C1F843EA2}" type="presParOf" srcId="{4D9869E6-578E-4E7E-AFD7-2539AD9E6239}" destId="{F2EB2C70-58C1-4900-BAC1-28AF04323EE1}" srcOrd="0" destOrd="0" presId="urn:microsoft.com/office/officeart/2005/8/layout/hierarchy3"/>
    <dgm:cxn modelId="{363BB0FE-B25C-4E9D-919B-70C766629B0A}" type="presParOf" srcId="{4D9869E6-578E-4E7E-AFD7-2539AD9E6239}" destId="{A4C80D3A-913F-40D1-874F-E96FC6F07E3D}" srcOrd="1" destOrd="0" presId="urn:microsoft.com/office/officeart/2005/8/layout/hierarchy3"/>
    <dgm:cxn modelId="{F609A7E9-A970-4236-812D-53DCC6407E98}" type="presParOf" srcId="{4D9869E6-578E-4E7E-AFD7-2539AD9E6239}" destId="{8E89E60D-065F-43B0-8AF1-25BBA3FB671C}" srcOrd="2" destOrd="0" presId="urn:microsoft.com/office/officeart/2005/8/layout/hierarchy3"/>
    <dgm:cxn modelId="{1135ECB1-F7E3-4440-8289-555BB1F9457B}" type="presParOf" srcId="{4D9869E6-578E-4E7E-AFD7-2539AD9E6239}" destId="{3AFA6A42-A540-4C9E-B1C8-B5FDA7EF226B}" srcOrd="3" destOrd="0" presId="urn:microsoft.com/office/officeart/2005/8/layout/hierarchy3"/>
    <dgm:cxn modelId="{62CE59D6-4319-4E62-90EC-066DFE9747D0}" type="presParOf" srcId="{0BC7698F-AE20-4ED8-AAE2-4E14D5583C15}" destId="{A2AA06B3-42F8-49B7-9A62-C7E9FC261D02}" srcOrd="2" destOrd="0" presId="urn:microsoft.com/office/officeart/2005/8/layout/hierarchy3"/>
    <dgm:cxn modelId="{00421E6C-7D27-4E99-A347-9B6D24CFB1B0}" type="presParOf" srcId="{A2AA06B3-42F8-49B7-9A62-C7E9FC261D02}" destId="{A8ED1020-8DDB-433A-9903-491144A0A626}" srcOrd="0" destOrd="0" presId="urn:microsoft.com/office/officeart/2005/8/layout/hierarchy3"/>
    <dgm:cxn modelId="{7D0481ED-324D-46E1-B35B-7B3E3264ED85}" type="presParOf" srcId="{A8ED1020-8DDB-433A-9903-491144A0A626}" destId="{026422D6-C3FD-45D0-9C1A-7DDAB7043212}" srcOrd="0" destOrd="0" presId="urn:microsoft.com/office/officeart/2005/8/layout/hierarchy3"/>
    <dgm:cxn modelId="{907894D8-48F2-47A8-B0F7-1F83342EE0AD}" type="presParOf" srcId="{A8ED1020-8DDB-433A-9903-491144A0A626}" destId="{9E1F98AB-581A-4FF3-B627-695387473F7E}" srcOrd="1" destOrd="0" presId="urn:microsoft.com/office/officeart/2005/8/layout/hierarchy3"/>
    <dgm:cxn modelId="{FC8FBB1E-0E3A-44C2-84A6-715F30D344E2}" type="presParOf" srcId="{A2AA06B3-42F8-49B7-9A62-C7E9FC261D02}" destId="{381BDCEA-F91E-48BB-A3AB-42C4A902803C}" srcOrd="1" destOrd="0" presId="urn:microsoft.com/office/officeart/2005/8/layout/hierarchy3"/>
    <dgm:cxn modelId="{13C5A9CA-C857-4CC5-A6FE-00A275AF6D08}" type="presParOf" srcId="{381BDCEA-F91E-48BB-A3AB-42C4A902803C}" destId="{21DCE402-FBAF-4ADA-8BF8-98A37E656F11}" srcOrd="0" destOrd="0" presId="urn:microsoft.com/office/officeart/2005/8/layout/hierarchy3"/>
    <dgm:cxn modelId="{1B53C6EC-1D1A-44B2-BA25-C6C9949E6654}" type="presParOf" srcId="{381BDCEA-F91E-48BB-A3AB-42C4A902803C}" destId="{FCA51C84-357A-490B-9B9A-5EC7714B6F42}" srcOrd="1" destOrd="0" presId="urn:microsoft.com/office/officeart/2005/8/layout/hierarchy3"/>
    <dgm:cxn modelId="{FDBAA289-ACF5-4962-822E-879B9AF2C44B}" type="presParOf" srcId="{381BDCEA-F91E-48BB-A3AB-42C4A902803C}" destId="{64A38FFC-8E4E-4A97-80E1-B82930A4E1CD}" srcOrd="2" destOrd="0" presId="urn:microsoft.com/office/officeart/2005/8/layout/hierarchy3"/>
    <dgm:cxn modelId="{4F3C4923-ACCE-4A3E-B1AD-20E2B8850866}" type="presParOf" srcId="{381BDCEA-F91E-48BB-A3AB-42C4A902803C}" destId="{A1187368-94C3-45FE-9454-08E2A054245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A0FC77-3ABD-41A9-A2B7-2255F4782C1E}" type="doc">
      <dgm:prSet loTypeId="urn:microsoft.com/office/officeart/2005/8/layout/hierarchy3" loCatId="list" qsTypeId="urn:microsoft.com/office/officeart/2005/8/quickstyle/simple2" qsCatId="simple" csTypeId="urn:microsoft.com/office/officeart/2005/8/colors/accent0_2" csCatId="mainScheme" phldr="1"/>
      <dgm:spPr/>
      <dgm:t>
        <a:bodyPr/>
        <a:lstStyle/>
        <a:p>
          <a:endParaRPr lang="en-US"/>
        </a:p>
      </dgm:t>
    </dgm:pt>
    <dgm:pt modelId="{E999F5D2-E5D7-4F74-98BC-F2BE965E7242}">
      <dgm:prSet/>
      <dgm:spPr/>
      <dgm:t>
        <a:bodyPr/>
        <a:lstStyle/>
        <a:p>
          <a:pPr rtl="0"/>
          <a:r>
            <a:rPr lang="en-US" dirty="0"/>
            <a:t>Wilder- Naifeh</a:t>
          </a:r>
        </a:p>
      </dgm:t>
    </dgm:pt>
    <dgm:pt modelId="{EFE85338-53AA-47D7-9D1A-F17C5B4E202B}" type="parTrans" cxnId="{A18426F6-55C6-4F13-AEDF-B489EC65B73A}">
      <dgm:prSet/>
      <dgm:spPr/>
      <dgm:t>
        <a:bodyPr/>
        <a:lstStyle/>
        <a:p>
          <a:endParaRPr lang="en-US"/>
        </a:p>
      </dgm:t>
    </dgm:pt>
    <dgm:pt modelId="{B6BDAEE8-B5D0-4B18-B85F-14A86CC27F5F}" type="sibTrans" cxnId="{A18426F6-55C6-4F13-AEDF-B489EC65B73A}">
      <dgm:prSet/>
      <dgm:spPr/>
      <dgm:t>
        <a:bodyPr/>
        <a:lstStyle/>
        <a:p>
          <a:endParaRPr lang="en-US"/>
        </a:p>
      </dgm:t>
    </dgm:pt>
    <dgm:pt modelId="{4D0DE80E-8D41-4B23-A662-8A4893F3489C}">
      <dgm:prSet/>
      <dgm:spPr/>
      <dgm:t>
        <a:bodyPr/>
        <a:lstStyle/>
        <a:p>
          <a:pPr rtl="0"/>
          <a:r>
            <a:rPr lang="en-US" dirty="0"/>
            <a:t>$667 per trimester</a:t>
          </a:r>
        </a:p>
      </dgm:t>
    </dgm:pt>
    <dgm:pt modelId="{26266BB7-D0EE-4C61-A579-34315CB43BDD}" type="parTrans" cxnId="{E73773D0-A8A3-4A45-823E-4AB87734BBCE}">
      <dgm:prSet/>
      <dgm:spPr/>
      <dgm:t>
        <a:bodyPr/>
        <a:lstStyle/>
        <a:p>
          <a:endParaRPr lang="en-US"/>
        </a:p>
      </dgm:t>
    </dgm:pt>
    <dgm:pt modelId="{4681FB1D-3C21-4848-8A7E-BB4333ACFE01}" type="sibTrans" cxnId="{E73773D0-A8A3-4A45-823E-4AB87734BBCE}">
      <dgm:prSet/>
      <dgm:spPr/>
      <dgm:t>
        <a:bodyPr/>
        <a:lstStyle/>
        <a:p>
          <a:endParaRPr lang="en-US"/>
        </a:p>
      </dgm:t>
    </dgm:pt>
    <dgm:pt modelId="{CD49BDB8-A45D-46CA-BA45-2D88FCBEDD62}">
      <dgm:prSet/>
      <dgm:spPr>
        <a:solidFill>
          <a:schemeClr val="bg2">
            <a:lumMod val="40000"/>
            <a:lumOff val="60000"/>
          </a:schemeClr>
        </a:solidFill>
      </dgm:spPr>
      <dgm:t>
        <a:bodyPr/>
        <a:lstStyle/>
        <a:p>
          <a:pPr rtl="0"/>
          <a:r>
            <a:rPr lang="en-US" dirty="0"/>
            <a:t>TSAA</a:t>
          </a:r>
        </a:p>
      </dgm:t>
    </dgm:pt>
    <dgm:pt modelId="{D6A36843-FA5E-432F-945F-07F01E69A532}" type="parTrans" cxnId="{016D36A4-8F1A-466B-9668-E4F53AD1D838}">
      <dgm:prSet/>
      <dgm:spPr/>
      <dgm:t>
        <a:bodyPr/>
        <a:lstStyle/>
        <a:p>
          <a:endParaRPr lang="en-US"/>
        </a:p>
      </dgm:t>
    </dgm:pt>
    <dgm:pt modelId="{C06E31FC-3518-4AF0-8CEF-4EF162725848}" type="sibTrans" cxnId="{016D36A4-8F1A-466B-9668-E4F53AD1D838}">
      <dgm:prSet/>
      <dgm:spPr/>
      <dgm:t>
        <a:bodyPr/>
        <a:lstStyle/>
        <a:p>
          <a:endParaRPr lang="en-US"/>
        </a:p>
      </dgm:t>
    </dgm:pt>
    <dgm:pt modelId="{ED332815-484A-415E-8028-36321CAA417F}">
      <dgm:prSet/>
      <dgm:spPr/>
      <dgm:t>
        <a:bodyPr/>
        <a:lstStyle/>
        <a:p>
          <a:pPr rtl="0"/>
          <a:r>
            <a:rPr lang="en-US" dirty="0"/>
            <a:t>$333 per trimester</a:t>
          </a:r>
        </a:p>
      </dgm:t>
    </dgm:pt>
    <dgm:pt modelId="{DB475D6F-F226-4EE4-9798-985E460269C9}" type="parTrans" cxnId="{8F448BA8-99B7-4DC1-BC33-E6830D76E99C}">
      <dgm:prSet/>
      <dgm:spPr/>
      <dgm:t>
        <a:bodyPr/>
        <a:lstStyle/>
        <a:p>
          <a:endParaRPr lang="en-US"/>
        </a:p>
      </dgm:t>
    </dgm:pt>
    <dgm:pt modelId="{A8D45D96-1D50-415B-9D21-B538C8246DBC}" type="sibTrans" cxnId="{8F448BA8-99B7-4DC1-BC33-E6830D76E99C}">
      <dgm:prSet/>
      <dgm:spPr/>
      <dgm:t>
        <a:bodyPr/>
        <a:lstStyle/>
        <a:p>
          <a:endParaRPr lang="en-US"/>
        </a:p>
      </dgm:t>
    </dgm:pt>
    <dgm:pt modelId="{5A94C308-917A-4016-8834-09D57874A2A5}">
      <dgm:prSet/>
      <dgm:spPr/>
      <dgm:t>
        <a:bodyPr/>
        <a:lstStyle/>
        <a:p>
          <a:pPr algn="l" rtl="0"/>
          <a:r>
            <a:rPr lang="en-US" dirty="0"/>
            <a:t>TN Promise</a:t>
          </a:r>
        </a:p>
      </dgm:t>
    </dgm:pt>
    <dgm:pt modelId="{EE0E4C9C-3A80-4C2B-A2BA-B50341322DD3}" type="parTrans" cxnId="{A5FB6827-1CB3-4857-B5ED-31BFD7E4DE41}">
      <dgm:prSet/>
      <dgm:spPr/>
      <dgm:t>
        <a:bodyPr/>
        <a:lstStyle/>
        <a:p>
          <a:endParaRPr lang="en-US"/>
        </a:p>
      </dgm:t>
    </dgm:pt>
    <dgm:pt modelId="{FCED5E21-4A7E-4C41-A6BD-1F99F08ECBAD}" type="sibTrans" cxnId="{A5FB6827-1CB3-4857-B5ED-31BFD7E4DE41}">
      <dgm:prSet/>
      <dgm:spPr/>
      <dgm:t>
        <a:bodyPr/>
        <a:lstStyle/>
        <a:p>
          <a:endParaRPr lang="en-US"/>
        </a:p>
      </dgm:t>
    </dgm:pt>
    <dgm:pt modelId="{5F70DCF1-5E26-47DA-ACC5-C583AB53D5B4}">
      <dgm:prSet/>
      <dgm:spPr/>
      <dgm:t>
        <a:bodyPr/>
        <a:lstStyle/>
        <a:p>
          <a:pPr algn="ctr" rtl="0"/>
          <a:r>
            <a:rPr lang="en-US" dirty="0"/>
            <a:t>Award amount varies</a:t>
          </a:r>
        </a:p>
      </dgm:t>
    </dgm:pt>
    <dgm:pt modelId="{CF6E924C-E203-4D2D-88D0-D0D8263577DB}" type="parTrans" cxnId="{3D5DA591-669B-42FA-A326-B0A7E7E8D8C5}">
      <dgm:prSet/>
      <dgm:spPr/>
      <dgm:t>
        <a:bodyPr/>
        <a:lstStyle/>
        <a:p>
          <a:endParaRPr lang="en-US"/>
        </a:p>
      </dgm:t>
    </dgm:pt>
    <dgm:pt modelId="{63572ED6-EE59-4B5B-9DE4-7567E40FB846}" type="sibTrans" cxnId="{3D5DA591-669B-42FA-A326-B0A7E7E8D8C5}">
      <dgm:prSet/>
      <dgm:spPr/>
      <dgm:t>
        <a:bodyPr/>
        <a:lstStyle/>
        <a:p>
          <a:endParaRPr lang="en-US"/>
        </a:p>
      </dgm:t>
    </dgm:pt>
    <dgm:pt modelId="{964A250D-2B47-4AAA-97E7-48B1064C0528}">
      <dgm:prSet/>
      <dgm:spPr>
        <a:solidFill>
          <a:schemeClr val="bg2">
            <a:lumMod val="40000"/>
            <a:lumOff val="60000"/>
          </a:schemeClr>
        </a:solidFill>
      </dgm:spPr>
      <dgm:t>
        <a:bodyPr/>
        <a:lstStyle/>
        <a:p>
          <a:pPr rtl="0"/>
          <a:r>
            <a:rPr lang="en-US" dirty="0"/>
            <a:t>Pell Grant</a:t>
          </a:r>
        </a:p>
      </dgm:t>
    </dgm:pt>
    <dgm:pt modelId="{B82424CC-B7A6-4DF7-8A94-749B64C172A1}" type="parTrans" cxnId="{EEA4D94A-94DD-4FD5-A692-D9E156CC0AB5}">
      <dgm:prSet/>
      <dgm:spPr/>
      <dgm:t>
        <a:bodyPr/>
        <a:lstStyle/>
        <a:p>
          <a:endParaRPr lang="en-US"/>
        </a:p>
      </dgm:t>
    </dgm:pt>
    <dgm:pt modelId="{9A389B90-EA14-4616-AFFA-EF5850934D6A}" type="sibTrans" cxnId="{EEA4D94A-94DD-4FD5-A692-D9E156CC0AB5}">
      <dgm:prSet/>
      <dgm:spPr/>
      <dgm:t>
        <a:bodyPr/>
        <a:lstStyle/>
        <a:p>
          <a:endParaRPr lang="en-US"/>
        </a:p>
      </dgm:t>
    </dgm:pt>
    <dgm:pt modelId="{FD546B43-63BC-446B-838F-55200B7E3488}">
      <dgm:prSet/>
      <dgm:spPr/>
      <dgm:t>
        <a:bodyPr/>
        <a:lstStyle/>
        <a:p>
          <a:pPr rtl="0"/>
          <a:r>
            <a:rPr lang="en-US" dirty="0"/>
            <a:t>$2,165 per </a:t>
          </a:r>
          <a:r>
            <a:rPr lang="en-US" dirty="0" err="1"/>
            <a:t>trim’ster</a:t>
          </a:r>
          <a:r>
            <a:rPr lang="en-US" dirty="0"/>
            <a:t> max (2021-22)</a:t>
          </a:r>
        </a:p>
      </dgm:t>
    </dgm:pt>
    <dgm:pt modelId="{8E138690-227F-473E-A425-EBE66BAA3981}" type="parTrans" cxnId="{1055D6EA-5276-45F3-87D2-877D641D3872}">
      <dgm:prSet/>
      <dgm:spPr/>
      <dgm:t>
        <a:bodyPr/>
        <a:lstStyle/>
        <a:p>
          <a:endParaRPr lang="en-US"/>
        </a:p>
      </dgm:t>
    </dgm:pt>
    <dgm:pt modelId="{7284622D-22EE-4E52-9B29-018051DAA983}" type="sibTrans" cxnId="{1055D6EA-5276-45F3-87D2-877D641D3872}">
      <dgm:prSet/>
      <dgm:spPr/>
      <dgm:t>
        <a:bodyPr/>
        <a:lstStyle/>
        <a:p>
          <a:endParaRPr lang="en-US"/>
        </a:p>
      </dgm:t>
    </dgm:pt>
    <dgm:pt modelId="{E1554982-DF0E-4621-93F2-74BD1C30A8D9}">
      <dgm:prSet/>
      <dgm:spPr/>
      <dgm:t>
        <a:bodyPr/>
        <a:lstStyle/>
        <a:p>
          <a:pPr rtl="0"/>
          <a:r>
            <a:rPr lang="en-US" dirty="0"/>
            <a:t>0 – 5846 EFC</a:t>
          </a:r>
          <a:br>
            <a:rPr lang="en-US" dirty="0"/>
          </a:br>
          <a:r>
            <a:rPr lang="en-US" dirty="0"/>
            <a:t>Need based (2021-22)</a:t>
          </a:r>
        </a:p>
      </dgm:t>
    </dgm:pt>
    <dgm:pt modelId="{E3522893-9306-4BB6-A2C4-61CBD53FD5CB}" type="parTrans" cxnId="{70F494BA-076D-47E5-8530-F6D974BC310F}">
      <dgm:prSet/>
      <dgm:spPr/>
      <dgm:t>
        <a:bodyPr/>
        <a:lstStyle/>
        <a:p>
          <a:endParaRPr lang="en-US"/>
        </a:p>
      </dgm:t>
    </dgm:pt>
    <dgm:pt modelId="{BB906DE9-EF87-4001-BB5E-D99ECFB5E8DE}" type="sibTrans" cxnId="{70F494BA-076D-47E5-8530-F6D974BC310F}">
      <dgm:prSet/>
      <dgm:spPr/>
      <dgm:t>
        <a:bodyPr/>
        <a:lstStyle/>
        <a:p>
          <a:endParaRPr lang="en-US"/>
        </a:p>
      </dgm:t>
    </dgm:pt>
    <dgm:pt modelId="{F84509D4-F008-4097-8DB5-1AF77482A05F}">
      <dgm:prSet/>
      <dgm:spPr/>
      <dgm:t>
        <a:bodyPr/>
        <a:lstStyle/>
        <a:p>
          <a:pPr rtl="0"/>
          <a:r>
            <a:rPr lang="en-US" dirty="0"/>
            <a:t>0 –4500 EFC</a:t>
          </a:r>
          <a:br>
            <a:rPr lang="en-US" dirty="0"/>
          </a:br>
          <a:r>
            <a:rPr lang="en-US" dirty="0"/>
            <a:t>February 1</a:t>
          </a:r>
        </a:p>
      </dgm:t>
    </dgm:pt>
    <dgm:pt modelId="{F88B6D0F-D21E-4295-9B10-2F7A9CF0ED86}" type="parTrans" cxnId="{AF9211E6-C66D-48E4-A373-3323FB8AD910}">
      <dgm:prSet/>
      <dgm:spPr/>
      <dgm:t>
        <a:bodyPr/>
        <a:lstStyle/>
        <a:p>
          <a:endParaRPr lang="en-US"/>
        </a:p>
      </dgm:t>
    </dgm:pt>
    <dgm:pt modelId="{AEB1F308-F0FA-4499-B36F-50B632E90EEA}" type="sibTrans" cxnId="{AF9211E6-C66D-48E4-A373-3323FB8AD910}">
      <dgm:prSet/>
      <dgm:spPr/>
      <dgm:t>
        <a:bodyPr/>
        <a:lstStyle/>
        <a:p>
          <a:endParaRPr lang="en-US"/>
        </a:p>
      </dgm:t>
    </dgm:pt>
    <dgm:pt modelId="{0F56E921-D3B3-4A40-AD0E-CE46D41AAEF3}">
      <dgm:prSet/>
      <dgm:spPr/>
      <dgm:t>
        <a:bodyPr/>
        <a:lstStyle/>
        <a:p>
          <a:pPr rtl="0"/>
          <a:r>
            <a:rPr lang="en-US" dirty="0"/>
            <a:t>Certificate/</a:t>
          </a:r>
          <a:br>
            <a:rPr lang="en-US" dirty="0"/>
          </a:br>
          <a:r>
            <a:rPr lang="en-US" dirty="0"/>
            <a:t>Diploma TCAT</a:t>
          </a:r>
        </a:p>
      </dgm:t>
    </dgm:pt>
    <dgm:pt modelId="{9D0BA13F-298D-4270-933C-7403FE179DE1}" type="parTrans" cxnId="{F3C1B1F0-D2C8-43FA-81A9-F95DFC9A3AFC}">
      <dgm:prSet/>
      <dgm:spPr/>
      <dgm:t>
        <a:bodyPr/>
        <a:lstStyle/>
        <a:p>
          <a:endParaRPr lang="en-US"/>
        </a:p>
      </dgm:t>
    </dgm:pt>
    <dgm:pt modelId="{7CA195CF-C974-42C2-A566-F9C3F8D8FF66}" type="sibTrans" cxnId="{F3C1B1F0-D2C8-43FA-81A9-F95DFC9A3AFC}">
      <dgm:prSet/>
      <dgm:spPr/>
      <dgm:t>
        <a:bodyPr/>
        <a:lstStyle/>
        <a:p>
          <a:endParaRPr lang="en-US"/>
        </a:p>
      </dgm:t>
    </dgm:pt>
    <dgm:pt modelId="{67606C89-AD25-42F3-A157-79B7794AEB3B}">
      <dgm:prSet/>
      <dgm:spPr/>
      <dgm:t>
        <a:bodyPr/>
        <a:lstStyle/>
        <a:p>
          <a:pPr algn="ctr" rtl="0"/>
          <a:r>
            <a:rPr lang="en-US" dirty="0"/>
            <a:t>Last dollar to offset tuition</a:t>
          </a:r>
        </a:p>
      </dgm:t>
    </dgm:pt>
    <dgm:pt modelId="{A746393C-66D9-4F7A-B9FB-48253B8BDA62}" type="parTrans" cxnId="{8E477383-2CF8-4E0C-A1D2-4D3F8DE3805B}">
      <dgm:prSet/>
      <dgm:spPr/>
      <dgm:t>
        <a:bodyPr/>
        <a:lstStyle/>
        <a:p>
          <a:endParaRPr lang="en-US"/>
        </a:p>
      </dgm:t>
    </dgm:pt>
    <dgm:pt modelId="{F2D7F54E-899C-48DA-89F1-C061A1ACCAA6}" type="sibTrans" cxnId="{8E477383-2CF8-4E0C-A1D2-4D3F8DE3805B}">
      <dgm:prSet/>
      <dgm:spPr/>
      <dgm:t>
        <a:bodyPr/>
        <a:lstStyle/>
        <a:p>
          <a:endParaRPr lang="en-US"/>
        </a:p>
      </dgm:t>
    </dgm:pt>
    <dgm:pt modelId="{C449DDC9-4DF3-4287-AA76-BCE69469BAD6}" type="pres">
      <dgm:prSet presAssocID="{2EA0FC77-3ABD-41A9-A2B7-2255F4782C1E}" presName="diagram" presStyleCnt="0">
        <dgm:presLayoutVars>
          <dgm:chPref val="1"/>
          <dgm:dir/>
          <dgm:animOne val="branch"/>
          <dgm:animLvl val="lvl"/>
          <dgm:resizeHandles/>
        </dgm:presLayoutVars>
      </dgm:prSet>
      <dgm:spPr/>
    </dgm:pt>
    <dgm:pt modelId="{6093C2BB-D5FA-484A-AF2D-C13059B54FBC}" type="pres">
      <dgm:prSet presAssocID="{964A250D-2B47-4AAA-97E7-48B1064C0528}" presName="root" presStyleCnt="0"/>
      <dgm:spPr/>
    </dgm:pt>
    <dgm:pt modelId="{2C60232B-2633-4A6C-8250-8DF5062101A5}" type="pres">
      <dgm:prSet presAssocID="{964A250D-2B47-4AAA-97E7-48B1064C0528}" presName="rootComposite" presStyleCnt="0"/>
      <dgm:spPr/>
    </dgm:pt>
    <dgm:pt modelId="{B1A98331-8F05-449E-8555-FAD4D43E72DE}" type="pres">
      <dgm:prSet presAssocID="{964A250D-2B47-4AAA-97E7-48B1064C0528}" presName="rootText" presStyleLbl="node1" presStyleIdx="0" presStyleCnt="4"/>
      <dgm:spPr/>
    </dgm:pt>
    <dgm:pt modelId="{0F1D03AB-B215-40E5-A5D7-4ECFDC838FB6}" type="pres">
      <dgm:prSet presAssocID="{964A250D-2B47-4AAA-97E7-48B1064C0528}" presName="rootConnector" presStyleLbl="node1" presStyleIdx="0" presStyleCnt="4"/>
      <dgm:spPr/>
    </dgm:pt>
    <dgm:pt modelId="{E9AA4684-79EE-4344-B43C-7251DFB5C72D}" type="pres">
      <dgm:prSet presAssocID="{964A250D-2B47-4AAA-97E7-48B1064C0528}" presName="childShape" presStyleCnt="0"/>
      <dgm:spPr/>
    </dgm:pt>
    <dgm:pt modelId="{85DCE743-4FF4-4392-85A7-A058CB5FF843}" type="pres">
      <dgm:prSet presAssocID="{E3522893-9306-4BB6-A2C4-61CBD53FD5CB}" presName="Name13" presStyleLbl="parChTrans1D2" presStyleIdx="0" presStyleCnt="8"/>
      <dgm:spPr/>
    </dgm:pt>
    <dgm:pt modelId="{4050993D-1705-4FEE-8A7B-A4EF73B8DEF1}" type="pres">
      <dgm:prSet presAssocID="{E1554982-DF0E-4621-93F2-74BD1C30A8D9}" presName="childText" presStyleLbl="bgAcc1" presStyleIdx="0" presStyleCnt="8">
        <dgm:presLayoutVars>
          <dgm:bulletEnabled val="1"/>
        </dgm:presLayoutVars>
      </dgm:prSet>
      <dgm:spPr/>
    </dgm:pt>
    <dgm:pt modelId="{0CEE2EC4-ED1C-4954-992F-2AC303F2B696}" type="pres">
      <dgm:prSet presAssocID="{8E138690-227F-473E-A425-EBE66BAA3981}" presName="Name13" presStyleLbl="parChTrans1D2" presStyleIdx="1" presStyleCnt="8"/>
      <dgm:spPr/>
    </dgm:pt>
    <dgm:pt modelId="{29A3BD38-8A21-4C25-872D-A96C61A01AE6}" type="pres">
      <dgm:prSet presAssocID="{FD546B43-63BC-446B-838F-55200B7E3488}" presName="childText" presStyleLbl="bgAcc1" presStyleIdx="1" presStyleCnt="8">
        <dgm:presLayoutVars>
          <dgm:bulletEnabled val="1"/>
        </dgm:presLayoutVars>
      </dgm:prSet>
      <dgm:spPr/>
    </dgm:pt>
    <dgm:pt modelId="{EA351A9B-5ED3-40E2-A81A-7E6B3869F7B5}" type="pres">
      <dgm:prSet presAssocID="{CD49BDB8-A45D-46CA-BA45-2D88FCBEDD62}" presName="root" presStyleCnt="0"/>
      <dgm:spPr/>
    </dgm:pt>
    <dgm:pt modelId="{3B6CAC0B-438D-48E3-A3C7-A5BF99FBF529}" type="pres">
      <dgm:prSet presAssocID="{CD49BDB8-A45D-46CA-BA45-2D88FCBEDD62}" presName="rootComposite" presStyleCnt="0"/>
      <dgm:spPr/>
    </dgm:pt>
    <dgm:pt modelId="{0EC32E0E-E222-48BA-9EC6-A27E47FA410C}" type="pres">
      <dgm:prSet presAssocID="{CD49BDB8-A45D-46CA-BA45-2D88FCBEDD62}" presName="rootText" presStyleLbl="node1" presStyleIdx="1" presStyleCnt="4"/>
      <dgm:spPr/>
    </dgm:pt>
    <dgm:pt modelId="{0616B1AC-A408-468E-86CA-26FA229A1FA2}" type="pres">
      <dgm:prSet presAssocID="{CD49BDB8-A45D-46CA-BA45-2D88FCBEDD62}" presName="rootConnector" presStyleLbl="node1" presStyleIdx="1" presStyleCnt="4"/>
      <dgm:spPr/>
    </dgm:pt>
    <dgm:pt modelId="{21DF54E6-B947-4A70-8D41-17CCF074F945}" type="pres">
      <dgm:prSet presAssocID="{CD49BDB8-A45D-46CA-BA45-2D88FCBEDD62}" presName="childShape" presStyleCnt="0"/>
      <dgm:spPr/>
    </dgm:pt>
    <dgm:pt modelId="{5A295B5E-800F-4000-816F-17155D106A2A}" type="pres">
      <dgm:prSet presAssocID="{F88B6D0F-D21E-4295-9B10-2F7A9CF0ED86}" presName="Name13" presStyleLbl="parChTrans1D2" presStyleIdx="2" presStyleCnt="8"/>
      <dgm:spPr/>
    </dgm:pt>
    <dgm:pt modelId="{EB50CC12-F0CB-4134-B9BC-A42FB6DF6DE9}" type="pres">
      <dgm:prSet presAssocID="{F84509D4-F008-4097-8DB5-1AF77482A05F}" presName="childText" presStyleLbl="bgAcc1" presStyleIdx="2" presStyleCnt="8">
        <dgm:presLayoutVars>
          <dgm:bulletEnabled val="1"/>
        </dgm:presLayoutVars>
      </dgm:prSet>
      <dgm:spPr/>
    </dgm:pt>
    <dgm:pt modelId="{EE8EBCEB-A6F1-42AC-A167-6DAC7D8A3CA3}" type="pres">
      <dgm:prSet presAssocID="{DB475D6F-F226-4EE4-9798-985E460269C9}" presName="Name13" presStyleLbl="parChTrans1D2" presStyleIdx="3" presStyleCnt="8"/>
      <dgm:spPr/>
    </dgm:pt>
    <dgm:pt modelId="{E5B50001-86EA-4363-80AF-5DE67768E1F8}" type="pres">
      <dgm:prSet presAssocID="{ED332815-484A-415E-8028-36321CAA417F}" presName="childText" presStyleLbl="bgAcc1" presStyleIdx="3" presStyleCnt="8">
        <dgm:presLayoutVars>
          <dgm:bulletEnabled val="1"/>
        </dgm:presLayoutVars>
      </dgm:prSet>
      <dgm:spPr/>
    </dgm:pt>
    <dgm:pt modelId="{039A4CF0-3231-41F5-97B9-9FF0DBA9B23A}" type="pres">
      <dgm:prSet presAssocID="{E999F5D2-E5D7-4F74-98BC-F2BE965E7242}" presName="root" presStyleCnt="0"/>
      <dgm:spPr/>
    </dgm:pt>
    <dgm:pt modelId="{B16E9CAD-1082-479C-9F72-054EB45D81F5}" type="pres">
      <dgm:prSet presAssocID="{E999F5D2-E5D7-4F74-98BC-F2BE965E7242}" presName="rootComposite" presStyleCnt="0"/>
      <dgm:spPr/>
    </dgm:pt>
    <dgm:pt modelId="{6FFA1F66-DC45-4592-9FF6-3A672DE0EB1E}" type="pres">
      <dgm:prSet presAssocID="{E999F5D2-E5D7-4F74-98BC-F2BE965E7242}" presName="rootText" presStyleLbl="node1" presStyleIdx="2" presStyleCnt="4"/>
      <dgm:spPr/>
    </dgm:pt>
    <dgm:pt modelId="{A8E04C48-E945-48CE-A763-F1285CBEAF78}" type="pres">
      <dgm:prSet presAssocID="{E999F5D2-E5D7-4F74-98BC-F2BE965E7242}" presName="rootConnector" presStyleLbl="node1" presStyleIdx="2" presStyleCnt="4"/>
      <dgm:spPr/>
    </dgm:pt>
    <dgm:pt modelId="{16DC887B-6115-4C8A-9EAC-557C26A4EF3A}" type="pres">
      <dgm:prSet presAssocID="{E999F5D2-E5D7-4F74-98BC-F2BE965E7242}" presName="childShape" presStyleCnt="0"/>
      <dgm:spPr/>
    </dgm:pt>
    <dgm:pt modelId="{67B13B24-EDF8-448E-B4B3-33796686F069}" type="pres">
      <dgm:prSet presAssocID="{9D0BA13F-298D-4270-933C-7403FE179DE1}" presName="Name13" presStyleLbl="parChTrans1D2" presStyleIdx="4" presStyleCnt="8"/>
      <dgm:spPr/>
    </dgm:pt>
    <dgm:pt modelId="{F0F61574-4B64-4D6B-90A5-40FC6A2027AE}" type="pres">
      <dgm:prSet presAssocID="{0F56E921-D3B3-4A40-AD0E-CE46D41AAEF3}" presName="childText" presStyleLbl="bgAcc1" presStyleIdx="4" presStyleCnt="8" custLinFactNeighborX="-12" custLinFactNeighborY="1692">
        <dgm:presLayoutVars>
          <dgm:bulletEnabled val="1"/>
        </dgm:presLayoutVars>
      </dgm:prSet>
      <dgm:spPr/>
    </dgm:pt>
    <dgm:pt modelId="{6DCA45C2-2F4A-4833-B6FA-1D876178EB7B}" type="pres">
      <dgm:prSet presAssocID="{26266BB7-D0EE-4C61-A579-34315CB43BDD}" presName="Name13" presStyleLbl="parChTrans1D2" presStyleIdx="5" presStyleCnt="8"/>
      <dgm:spPr/>
    </dgm:pt>
    <dgm:pt modelId="{8C9551FA-B10D-4D5B-9745-FEB1560B8B7E}" type="pres">
      <dgm:prSet presAssocID="{4D0DE80E-8D41-4B23-A662-8A4893F3489C}" presName="childText" presStyleLbl="bgAcc1" presStyleIdx="5" presStyleCnt="8">
        <dgm:presLayoutVars>
          <dgm:bulletEnabled val="1"/>
        </dgm:presLayoutVars>
      </dgm:prSet>
      <dgm:spPr/>
    </dgm:pt>
    <dgm:pt modelId="{CE8CF78E-DD09-40A3-94D2-155EC008EA99}" type="pres">
      <dgm:prSet presAssocID="{5A94C308-917A-4016-8834-09D57874A2A5}" presName="root" presStyleCnt="0"/>
      <dgm:spPr/>
    </dgm:pt>
    <dgm:pt modelId="{4B902842-9A62-42CB-8348-7F56F5C55EE2}" type="pres">
      <dgm:prSet presAssocID="{5A94C308-917A-4016-8834-09D57874A2A5}" presName="rootComposite" presStyleCnt="0"/>
      <dgm:spPr/>
    </dgm:pt>
    <dgm:pt modelId="{448BC5A9-6BC3-4BAA-B676-7D0A69CD0E02}" type="pres">
      <dgm:prSet presAssocID="{5A94C308-917A-4016-8834-09D57874A2A5}" presName="rootText" presStyleLbl="node1" presStyleIdx="3" presStyleCnt="4"/>
      <dgm:spPr/>
    </dgm:pt>
    <dgm:pt modelId="{BC301A46-4C12-40A4-82F7-D7917C40422F}" type="pres">
      <dgm:prSet presAssocID="{5A94C308-917A-4016-8834-09D57874A2A5}" presName="rootConnector" presStyleLbl="node1" presStyleIdx="3" presStyleCnt="4"/>
      <dgm:spPr/>
    </dgm:pt>
    <dgm:pt modelId="{71680965-BCB4-4610-BECF-C0D86EA8BDA5}" type="pres">
      <dgm:prSet presAssocID="{5A94C308-917A-4016-8834-09D57874A2A5}" presName="childShape" presStyleCnt="0"/>
      <dgm:spPr/>
    </dgm:pt>
    <dgm:pt modelId="{37F638CE-2FBF-4AE5-ACE1-FF24A913A6FF}" type="pres">
      <dgm:prSet presAssocID="{A746393C-66D9-4F7A-B9FB-48253B8BDA62}" presName="Name13" presStyleLbl="parChTrans1D2" presStyleIdx="6" presStyleCnt="8"/>
      <dgm:spPr/>
    </dgm:pt>
    <dgm:pt modelId="{EA3C2AA8-965C-49C6-8263-B4A022121E76}" type="pres">
      <dgm:prSet presAssocID="{67606C89-AD25-42F3-A157-79B7794AEB3B}" presName="childText" presStyleLbl="bgAcc1" presStyleIdx="6" presStyleCnt="8">
        <dgm:presLayoutVars>
          <dgm:bulletEnabled val="1"/>
        </dgm:presLayoutVars>
      </dgm:prSet>
      <dgm:spPr/>
    </dgm:pt>
    <dgm:pt modelId="{7C0888F2-1678-4EC6-934B-8BBE55B7D78D}" type="pres">
      <dgm:prSet presAssocID="{CF6E924C-E203-4D2D-88D0-D0D8263577DB}" presName="Name13" presStyleLbl="parChTrans1D2" presStyleIdx="7" presStyleCnt="8"/>
      <dgm:spPr/>
    </dgm:pt>
    <dgm:pt modelId="{609FDDBA-D27A-4FA7-B665-59A4AE5C82A7}" type="pres">
      <dgm:prSet presAssocID="{5F70DCF1-5E26-47DA-ACC5-C583AB53D5B4}" presName="childText" presStyleLbl="bgAcc1" presStyleIdx="7" presStyleCnt="8">
        <dgm:presLayoutVars>
          <dgm:bulletEnabled val="1"/>
        </dgm:presLayoutVars>
      </dgm:prSet>
      <dgm:spPr/>
    </dgm:pt>
  </dgm:ptLst>
  <dgm:cxnLst>
    <dgm:cxn modelId="{5EF3800E-1423-4D96-8E61-398FBD2A34F0}" type="presOf" srcId="{CF6E924C-E203-4D2D-88D0-D0D8263577DB}" destId="{7C0888F2-1678-4EC6-934B-8BBE55B7D78D}" srcOrd="0" destOrd="0" presId="urn:microsoft.com/office/officeart/2005/8/layout/hierarchy3"/>
    <dgm:cxn modelId="{6BECF611-4F88-4AA2-A9CF-C878120B256D}" type="presOf" srcId="{E1554982-DF0E-4621-93F2-74BD1C30A8D9}" destId="{4050993D-1705-4FEE-8A7B-A4EF73B8DEF1}" srcOrd="0" destOrd="0" presId="urn:microsoft.com/office/officeart/2005/8/layout/hierarchy3"/>
    <dgm:cxn modelId="{88323F14-8286-49E8-A689-F03A336BE4A2}" type="presOf" srcId="{F84509D4-F008-4097-8DB5-1AF77482A05F}" destId="{EB50CC12-F0CB-4134-B9BC-A42FB6DF6DE9}" srcOrd="0" destOrd="0" presId="urn:microsoft.com/office/officeart/2005/8/layout/hierarchy3"/>
    <dgm:cxn modelId="{B064D926-26AB-44FC-95EB-3C905D5893D8}" type="presOf" srcId="{DB475D6F-F226-4EE4-9798-985E460269C9}" destId="{EE8EBCEB-A6F1-42AC-A167-6DAC7D8A3CA3}" srcOrd="0" destOrd="0" presId="urn:microsoft.com/office/officeart/2005/8/layout/hierarchy3"/>
    <dgm:cxn modelId="{A5FB6827-1CB3-4857-B5ED-31BFD7E4DE41}" srcId="{2EA0FC77-3ABD-41A9-A2B7-2255F4782C1E}" destId="{5A94C308-917A-4016-8834-09D57874A2A5}" srcOrd="3" destOrd="0" parTransId="{EE0E4C9C-3A80-4C2B-A2BA-B50341322DD3}" sibTransId="{FCED5E21-4A7E-4C41-A6BD-1F99F08ECBAD}"/>
    <dgm:cxn modelId="{84203A29-2529-4D44-9817-21F6BAA34183}" type="presOf" srcId="{5F70DCF1-5E26-47DA-ACC5-C583AB53D5B4}" destId="{609FDDBA-D27A-4FA7-B665-59A4AE5C82A7}" srcOrd="0" destOrd="0" presId="urn:microsoft.com/office/officeart/2005/8/layout/hierarchy3"/>
    <dgm:cxn modelId="{0D3F6730-C935-4667-931A-BE2EE00B58BB}" type="presOf" srcId="{5A94C308-917A-4016-8834-09D57874A2A5}" destId="{448BC5A9-6BC3-4BAA-B676-7D0A69CD0E02}" srcOrd="0" destOrd="0" presId="urn:microsoft.com/office/officeart/2005/8/layout/hierarchy3"/>
    <dgm:cxn modelId="{2BF6565D-8FFF-4444-A8F4-FCF8471B18D0}" type="presOf" srcId="{E999F5D2-E5D7-4F74-98BC-F2BE965E7242}" destId="{A8E04C48-E945-48CE-A763-F1285CBEAF78}" srcOrd="1" destOrd="0" presId="urn:microsoft.com/office/officeart/2005/8/layout/hierarchy3"/>
    <dgm:cxn modelId="{959A4C42-51BE-4B51-A2F2-674D972480F6}" type="presOf" srcId="{F88B6D0F-D21E-4295-9B10-2F7A9CF0ED86}" destId="{5A295B5E-800F-4000-816F-17155D106A2A}" srcOrd="0" destOrd="0" presId="urn:microsoft.com/office/officeart/2005/8/layout/hierarchy3"/>
    <dgm:cxn modelId="{3E73E843-BF27-4319-997A-A1981FDFF499}" type="presOf" srcId="{8E138690-227F-473E-A425-EBE66BAA3981}" destId="{0CEE2EC4-ED1C-4954-992F-2AC303F2B696}" srcOrd="0" destOrd="0" presId="urn:microsoft.com/office/officeart/2005/8/layout/hierarchy3"/>
    <dgm:cxn modelId="{7827A746-5735-4778-B2AE-69F3FBEC025E}" type="presOf" srcId="{CD49BDB8-A45D-46CA-BA45-2D88FCBEDD62}" destId="{0616B1AC-A408-468E-86CA-26FA229A1FA2}" srcOrd="1" destOrd="0" presId="urn:microsoft.com/office/officeart/2005/8/layout/hierarchy3"/>
    <dgm:cxn modelId="{8C6DEC46-E337-4FA3-9B87-53B623E15F48}" type="presOf" srcId="{964A250D-2B47-4AAA-97E7-48B1064C0528}" destId="{0F1D03AB-B215-40E5-A5D7-4ECFDC838FB6}" srcOrd="1" destOrd="0" presId="urn:microsoft.com/office/officeart/2005/8/layout/hierarchy3"/>
    <dgm:cxn modelId="{EEA4D94A-94DD-4FD5-A692-D9E156CC0AB5}" srcId="{2EA0FC77-3ABD-41A9-A2B7-2255F4782C1E}" destId="{964A250D-2B47-4AAA-97E7-48B1064C0528}" srcOrd="0" destOrd="0" parTransId="{B82424CC-B7A6-4DF7-8A94-749B64C172A1}" sibTransId="{9A389B90-EA14-4616-AFFA-EF5850934D6A}"/>
    <dgm:cxn modelId="{7F905177-26FE-4917-9D92-384891BE4DF4}" type="presOf" srcId="{964A250D-2B47-4AAA-97E7-48B1064C0528}" destId="{B1A98331-8F05-449E-8555-FAD4D43E72DE}" srcOrd="0" destOrd="0" presId="urn:microsoft.com/office/officeart/2005/8/layout/hierarchy3"/>
    <dgm:cxn modelId="{8E477383-2CF8-4E0C-A1D2-4D3F8DE3805B}" srcId="{5A94C308-917A-4016-8834-09D57874A2A5}" destId="{67606C89-AD25-42F3-A157-79B7794AEB3B}" srcOrd="0" destOrd="0" parTransId="{A746393C-66D9-4F7A-B9FB-48253B8BDA62}" sibTransId="{F2D7F54E-899C-48DA-89F1-C061A1ACCAA6}"/>
    <dgm:cxn modelId="{3D5DA591-669B-42FA-A326-B0A7E7E8D8C5}" srcId="{5A94C308-917A-4016-8834-09D57874A2A5}" destId="{5F70DCF1-5E26-47DA-ACC5-C583AB53D5B4}" srcOrd="1" destOrd="0" parTransId="{CF6E924C-E203-4D2D-88D0-D0D8263577DB}" sibTransId="{63572ED6-EE59-4B5B-9DE4-7567E40FB846}"/>
    <dgm:cxn modelId="{8AFF5F9A-1E57-4AFB-B956-D4AFB9446B82}" type="presOf" srcId="{4D0DE80E-8D41-4B23-A662-8A4893F3489C}" destId="{8C9551FA-B10D-4D5B-9745-FEB1560B8B7E}" srcOrd="0" destOrd="0" presId="urn:microsoft.com/office/officeart/2005/8/layout/hierarchy3"/>
    <dgm:cxn modelId="{716DD9A1-D442-4E11-B776-0D23CA76112C}" type="presOf" srcId="{E3522893-9306-4BB6-A2C4-61CBD53FD5CB}" destId="{85DCE743-4FF4-4392-85A7-A058CB5FF843}" srcOrd="0" destOrd="0" presId="urn:microsoft.com/office/officeart/2005/8/layout/hierarchy3"/>
    <dgm:cxn modelId="{016D36A4-8F1A-466B-9668-E4F53AD1D838}" srcId="{2EA0FC77-3ABD-41A9-A2B7-2255F4782C1E}" destId="{CD49BDB8-A45D-46CA-BA45-2D88FCBEDD62}" srcOrd="1" destOrd="0" parTransId="{D6A36843-FA5E-432F-945F-07F01E69A532}" sibTransId="{C06E31FC-3518-4AF0-8CEF-4EF162725848}"/>
    <dgm:cxn modelId="{8F448BA8-99B7-4DC1-BC33-E6830D76E99C}" srcId="{CD49BDB8-A45D-46CA-BA45-2D88FCBEDD62}" destId="{ED332815-484A-415E-8028-36321CAA417F}" srcOrd="1" destOrd="0" parTransId="{DB475D6F-F226-4EE4-9798-985E460269C9}" sibTransId="{A8D45D96-1D50-415B-9D21-B538C8246DBC}"/>
    <dgm:cxn modelId="{9DB057B0-D7BB-4271-B7C9-D45451F59C14}" type="presOf" srcId="{2EA0FC77-3ABD-41A9-A2B7-2255F4782C1E}" destId="{C449DDC9-4DF3-4287-AA76-BCE69469BAD6}" srcOrd="0" destOrd="0" presId="urn:microsoft.com/office/officeart/2005/8/layout/hierarchy3"/>
    <dgm:cxn modelId="{8EEF1ABA-192D-4ECD-8D3E-AAA9550CE505}" type="presOf" srcId="{9D0BA13F-298D-4270-933C-7403FE179DE1}" destId="{67B13B24-EDF8-448E-B4B3-33796686F069}" srcOrd="0" destOrd="0" presId="urn:microsoft.com/office/officeart/2005/8/layout/hierarchy3"/>
    <dgm:cxn modelId="{977965BA-295E-4DB1-916C-53F14BB41DB3}" type="presOf" srcId="{CD49BDB8-A45D-46CA-BA45-2D88FCBEDD62}" destId="{0EC32E0E-E222-48BA-9EC6-A27E47FA410C}" srcOrd="0" destOrd="0" presId="urn:microsoft.com/office/officeart/2005/8/layout/hierarchy3"/>
    <dgm:cxn modelId="{70F494BA-076D-47E5-8530-F6D974BC310F}" srcId="{964A250D-2B47-4AAA-97E7-48B1064C0528}" destId="{E1554982-DF0E-4621-93F2-74BD1C30A8D9}" srcOrd="0" destOrd="0" parTransId="{E3522893-9306-4BB6-A2C4-61CBD53FD5CB}" sibTransId="{BB906DE9-EF87-4001-BB5E-D99ECFB5E8DE}"/>
    <dgm:cxn modelId="{80CA21C8-9027-49EA-A3FE-559357412170}" type="presOf" srcId="{5A94C308-917A-4016-8834-09D57874A2A5}" destId="{BC301A46-4C12-40A4-82F7-D7917C40422F}" srcOrd="1" destOrd="0" presId="urn:microsoft.com/office/officeart/2005/8/layout/hierarchy3"/>
    <dgm:cxn modelId="{E73773D0-A8A3-4A45-823E-4AB87734BBCE}" srcId="{E999F5D2-E5D7-4F74-98BC-F2BE965E7242}" destId="{4D0DE80E-8D41-4B23-A662-8A4893F3489C}" srcOrd="1" destOrd="0" parTransId="{26266BB7-D0EE-4C61-A579-34315CB43BDD}" sibTransId="{4681FB1D-3C21-4848-8A7E-BB4333ACFE01}"/>
    <dgm:cxn modelId="{B14C62D5-8210-42F7-928F-9EDEA37A95B9}" type="presOf" srcId="{E999F5D2-E5D7-4F74-98BC-F2BE965E7242}" destId="{6FFA1F66-DC45-4592-9FF6-3A672DE0EB1E}" srcOrd="0" destOrd="0" presId="urn:microsoft.com/office/officeart/2005/8/layout/hierarchy3"/>
    <dgm:cxn modelId="{C50435D7-CE50-4BF2-8CD7-32824E33EA75}" type="presOf" srcId="{67606C89-AD25-42F3-A157-79B7794AEB3B}" destId="{EA3C2AA8-965C-49C6-8263-B4A022121E76}" srcOrd="0" destOrd="0" presId="urn:microsoft.com/office/officeart/2005/8/layout/hierarchy3"/>
    <dgm:cxn modelId="{E746F1E1-9016-4872-AE47-E1E180862110}" type="presOf" srcId="{FD546B43-63BC-446B-838F-55200B7E3488}" destId="{29A3BD38-8A21-4C25-872D-A96C61A01AE6}" srcOrd="0" destOrd="0" presId="urn:microsoft.com/office/officeart/2005/8/layout/hierarchy3"/>
    <dgm:cxn modelId="{8210F4E3-10E8-4233-8090-8325D8247DE4}" type="presOf" srcId="{26266BB7-D0EE-4C61-A579-34315CB43BDD}" destId="{6DCA45C2-2F4A-4833-B6FA-1D876178EB7B}" srcOrd="0" destOrd="0" presId="urn:microsoft.com/office/officeart/2005/8/layout/hierarchy3"/>
    <dgm:cxn modelId="{AF9211E6-C66D-48E4-A373-3323FB8AD910}" srcId="{CD49BDB8-A45D-46CA-BA45-2D88FCBEDD62}" destId="{F84509D4-F008-4097-8DB5-1AF77482A05F}" srcOrd="0" destOrd="0" parTransId="{F88B6D0F-D21E-4295-9B10-2F7A9CF0ED86}" sibTransId="{AEB1F308-F0FA-4499-B36F-50B632E90EEA}"/>
    <dgm:cxn modelId="{1055D6EA-5276-45F3-87D2-877D641D3872}" srcId="{964A250D-2B47-4AAA-97E7-48B1064C0528}" destId="{FD546B43-63BC-446B-838F-55200B7E3488}" srcOrd="1" destOrd="0" parTransId="{8E138690-227F-473E-A425-EBE66BAA3981}" sibTransId="{7284622D-22EE-4E52-9B29-018051DAA983}"/>
    <dgm:cxn modelId="{7FD7CBEC-B10C-46D1-B41D-6CE8754B98FA}" type="presOf" srcId="{0F56E921-D3B3-4A40-AD0E-CE46D41AAEF3}" destId="{F0F61574-4B64-4D6B-90A5-40FC6A2027AE}" srcOrd="0" destOrd="0" presId="urn:microsoft.com/office/officeart/2005/8/layout/hierarchy3"/>
    <dgm:cxn modelId="{F3C1B1F0-D2C8-43FA-81A9-F95DFC9A3AFC}" srcId="{E999F5D2-E5D7-4F74-98BC-F2BE965E7242}" destId="{0F56E921-D3B3-4A40-AD0E-CE46D41AAEF3}" srcOrd="0" destOrd="0" parTransId="{9D0BA13F-298D-4270-933C-7403FE179DE1}" sibTransId="{7CA195CF-C974-42C2-A566-F9C3F8D8FF66}"/>
    <dgm:cxn modelId="{A18426F6-55C6-4F13-AEDF-B489EC65B73A}" srcId="{2EA0FC77-3ABD-41A9-A2B7-2255F4782C1E}" destId="{E999F5D2-E5D7-4F74-98BC-F2BE965E7242}" srcOrd="2" destOrd="0" parTransId="{EFE85338-53AA-47D7-9D1A-F17C5B4E202B}" sibTransId="{B6BDAEE8-B5D0-4B18-B85F-14A86CC27F5F}"/>
    <dgm:cxn modelId="{8F34C3F6-9381-4B8B-893E-BD802C593BE7}" type="presOf" srcId="{A746393C-66D9-4F7A-B9FB-48253B8BDA62}" destId="{37F638CE-2FBF-4AE5-ACE1-FF24A913A6FF}" srcOrd="0" destOrd="0" presId="urn:microsoft.com/office/officeart/2005/8/layout/hierarchy3"/>
    <dgm:cxn modelId="{EE2826FE-50C1-49EC-A566-84438D3A5C82}" type="presOf" srcId="{ED332815-484A-415E-8028-36321CAA417F}" destId="{E5B50001-86EA-4363-80AF-5DE67768E1F8}" srcOrd="0" destOrd="0" presId="urn:microsoft.com/office/officeart/2005/8/layout/hierarchy3"/>
    <dgm:cxn modelId="{0B03C374-0ABC-4482-A6CF-94B0827CA7BD}" type="presParOf" srcId="{C449DDC9-4DF3-4287-AA76-BCE69469BAD6}" destId="{6093C2BB-D5FA-484A-AF2D-C13059B54FBC}" srcOrd="0" destOrd="0" presId="urn:microsoft.com/office/officeart/2005/8/layout/hierarchy3"/>
    <dgm:cxn modelId="{91E9583D-1FCC-4C34-961B-B944FB62CECB}" type="presParOf" srcId="{6093C2BB-D5FA-484A-AF2D-C13059B54FBC}" destId="{2C60232B-2633-4A6C-8250-8DF5062101A5}" srcOrd="0" destOrd="0" presId="urn:microsoft.com/office/officeart/2005/8/layout/hierarchy3"/>
    <dgm:cxn modelId="{BAAAC71D-BB19-4908-9E6B-453C1D09F372}" type="presParOf" srcId="{2C60232B-2633-4A6C-8250-8DF5062101A5}" destId="{B1A98331-8F05-449E-8555-FAD4D43E72DE}" srcOrd="0" destOrd="0" presId="urn:microsoft.com/office/officeart/2005/8/layout/hierarchy3"/>
    <dgm:cxn modelId="{E81FC0BB-3637-44CD-B7BC-D219B9EDDBF9}" type="presParOf" srcId="{2C60232B-2633-4A6C-8250-8DF5062101A5}" destId="{0F1D03AB-B215-40E5-A5D7-4ECFDC838FB6}" srcOrd="1" destOrd="0" presId="urn:microsoft.com/office/officeart/2005/8/layout/hierarchy3"/>
    <dgm:cxn modelId="{565DB1A8-2E64-4AD0-82F6-FE17F9D56A87}" type="presParOf" srcId="{6093C2BB-D5FA-484A-AF2D-C13059B54FBC}" destId="{E9AA4684-79EE-4344-B43C-7251DFB5C72D}" srcOrd="1" destOrd="0" presId="urn:microsoft.com/office/officeart/2005/8/layout/hierarchy3"/>
    <dgm:cxn modelId="{E6B8EDCC-715F-4404-92FF-7DAEE4DBA82C}" type="presParOf" srcId="{E9AA4684-79EE-4344-B43C-7251DFB5C72D}" destId="{85DCE743-4FF4-4392-85A7-A058CB5FF843}" srcOrd="0" destOrd="0" presId="urn:microsoft.com/office/officeart/2005/8/layout/hierarchy3"/>
    <dgm:cxn modelId="{9F6A5176-6831-4587-8359-41C244189D4F}" type="presParOf" srcId="{E9AA4684-79EE-4344-B43C-7251DFB5C72D}" destId="{4050993D-1705-4FEE-8A7B-A4EF73B8DEF1}" srcOrd="1" destOrd="0" presId="urn:microsoft.com/office/officeart/2005/8/layout/hierarchy3"/>
    <dgm:cxn modelId="{B8ECB971-C0FF-41A7-9B33-0E1FB74FE415}" type="presParOf" srcId="{E9AA4684-79EE-4344-B43C-7251DFB5C72D}" destId="{0CEE2EC4-ED1C-4954-992F-2AC303F2B696}" srcOrd="2" destOrd="0" presId="urn:microsoft.com/office/officeart/2005/8/layout/hierarchy3"/>
    <dgm:cxn modelId="{FCF595C5-CDED-407F-B2CC-4EDB3FF00239}" type="presParOf" srcId="{E9AA4684-79EE-4344-B43C-7251DFB5C72D}" destId="{29A3BD38-8A21-4C25-872D-A96C61A01AE6}" srcOrd="3" destOrd="0" presId="urn:microsoft.com/office/officeart/2005/8/layout/hierarchy3"/>
    <dgm:cxn modelId="{D73202CA-CA61-4A5A-88C7-3E47F4C6A2F3}" type="presParOf" srcId="{C449DDC9-4DF3-4287-AA76-BCE69469BAD6}" destId="{EA351A9B-5ED3-40E2-A81A-7E6B3869F7B5}" srcOrd="1" destOrd="0" presId="urn:microsoft.com/office/officeart/2005/8/layout/hierarchy3"/>
    <dgm:cxn modelId="{7EA22C1E-F533-47F1-8A14-A06B712FDD4F}" type="presParOf" srcId="{EA351A9B-5ED3-40E2-A81A-7E6B3869F7B5}" destId="{3B6CAC0B-438D-48E3-A3C7-A5BF99FBF529}" srcOrd="0" destOrd="0" presId="urn:microsoft.com/office/officeart/2005/8/layout/hierarchy3"/>
    <dgm:cxn modelId="{8A919CE2-DCB1-4BA1-90F0-9C4AFC954B16}" type="presParOf" srcId="{3B6CAC0B-438D-48E3-A3C7-A5BF99FBF529}" destId="{0EC32E0E-E222-48BA-9EC6-A27E47FA410C}" srcOrd="0" destOrd="0" presId="urn:microsoft.com/office/officeart/2005/8/layout/hierarchy3"/>
    <dgm:cxn modelId="{989D7145-4110-4937-88E4-7495FB8CD9DC}" type="presParOf" srcId="{3B6CAC0B-438D-48E3-A3C7-A5BF99FBF529}" destId="{0616B1AC-A408-468E-86CA-26FA229A1FA2}" srcOrd="1" destOrd="0" presId="urn:microsoft.com/office/officeart/2005/8/layout/hierarchy3"/>
    <dgm:cxn modelId="{BD381854-D05A-40F3-996B-FA698B1BB061}" type="presParOf" srcId="{EA351A9B-5ED3-40E2-A81A-7E6B3869F7B5}" destId="{21DF54E6-B947-4A70-8D41-17CCF074F945}" srcOrd="1" destOrd="0" presId="urn:microsoft.com/office/officeart/2005/8/layout/hierarchy3"/>
    <dgm:cxn modelId="{D1F156BE-354B-47B7-8A08-8AD3B344D968}" type="presParOf" srcId="{21DF54E6-B947-4A70-8D41-17CCF074F945}" destId="{5A295B5E-800F-4000-816F-17155D106A2A}" srcOrd="0" destOrd="0" presId="urn:microsoft.com/office/officeart/2005/8/layout/hierarchy3"/>
    <dgm:cxn modelId="{DD5B1671-8B41-4CF6-8494-27F0249FFBE8}" type="presParOf" srcId="{21DF54E6-B947-4A70-8D41-17CCF074F945}" destId="{EB50CC12-F0CB-4134-B9BC-A42FB6DF6DE9}" srcOrd="1" destOrd="0" presId="urn:microsoft.com/office/officeart/2005/8/layout/hierarchy3"/>
    <dgm:cxn modelId="{69EFEDF8-89B6-4826-8ECE-12BA7A614876}" type="presParOf" srcId="{21DF54E6-B947-4A70-8D41-17CCF074F945}" destId="{EE8EBCEB-A6F1-42AC-A167-6DAC7D8A3CA3}" srcOrd="2" destOrd="0" presId="urn:microsoft.com/office/officeart/2005/8/layout/hierarchy3"/>
    <dgm:cxn modelId="{C1935310-2203-4B92-9446-BB493596303B}" type="presParOf" srcId="{21DF54E6-B947-4A70-8D41-17CCF074F945}" destId="{E5B50001-86EA-4363-80AF-5DE67768E1F8}" srcOrd="3" destOrd="0" presId="urn:microsoft.com/office/officeart/2005/8/layout/hierarchy3"/>
    <dgm:cxn modelId="{51FE9B5A-31DC-48BC-98F2-AAB32ECD1D37}" type="presParOf" srcId="{C449DDC9-4DF3-4287-AA76-BCE69469BAD6}" destId="{039A4CF0-3231-41F5-97B9-9FF0DBA9B23A}" srcOrd="2" destOrd="0" presId="urn:microsoft.com/office/officeart/2005/8/layout/hierarchy3"/>
    <dgm:cxn modelId="{B0484AA7-E512-442F-80E6-19EEFE4AFDD7}" type="presParOf" srcId="{039A4CF0-3231-41F5-97B9-9FF0DBA9B23A}" destId="{B16E9CAD-1082-479C-9F72-054EB45D81F5}" srcOrd="0" destOrd="0" presId="urn:microsoft.com/office/officeart/2005/8/layout/hierarchy3"/>
    <dgm:cxn modelId="{9FB60F9A-3557-4B7E-9937-3F5F165F4BC3}" type="presParOf" srcId="{B16E9CAD-1082-479C-9F72-054EB45D81F5}" destId="{6FFA1F66-DC45-4592-9FF6-3A672DE0EB1E}" srcOrd="0" destOrd="0" presId="urn:microsoft.com/office/officeart/2005/8/layout/hierarchy3"/>
    <dgm:cxn modelId="{5A06E6F3-7904-40EF-9360-822B3D529242}" type="presParOf" srcId="{B16E9CAD-1082-479C-9F72-054EB45D81F5}" destId="{A8E04C48-E945-48CE-A763-F1285CBEAF78}" srcOrd="1" destOrd="0" presId="urn:microsoft.com/office/officeart/2005/8/layout/hierarchy3"/>
    <dgm:cxn modelId="{FF8827AB-3C74-4B61-BEA3-C7C332CB9571}" type="presParOf" srcId="{039A4CF0-3231-41F5-97B9-9FF0DBA9B23A}" destId="{16DC887B-6115-4C8A-9EAC-557C26A4EF3A}" srcOrd="1" destOrd="0" presId="urn:microsoft.com/office/officeart/2005/8/layout/hierarchy3"/>
    <dgm:cxn modelId="{039352C8-C33D-4EBE-B70B-A28C04A436BE}" type="presParOf" srcId="{16DC887B-6115-4C8A-9EAC-557C26A4EF3A}" destId="{67B13B24-EDF8-448E-B4B3-33796686F069}" srcOrd="0" destOrd="0" presId="urn:microsoft.com/office/officeart/2005/8/layout/hierarchy3"/>
    <dgm:cxn modelId="{FB971328-4C27-4E15-8748-C05F24E7B50B}" type="presParOf" srcId="{16DC887B-6115-4C8A-9EAC-557C26A4EF3A}" destId="{F0F61574-4B64-4D6B-90A5-40FC6A2027AE}" srcOrd="1" destOrd="0" presId="urn:microsoft.com/office/officeart/2005/8/layout/hierarchy3"/>
    <dgm:cxn modelId="{65AC3DE8-8093-4EF2-97D6-BD0C3A8C1E71}" type="presParOf" srcId="{16DC887B-6115-4C8A-9EAC-557C26A4EF3A}" destId="{6DCA45C2-2F4A-4833-B6FA-1D876178EB7B}" srcOrd="2" destOrd="0" presId="urn:microsoft.com/office/officeart/2005/8/layout/hierarchy3"/>
    <dgm:cxn modelId="{36560C45-CDC5-4C9E-9477-29F18EE120CD}" type="presParOf" srcId="{16DC887B-6115-4C8A-9EAC-557C26A4EF3A}" destId="{8C9551FA-B10D-4D5B-9745-FEB1560B8B7E}" srcOrd="3" destOrd="0" presId="urn:microsoft.com/office/officeart/2005/8/layout/hierarchy3"/>
    <dgm:cxn modelId="{1DC2F340-A00E-4B9C-9397-3C5AF1E95640}" type="presParOf" srcId="{C449DDC9-4DF3-4287-AA76-BCE69469BAD6}" destId="{CE8CF78E-DD09-40A3-94D2-155EC008EA99}" srcOrd="3" destOrd="0" presId="urn:microsoft.com/office/officeart/2005/8/layout/hierarchy3"/>
    <dgm:cxn modelId="{1C66A773-B55C-4CE8-9AC3-68F6B6352FF3}" type="presParOf" srcId="{CE8CF78E-DD09-40A3-94D2-155EC008EA99}" destId="{4B902842-9A62-42CB-8348-7F56F5C55EE2}" srcOrd="0" destOrd="0" presId="urn:microsoft.com/office/officeart/2005/8/layout/hierarchy3"/>
    <dgm:cxn modelId="{DDFC5C40-0808-42CE-83A9-ECCD08E05898}" type="presParOf" srcId="{4B902842-9A62-42CB-8348-7F56F5C55EE2}" destId="{448BC5A9-6BC3-4BAA-B676-7D0A69CD0E02}" srcOrd="0" destOrd="0" presId="urn:microsoft.com/office/officeart/2005/8/layout/hierarchy3"/>
    <dgm:cxn modelId="{5002468F-19AC-4936-9B76-07BB1DE0143A}" type="presParOf" srcId="{4B902842-9A62-42CB-8348-7F56F5C55EE2}" destId="{BC301A46-4C12-40A4-82F7-D7917C40422F}" srcOrd="1" destOrd="0" presId="urn:microsoft.com/office/officeart/2005/8/layout/hierarchy3"/>
    <dgm:cxn modelId="{2B080171-B9F0-4FD1-94C2-F9E43EF401D4}" type="presParOf" srcId="{CE8CF78E-DD09-40A3-94D2-155EC008EA99}" destId="{71680965-BCB4-4610-BECF-C0D86EA8BDA5}" srcOrd="1" destOrd="0" presId="urn:microsoft.com/office/officeart/2005/8/layout/hierarchy3"/>
    <dgm:cxn modelId="{AB6DF09D-5400-4026-89C3-0E7444D5DF6A}" type="presParOf" srcId="{71680965-BCB4-4610-BECF-C0D86EA8BDA5}" destId="{37F638CE-2FBF-4AE5-ACE1-FF24A913A6FF}" srcOrd="0" destOrd="0" presId="urn:microsoft.com/office/officeart/2005/8/layout/hierarchy3"/>
    <dgm:cxn modelId="{E0DB6E63-B378-42C7-A2D6-20BC9800F5CC}" type="presParOf" srcId="{71680965-BCB4-4610-BECF-C0D86EA8BDA5}" destId="{EA3C2AA8-965C-49C6-8263-B4A022121E76}" srcOrd="1" destOrd="0" presId="urn:microsoft.com/office/officeart/2005/8/layout/hierarchy3"/>
    <dgm:cxn modelId="{7927F998-04E9-4012-AD6D-6CC0104B6A23}" type="presParOf" srcId="{71680965-BCB4-4610-BECF-C0D86EA8BDA5}" destId="{7C0888F2-1678-4EC6-934B-8BBE55B7D78D}" srcOrd="2" destOrd="0" presId="urn:microsoft.com/office/officeart/2005/8/layout/hierarchy3"/>
    <dgm:cxn modelId="{271076B5-705F-4AB4-9BCB-2201596ADA6C}" type="presParOf" srcId="{71680965-BCB4-4610-BECF-C0D86EA8BDA5}" destId="{609FDDBA-D27A-4FA7-B665-59A4AE5C82A7}"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A0FC77-3ABD-41A9-A2B7-2255F4782C1E}" type="doc">
      <dgm:prSet loTypeId="urn:microsoft.com/office/officeart/2005/8/layout/hierarchy3" loCatId="list" qsTypeId="urn:microsoft.com/office/officeart/2005/8/quickstyle/simple2" qsCatId="simple" csTypeId="urn:microsoft.com/office/officeart/2005/8/colors/accent0_2" csCatId="mainScheme" phldr="1"/>
      <dgm:spPr/>
      <dgm:t>
        <a:bodyPr/>
        <a:lstStyle/>
        <a:p>
          <a:endParaRPr lang="en-US"/>
        </a:p>
      </dgm:t>
    </dgm:pt>
    <dgm:pt modelId="{8C3BAEAD-E314-4F1D-B8D2-5DF2798D4E89}">
      <dgm:prSet/>
      <dgm:spPr>
        <a:solidFill>
          <a:srgbClr val="00B0F0"/>
        </a:solidFill>
      </dgm:spPr>
      <dgm:t>
        <a:bodyPr/>
        <a:lstStyle/>
        <a:p>
          <a:pPr rtl="0"/>
          <a:r>
            <a:rPr lang="en-US" dirty="0">
              <a:solidFill>
                <a:schemeClr val="tx2"/>
              </a:solidFill>
            </a:rPr>
            <a:t>HOPE Scholarship</a:t>
          </a:r>
        </a:p>
      </dgm:t>
    </dgm:pt>
    <dgm:pt modelId="{F06C3B65-BFC0-4C00-9D6A-53517FD8F634}" type="parTrans" cxnId="{FEDBE556-012B-46B6-ABDB-7F11F1D30AAE}">
      <dgm:prSet/>
      <dgm:spPr/>
      <dgm:t>
        <a:bodyPr/>
        <a:lstStyle/>
        <a:p>
          <a:endParaRPr lang="en-US"/>
        </a:p>
      </dgm:t>
    </dgm:pt>
    <dgm:pt modelId="{E838F60E-602A-46C7-87D9-88C28B614730}" type="sibTrans" cxnId="{FEDBE556-012B-46B6-ABDB-7F11F1D30AAE}">
      <dgm:prSet/>
      <dgm:spPr/>
      <dgm:t>
        <a:bodyPr/>
        <a:lstStyle/>
        <a:p>
          <a:endParaRPr lang="en-US"/>
        </a:p>
      </dgm:t>
    </dgm:pt>
    <dgm:pt modelId="{1CB51367-56CC-4598-8AE9-CB9C12F223C9}">
      <dgm:prSet/>
      <dgm:spPr/>
      <dgm:t>
        <a:bodyPr/>
        <a:lstStyle/>
        <a:p>
          <a:pPr rtl="0"/>
          <a:r>
            <a:rPr lang="en-US" dirty="0"/>
            <a:t>$1,500 per semester</a:t>
          </a:r>
        </a:p>
      </dgm:t>
    </dgm:pt>
    <dgm:pt modelId="{169FDE52-427C-489F-A564-DA3B52F1B1B3}" type="parTrans" cxnId="{259D6FE8-F237-4D8E-9A0D-FB3EA458348F}">
      <dgm:prSet/>
      <dgm:spPr/>
      <dgm:t>
        <a:bodyPr/>
        <a:lstStyle/>
        <a:p>
          <a:endParaRPr lang="en-US"/>
        </a:p>
      </dgm:t>
    </dgm:pt>
    <dgm:pt modelId="{23BC794D-14C7-4FF1-887B-3FBF8D7C0041}" type="sibTrans" cxnId="{259D6FE8-F237-4D8E-9A0D-FB3EA458348F}">
      <dgm:prSet/>
      <dgm:spPr/>
      <dgm:t>
        <a:bodyPr/>
        <a:lstStyle/>
        <a:p>
          <a:endParaRPr lang="en-US"/>
        </a:p>
      </dgm:t>
    </dgm:pt>
    <dgm:pt modelId="{E999F5D2-E5D7-4F74-98BC-F2BE965E7242}">
      <dgm:prSet/>
      <dgm:spPr/>
      <dgm:t>
        <a:bodyPr/>
        <a:lstStyle/>
        <a:p>
          <a:pPr rtl="0"/>
          <a:r>
            <a:rPr lang="en-US"/>
            <a:t>TN Promise</a:t>
          </a:r>
          <a:endParaRPr lang="en-US" dirty="0"/>
        </a:p>
      </dgm:t>
    </dgm:pt>
    <dgm:pt modelId="{EFE85338-53AA-47D7-9D1A-F17C5B4E202B}" type="parTrans" cxnId="{A18426F6-55C6-4F13-AEDF-B489EC65B73A}">
      <dgm:prSet/>
      <dgm:spPr/>
      <dgm:t>
        <a:bodyPr/>
        <a:lstStyle/>
        <a:p>
          <a:endParaRPr lang="en-US"/>
        </a:p>
      </dgm:t>
    </dgm:pt>
    <dgm:pt modelId="{B6BDAEE8-B5D0-4B18-B85F-14A86CC27F5F}" type="sibTrans" cxnId="{A18426F6-55C6-4F13-AEDF-B489EC65B73A}">
      <dgm:prSet/>
      <dgm:spPr/>
      <dgm:t>
        <a:bodyPr/>
        <a:lstStyle/>
        <a:p>
          <a:endParaRPr lang="en-US"/>
        </a:p>
      </dgm:t>
    </dgm:pt>
    <dgm:pt modelId="{CD49BDB8-A45D-46CA-BA45-2D88FCBEDD62}">
      <dgm:prSet/>
      <dgm:spPr>
        <a:solidFill>
          <a:schemeClr val="bg2">
            <a:lumMod val="40000"/>
            <a:lumOff val="60000"/>
          </a:schemeClr>
        </a:solidFill>
      </dgm:spPr>
      <dgm:t>
        <a:bodyPr/>
        <a:lstStyle/>
        <a:p>
          <a:pPr rtl="0"/>
          <a:r>
            <a:rPr lang="en-US" dirty="0"/>
            <a:t>TSAA</a:t>
          </a:r>
        </a:p>
      </dgm:t>
    </dgm:pt>
    <dgm:pt modelId="{D6A36843-FA5E-432F-945F-07F01E69A532}" type="parTrans" cxnId="{016D36A4-8F1A-466B-9668-E4F53AD1D838}">
      <dgm:prSet/>
      <dgm:spPr/>
      <dgm:t>
        <a:bodyPr/>
        <a:lstStyle/>
        <a:p>
          <a:endParaRPr lang="en-US"/>
        </a:p>
      </dgm:t>
    </dgm:pt>
    <dgm:pt modelId="{C06E31FC-3518-4AF0-8CEF-4EF162725848}" type="sibTrans" cxnId="{016D36A4-8F1A-466B-9668-E4F53AD1D838}">
      <dgm:prSet/>
      <dgm:spPr/>
      <dgm:t>
        <a:bodyPr/>
        <a:lstStyle/>
        <a:p>
          <a:endParaRPr lang="en-US"/>
        </a:p>
      </dgm:t>
    </dgm:pt>
    <dgm:pt modelId="{ED332815-484A-415E-8028-36321CAA417F}">
      <dgm:prSet/>
      <dgm:spPr/>
      <dgm:t>
        <a:bodyPr/>
        <a:lstStyle/>
        <a:p>
          <a:pPr rtl="0"/>
          <a:r>
            <a:rPr lang="en-US" dirty="0"/>
            <a:t>$650 per semester</a:t>
          </a:r>
        </a:p>
      </dgm:t>
    </dgm:pt>
    <dgm:pt modelId="{DB475D6F-F226-4EE4-9798-985E460269C9}" type="parTrans" cxnId="{8F448BA8-99B7-4DC1-BC33-E6830D76E99C}">
      <dgm:prSet/>
      <dgm:spPr/>
      <dgm:t>
        <a:bodyPr/>
        <a:lstStyle/>
        <a:p>
          <a:endParaRPr lang="en-US"/>
        </a:p>
      </dgm:t>
    </dgm:pt>
    <dgm:pt modelId="{A8D45D96-1D50-415B-9D21-B538C8246DBC}" type="sibTrans" cxnId="{8F448BA8-99B7-4DC1-BC33-E6830D76E99C}">
      <dgm:prSet/>
      <dgm:spPr/>
      <dgm:t>
        <a:bodyPr/>
        <a:lstStyle/>
        <a:p>
          <a:endParaRPr lang="en-US"/>
        </a:p>
      </dgm:t>
    </dgm:pt>
    <dgm:pt modelId="{620A2350-6555-44AE-8802-389B6F97A2BE}">
      <dgm:prSet/>
      <dgm:spPr/>
      <dgm:t>
        <a:bodyPr/>
        <a:lstStyle/>
        <a:p>
          <a:pPr rtl="0"/>
          <a:r>
            <a:rPr lang="en-US" dirty="0"/>
            <a:t>Award amount varies</a:t>
          </a:r>
        </a:p>
      </dgm:t>
    </dgm:pt>
    <dgm:pt modelId="{2B91A532-E61F-48D1-9912-A190DE8BC035}" type="parTrans" cxnId="{00B4FA64-D0E2-4DEB-B914-780027FFBC6E}">
      <dgm:prSet/>
      <dgm:spPr/>
      <dgm:t>
        <a:bodyPr/>
        <a:lstStyle/>
        <a:p>
          <a:endParaRPr lang="en-US"/>
        </a:p>
      </dgm:t>
    </dgm:pt>
    <dgm:pt modelId="{BD5BA971-91A9-4C12-8294-AE7E474FBA68}" type="sibTrans" cxnId="{00B4FA64-D0E2-4DEB-B914-780027FFBC6E}">
      <dgm:prSet/>
      <dgm:spPr/>
      <dgm:t>
        <a:bodyPr/>
        <a:lstStyle/>
        <a:p>
          <a:endParaRPr lang="en-US"/>
        </a:p>
      </dgm:t>
    </dgm:pt>
    <dgm:pt modelId="{9DBA50E2-8611-43C9-8F95-60BCE306C6FC}">
      <dgm:prSet/>
      <dgm:spPr>
        <a:solidFill>
          <a:schemeClr val="bg2">
            <a:lumMod val="40000"/>
            <a:lumOff val="60000"/>
          </a:schemeClr>
        </a:solidFill>
      </dgm:spPr>
      <dgm:t>
        <a:bodyPr/>
        <a:lstStyle/>
        <a:p>
          <a:pPr rtl="0"/>
          <a:r>
            <a:rPr lang="en-US" dirty="0"/>
            <a:t>Pell Grant</a:t>
          </a:r>
        </a:p>
      </dgm:t>
    </dgm:pt>
    <dgm:pt modelId="{49B56073-1ADB-48C5-B4D4-E6006542CF77}" type="parTrans" cxnId="{0A43B385-B35B-4B7E-A090-F8F1CE20CC7F}">
      <dgm:prSet/>
      <dgm:spPr/>
      <dgm:t>
        <a:bodyPr/>
        <a:lstStyle/>
        <a:p>
          <a:endParaRPr lang="en-US"/>
        </a:p>
      </dgm:t>
    </dgm:pt>
    <dgm:pt modelId="{67B76647-D335-4A64-A18C-6517D8A8ED83}" type="sibTrans" cxnId="{0A43B385-B35B-4B7E-A090-F8F1CE20CC7F}">
      <dgm:prSet/>
      <dgm:spPr/>
      <dgm:t>
        <a:bodyPr/>
        <a:lstStyle/>
        <a:p>
          <a:endParaRPr lang="en-US"/>
        </a:p>
      </dgm:t>
    </dgm:pt>
    <dgm:pt modelId="{77E613C5-13CB-4C3D-960E-3CF8E2A0697C}">
      <dgm:prSet/>
      <dgm:spPr/>
      <dgm:t>
        <a:bodyPr/>
        <a:lstStyle/>
        <a:p>
          <a:pPr rtl="0"/>
          <a:r>
            <a:rPr lang="en-US" dirty="0"/>
            <a:t>$3,247 per semester max (2021-22)</a:t>
          </a:r>
        </a:p>
      </dgm:t>
    </dgm:pt>
    <dgm:pt modelId="{54A086E1-C7EE-416F-8FF3-F6C5647696EC}" type="parTrans" cxnId="{367406F1-F879-4DF9-9699-B719D321A516}">
      <dgm:prSet/>
      <dgm:spPr/>
      <dgm:t>
        <a:bodyPr/>
        <a:lstStyle/>
        <a:p>
          <a:endParaRPr lang="en-US"/>
        </a:p>
      </dgm:t>
    </dgm:pt>
    <dgm:pt modelId="{4863AAE1-55D3-47B7-8105-F0D26B7E2F9E}" type="sibTrans" cxnId="{367406F1-F879-4DF9-9699-B719D321A516}">
      <dgm:prSet/>
      <dgm:spPr/>
      <dgm:t>
        <a:bodyPr/>
        <a:lstStyle/>
        <a:p>
          <a:endParaRPr lang="en-US"/>
        </a:p>
      </dgm:t>
    </dgm:pt>
    <dgm:pt modelId="{4F1B5A6A-D1DE-4AC8-93BD-76476CD16230}">
      <dgm:prSet/>
      <dgm:spPr/>
      <dgm:t>
        <a:bodyPr/>
        <a:lstStyle/>
        <a:p>
          <a:pPr rtl="0"/>
          <a:r>
            <a:rPr lang="en-US" dirty="0"/>
            <a:t>0 – 5846 EFC</a:t>
          </a:r>
          <a:br>
            <a:rPr lang="en-US" dirty="0"/>
          </a:br>
          <a:r>
            <a:rPr lang="en-US" dirty="0"/>
            <a:t>Need based (2021-22)</a:t>
          </a:r>
        </a:p>
      </dgm:t>
    </dgm:pt>
    <dgm:pt modelId="{0FA1CB81-6424-4AAD-8E69-02868F8A660F}" type="parTrans" cxnId="{B79043FE-F63E-4846-A36A-666742990516}">
      <dgm:prSet/>
      <dgm:spPr/>
      <dgm:t>
        <a:bodyPr/>
        <a:lstStyle/>
        <a:p>
          <a:endParaRPr lang="en-US"/>
        </a:p>
      </dgm:t>
    </dgm:pt>
    <dgm:pt modelId="{7E2A50EA-865F-42E1-AB33-9D869321CA1B}" type="sibTrans" cxnId="{B79043FE-F63E-4846-A36A-666742990516}">
      <dgm:prSet/>
      <dgm:spPr/>
      <dgm:t>
        <a:bodyPr/>
        <a:lstStyle/>
        <a:p>
          <a:endParaRPr lang="en-US"/>
        </a:p>
      </dgm:t>
    </dgm:pt>
    <dgm:pt modelId="{25FCD8A0-A62A-4649-A264-8D0F315330D8}">
      <dgm:prSet/>
      <dgm:spPr/>
      <dgm:t>
        <a:bodyPr/>
        <a:lstStyle/>
        <a:p>
          <a:pPr rtl="0"/>
          <a:r>
            <a:rPr lang="en-US" dirty="0"/>
            <a:t>0 – 4500EFC</a:t>
          </a:r>
          <a:br>
            <a:rPr lang="en-US" dirty="0"/>
          </a:br>
          <a:r>
            <a:rPr lang="en-US" dirty="0"/>
            <a:t>February 1</a:t>
          </a:r>
        </a:p>
      </dgm:t>
    </dgm:pt>
    <dgm:pt modelId="{6F660999-A2F6-4A03-A67D-8D262708D1F4}" type="parTrans" cxnId="{2DE5F0F2-EDC9-47EE-BE0A-EE9ADF4313D2}">
      <dgm:prSet/>
      <dgm:spPr/>
      <dgm:t>
        <a:bodyPr/>
        <a:lstStyle/>
        <a:p>
          <a:endParaRPr lang="en-US"/>
        </a:p>
      </dgm:t>
    </dgm:pt>
    <dgm:pt modelId="{B51C071A-DF28-463D-BDCE-F90E7168276C}" type="sibTrans" cxnId="{2DE5F0F2-EDC9-47EE-BE0A-EE9ADF4313D2}">
      <dgm:prSet/>
      <dgm:spPr/>
      <dgm:t>
        <a:bodyPr/>
        <a:lstStyle/>
        <a:p>
          <a:endParaRPr lang="en-US"/>
        </a:p>
      </dgm:t>
    </dgm:pt>
    <dgm:pt modelId="{E9CA1512-6179-449C-81A7-5E092EEB5074}">
      <dgm:prSet/>
      <dgm:spPr>
        <a:solidFill>
          <a:srgbClr val="D1D3D6"/>
        </a:solidFill>
      </dgm:spPr>
      <dgm:t>
        <a:bodyPr/>
        <a:lstStyle/>
        <a:p>
          <a:pPr rtl="0"/>
          <a:r>
            <a:rPr lang="en-US" dirty="0"/>
            <a:t>21 ACT/SAT or 3.0 GPA*</a:t>
          </a:r>
        </a:p>
      </dgm:t>
    </dgm:pt>
    <dgm:pt modelId="{9C82636A-2131-4275-9746-D1B0ECA9CA9B}" type="parTrans" cxnId="{B9BB5FFB-0D04-4E8C-B7FA-422685598F4F}">
      <dgm:prSet/>
      <dgm:spPr/>
      <dgm:t>
        <a:bodyPr/>
        <a:lstStyle/>
        <a:p>
          <a:endParaRPr lang="en-US"/>
        </a:p>
      </dgm:t>
    </dgm:pt>
    <dgm:pt modelId="{D3D826CA-8B56-4076-A623-7E59F9881A81}" type="sibTrans" cxnId="{B9BB5FFB-0D04-4E8C-B7FA-422685598F4F}">
      <dgm:prSet/>
      <dgm:spPr/>
      <dgm:t>
        <a:bodyPr/>
        <a:lstStyle/>
        <a:p>
          <a:endParaRPr lang="en-US"/>
        </a:p>
      </dgm:t>
    </dgm:pt>
    <dgm:pt modelId="{F029227B-B754-4A73-B5B3-CD620C8AFCE5}">
      <dgm:prSet/>
      <dgm:spPr/>
      <dgm:t>
        <a:bodyPr/>
        <a:lstStyle/>
        <a:p>
          <a:pPr rtl="0"/>
          <a:r>
            <a:rPr lang="en-US" dirty="0"/>
            <a:t>Last dollar to offset tuition</a:t>
          </a:r>
        </a:p>
      </dgm:t>
    </dgm:pt>
    <dgm:pt modelId="{10046338-D1DC-4F10-AE75-E01A49B651A4}" type="parTrans" cxnId="{551B7DB9-5F29-48FC-9807-C92646A64957}">
      <dgm:prSet/>
      <dgm:spPr/>
      <dgm:t>
        <a:bodyPr/>
        <a:lstStyle/>
        <a:p>
          <a:endParaRPr lang="en-US"/>
        </a:p>
      </dgm:t>
    </dgm:pt>
    <dgm:pt modelId="{3AF15DA2-D49E-4EE2-BF18-9D96CD25D1E6}" type="sibTrans" cxnId="{551B7DB9-5F29-48FC-9807-C92646A64957}">
      <dgm:prSet/>
      <dgm:spPr/>
      <dgm:t>
        <a:bodyPr/>
        <a:lstStyle/>
        <a:p>
          <a:endParaRPr lang="en-US"/>
        </a:p>
      </dgm:t>
    </dgm:pt>
    <dgm:pt modelId="{C449DDC9-4DF3-4287-AA76-BCE69469BAD6}" type="pres">
      <dgm:prSet presAssocID="{2EA0FC77-3ABD-41A9-A2B7-2255F4782C1E}" presName="diagram" presStyleCnt="0">
        <dgm:presLayoutVars>
          <dgm:chPref val="1"/>
          <dgm:dir/>
          <dgm:animOne val="branch"/>
          <dgm:animLvl val="lvl"/>
          <dgm:resizeHandles/>
        </dgm:presLayoutVars>
      </dgm:prSet>
      <dgm:spPr/>
    </dgm:pt>
    <dgm:pt modelId="{C722D00D-2D81-476A-B52F-C25609866AC5}" type="pres">
      <dgm:prSet presAssocID="{9DBA50E2-8611-43C9-8F95-60BCE306C6FC}" presName="root" presStyleCnt="0"/>
      <dgm:spPr/>
    </dgm:pt>
    <dgm:pt modelId="{E09E9AA5-C501-4AC4-AC50-24F5A6D398A3}" type="pres">
      <dgm:prSet presAssocID="{9DBA50E2-8611-43C9-8F95-60BCE306C6FC}" presName="rootComposite" presStyleCnt="0"/>
      <dgm:spPr/>
    </dgm:pt>
    <dgm:pt modelId="{007E824A-C0D1-47EB-B0CB-5C0462C7DE94}" type="pres">
      <dgm:prSet presAssocID="{9DBA50E2-8611-43C9-8F95-60BCE306C6FC}" presName="rootText" presStyleLbl="node1" presStyleIdx="0" presStyleCnt="4"/>
      <dgm:spPr/>
    </dgm:pt>
    <dgm:pt modelId="{C26A97E3-0036-439E-A625-89C6315AF4EA}" type="pres">
      <dgm:prSet presAssocID="{9DBA50E2-8611-43C9-8F95-60BCE306C6FC}" presName="rootConnector" presStyleLbl="node1" presStyleIdx="0" presStyleCnt="4"/>
      <dgm:spPr/>
    </dgm:pt>
    <dgm:pt modelId="{2DF41451-9834-43A6-886A-5623EE950006}" type="pres">
      <dgm:prSet presAssocID="{9DBA50E2-8611-43C9-8F95-60BCE306C6FC}" presName="childShape" presStyleCnt="0"/>
      <dgm:spPr/>
    </dgm:pt>
    <dgm:pt modelId="{0574B47A-87FA-4142-B658-64D592259BBD}" type="pres">
      <dgm:prSet presAssocID="{0FA1CB81-6424-4AAD-8E69-02868F8A660F}" presName="Name13" presStyleLbl="parChTrans1D2" presStyleIdx="0" presStyleCnt="8"/>
      <dgm:spPr/>
    </dgm:pt>
    <dgm:pt modelId="{CE8694D2-DBAB-4077-8762-2781EDAC6297}" type="pres">
      <dgm:prSet presAssocID="{4F1B5A6A-D1DE-4AC8-93BD-76476CD16230}" presName="childText" presStyleLbl="bgAcc1" presStyleIdx="0" presStyleCnt="8">
        <dgm:presLayoutVars>
          <dgm:bulletEnabled val="1"/>
        </dgm:presLayoutVars>
      </dgm:prSet>
      <dgm:spPr/>
    </dgm:pt>
    <dgm:pt modelId="{4FF9CFFE-A8D3-42B3-8D99-1958812565EE}" type="pres">
      <dgm:prSet presAssocID="{54A086E1-C7EE-416F-8FF3-F6C5647696EC}" presName="Name13" presStyleLbl="parChTrans1D2" presStyleIdx="1" presStyleCnt="8"/>
      <dgm:spPr/>
    </dgm:pt>
    <dgm:pt modelId="{E66999DC-4A73-4D06-93DB-B34AB0E2C4FD}" type="pres">
      <dgm:prSet presAssocID="{77E613C5-13CB-4C3D-960E-3CF8E2A0697C}" presName="childText" presStyleLbl="bgAcc1" presStyleIdx="1" presStyleCnt="8">
        <dgm:presLayoutVars>
          <dgm:bulletEnabled val="1"/>
        </dgm:presLayoutVars>
      </dgm:prSet>
      <dgm:spPr/>
    </dgm:pt>
    <dgm:pt modelId="{EA351A9B-5ED3-40E2-A81A-7E6B3869F7B5}" type="pres">
      <dgm:prSet presAssocID="{CD49BDB8-A45D-46CA-BA45-2D88FCBEDD62}" presName="root" presStyleCnt="0"/>
      <dgm:spPr/>
    </dgm:pt>
    <dgm:pt modelId="{3B6CAC0B-438D-48E3-A3C7-A5BF99FBF529}" type="pres">
      <dgm:prSet presAssocID="{CD49BDB8-A45D-46CA-BA45-2D88FCBEDD62}" presName="rootComposite" presStyleCnt="0"/>
      <dgm:spPr/>
    </dgm:pt>
    <dgm:pt modelId="{0EC32E0E-E222-48BA-9EC6-A27E47FA410C}" type="pres">
      <dgm:prSet presAssocID="{CD49BDB8-A45D-46CA-BA45-2D88FCBEDD62}" presName="rootText" presStyleLbl="node1" presStyleIdx="1" presStyleCnt="4"/>
      <dgm:spPr/>
    </dgm:pt>
    <dgm:pt modelId="{0616B1AC-A408-468E-86CA-26FA229A1FA2}" type="pres">
      <dgm:prSet presAssocID="{CD49BDB8-A45D-46CA-BA45-2D88FCBEDD62}" presName="rootConnector" presStyleLbl="node1" presStyleIdx="1" presStyleCnt="4"/>
      <dgm:spPr/>
    </dgm:pt>
    <dgm:pt modelId="{21DF54E6-B947-4A70-8D41-17CCF074F945}" type="pres">
      <dgm:prSet presAssocID="{CD49BDB8-A45D-46CA-BA45-2D88FCBEDD62}" presName="childShape" presStyleCnt="0"/>
      <dgm:spPr/>
    </dgm:pt>
    <dgm:pt modelId="{65A769C6-F891-4E9D-9770-433675927BBE}" type="pres">
      <dgm:prSet presAssocID="{6F660999-A2F6-4A03-A67D-8D262708D1F4}" presName="Name13" presStyleLbl="parChTrans1D2" presStyleIdx="2" presStyleCnt="8"/>
      <dgm:spPr/>
    </dgm:pt>
    <dgm:pt modelId="{3BE33F67-0ABF-458C-B78B-124F90B165A5}" type="pres">
      <dgm:prSet presAssocID="{25FCD8A0-A62A-4649-A264-8D0F315330D8}" presName="childText" presStyleLbl="bgAcc1" presStyleIdx="2" presStyleCnt="8">
        <dgm:presLayoutVars>
          <dgm:bulletEnabled val="1"/>
        </dgm:presLayoutVars>
      </dgm:prSet>
      <dgm:spPr/>
    </dgm:pt>
    <dgm:pt modelId="{EE8EBCEB-A6F1-42AC-A167-6DAC7D8A3CA3}" type="pres">
      <dgm:prSet presAssocID="{DB475D6F-F226-4EE4-9798-985E460269C9}" presName="Name13" presStyleLbl="parChTrans1D2" presStyleIdx="3" presStyleCnt="8"/>
      <dgm:spPr/>
    </dgm:pt>
    <dgm:pt modelId="{E5B50001-86EA-4363-80AF-5DE67768E1F8}" type="pres">
      <dgm:prSet presAssocID="{ED332815-484A-415E-8028-36321CAA417F}" presName="childText" presStyleLbl="bgAcc1" presStyleIdx="3" presStyleCnt="8">
        <dgm:presLayoutVars>
          <dgm:bulletEnabled val="1"/>
        </dgm:presLayoutVars>
      </dgm:prSet>
      <dgm:spPr/>
    </dgm:pt>
    <dgm:pt modelId="{854CCE6F-67D4-4734-A67B-4329AF58919B}" type="pres">
      <dgm:prSet presAssocID="{8C3BAEAD-E314-4F1D-B8D2-5DF2798D4E89}" presName="root" presStyleCnt="0"/>
      <dgm:spPr/>
    </dgm:pt>
    <dgm:pt modelId="{4BCF2E34-B9A4-4831-A0A9-9AD48C58B9E5}" type="pres">
      <dgm:prSet presAssocID="{8C3BAEAD-E314-4F1D-B8D2-5DF2798D4E89}" presName="rootComposite" presStyleCnt="0"/>
      <dgm:spPr/>
    </dgm:pt>
    <dgm:pt modelId="{CEDBCED6-74DC-48CB-B550-7B35B83F65C8}" type="pres">
      <dgm:prSet presAssocID="{8C3BAEAD-E314-4F1D-B8D2-5DF2798D4E89}" presName="rootText" presStyleLbl="node1" presStyleIdx="2" presStyleCnt="4"/>
      <dgm:spPr/>
    </dgm:pt>
    <dgm:pt modelId="{469A732E-5A98-4BBC-8BBC-BF78065A5A6E}" type="pres">
      <dgm:prSet presAssocID="{8C3BAEAD-E314-4F1D-B8D2-5DF2798D4E89}" presName="rootConnector" presStyleLbl="node1" presStyleIdx="2" presStyleCnt="4"/>
      <dgm:spPr/>
    </dgm:pt>
    <dgm:pt modelId="{937A913E-58C3-4548-8C6C-E951E8796607}" type="pres">
      <dgm:prSet presAssocID="{8C3BAEAD-E314-4F1D-B8D2-5DF2798D4E89}" presName="childShape" presStyleCnt="0"/>
      <dgm:spPr/>
    </dgm:pt>
    <dgm:pt modelId="{DE68D0CF-AED3-4C5E-987F-2E0757A86B98}" type="pres">
      <dgm:prSet presAssocID="{9C82636A-2131-4275-9746-D1B0ECA9CA9B}" presName="Name13" presStyleLbl="parChTrans1D2" presStyleIdx="4" presStyleCnt="8"/>
      <dgm:spPr/>
    </dgm:pt>
    <dgm:pt modelId="{5998C3F8-4B15-4B8F-B23C-CCD04E37E1BD}" type="pres">
      <dgm:prSet presAssocID="{E9CA1512-6179-449C-81A7-5E092EEB5074}" presName="childText" presStyleLbl="bgAcc1" presStyleIdx="4" presStyleCnt="8">
        <dgm:presLayoutVars>
          <dgm:bulletEnabled val="1"/>
        </dgm:presLayoutVars>
      </dgm:prSet>
      <dgm:spPr/>
    </dgm:pt>
    <dgm:pt modelId="{091CBB63-94AA-4D92-B576-2BDE39F912FC}" type="pres">
      <dgm:prSet presAssocID="{169FDE52-427C-489F-A564-DA3B52F1B1B3}" presName="Name13" presStyleLbl="parChTrans1D2" presStyleIdx="5" presStyleCnt="8"/>
      <dgm:spPr/>
    </dgm:pt>
    <dgm:pt modelId="{9ECCE8F3-0C1F-4E0B-8BC1-E410FB85C79C}" type="pres">
      <dgm:prSet presAssocID="{1CB51367-56CC-4598-8AE9-CB9C12F223C9}" presName="childText" presStyleLbl="bgAcc1" presStyleIdx="5" presStyleCnt="8">
        <dgm:presLayoutVars>
          <dgm:bulletEnabled val="1"/>
        </dgm:presLayoutVars>
      </dgm:prSet>
      <dgm:spPr/>
    </dgm:pt>
    <dgm:pt modelId="{039A4CF0-3231-41F5-97B9-9FF0DBA9B23A}" type="pres">
      <dgm:prSet presAssocID="{E999F5D2-E5D7-4F74-98BC-F2BE965E7242}" presName="root" presStyleCnt="0"/>
      <dgm:spPr/>
    </dgm:pt>
    <dgm:pt modelId="{B16E9CAD-1082-479C-9F72-054EB45D81F5}" type="pres">
      <dgm:prSet presAssocID="{E999F5D2-E5D7-4F74-98BC-F2BE965E7242}" presName="rootComposite" presStyleCnt="0"/>
      <dgm:spPr/>
    </dgm:pt>
    <dgm:pt modelId="{6FFA1F66-DC45-4592-9FF6-3A672DE0EB1E}" type="pres">
      <dgm:prSet presAssocID="{E999F5D2-E5D7-4F74-98BC-F2BE965E7242}" presName="rootText" presStyleLbl="node1" presStyleIdx="3" presStyleCnt="4"/>
      <dgm:spPr/>
    </dgm:pt>
    <dgm:pt modelId="{A8E04C48-E945-48CE-A763-F1285CBEAF78}" type="pres">
      <dgm:prSet presAssocID="{E999F5D2-E5D7-4F74-98BC-F2BE965E7242}" presName="rootConnector" presStyleLbl="node1" presStyleIdx="3" presStyleCnt="4"/>
      <dgm:spPr/>
    </dgm:pt>
    <dgm:pt modelId="{16DC887B-6115-4C8A-9EAC-557C26A4EF3A}" type="pres">
      <dgm:prSet presAssocID="{E999F5D2-E5D7-4F74-98BC-F2BE965E7242}" presName="childShape" presStyleCnt="0"/>
      <dgm:spPr/>
    </dgm:pt>
    <dgm:pt modelId="{605F064A-5EE9-4789-884D-FAB7D5101DFC}" type="pres">
      <dgm:prSet presAssocID="{10046338-D1DC-4F10-AE75-E01A49B651A4}" presName="Name13" presStyleLbl="parChTrans1D2" presStyleIdx="6" presStyleCnt="8"/>
      <dgm:spPr/>
    </dgm:pt>
    <dgm:pt modelId="{37D3353F-965E-4F07-B387-99C5A0A6181C}" type="pres">
      <dgm:prSet presAssocID="{F029227B-B754-4A73-B5B3-CD620C8AFCE5}" presName="childText" presStyleLbl="bgAcc1" presStyleIdx="6" presStyleCnt="8">
        <dgm:presLayoutVars>
          <dgm:bulletEnabled val="1"/>
        </dgm:presLayoutVars>
      </dgm:prSet>
      <dgm:spPr/>
    </dgm:pt>
    <dgm:pt modelId="{3BACB994-2DE7-48D8-BC29-294741FBFABC}" type="pres">
      <dgm:prSet presAssocID="{2B91A532-E61F-48D1-9912-A190DE8BC035}" presName="Name13" presStyleLbl="parChTrans1D2" presStyleIdx="7" presStyleCnt="8"/>
      <dgm:spPr/>
    </dgm:pt>
    <dgm:pt modelId="{89AC6B52-4EB2-470E-9926-AEADFDBA0D1D}" type="pres">
      <dgm:prSet presAssocID="{620A2350-6555-44AE-8802-389B6F97A2BE}" presName="childText" presStyleLbl="bgAcc1" presStyleIdx="7" presStyleCnt="8">
        <dgm:presLayoutVars>
          <dgm:bulletEnabled val="1"/>
        </dgm:presLayoutVars>
      </dgm:prSet>
      <dgm:spPr/>
    </dgm:pt>
  </dgm:ptLst>
  <dgm:cxnLst>
    <dgm:cxn modelId="{0E3CFE07-FC90-4C64-B784-5CA1A598963F}" type="presOf" srcId="{77E613C5-13CB-4C3D-960E-3CF8E2A0697C}" destId="{E66999DC-4A73-4D06-93DB-B34AB0E2C4FD}" srcOrd="0" destOrd="0" presId="urn:microsoft.com/office/officeart/2005/8/layout/hierarchy3"/>
    <dgm:cxn modelId="{ABB5D51A-DFFE-4329-A04C-7CA1619D8E0B}" type="presOf" srcId="{E999F5D2-E5D7-4F74-98BC-F2BE965E7242}" destId="{A8E04C48-E945-48CE-A763-F1285CBEAF78}" srcOrd="1" destOrd="0" presId="urn:microsoft.com/office/officeart/2005/8/layout/hierarchy3"/>
    <dgm:cxn modelId="{4831171F-4570-4403-99EE-04DF1B1B3388}" type="presOf" srcId="{ED332815-484A-415E-8028-36321CAA417F}" destId="{E5B50001-86EA-4363-80AF-5DE67768E1F8}" srcOrd="0" destOrd="0" presId="urn:microsoft.com/office/officeart/2005/8/layout/hierarchy3"/>
    <dgm:cxn modelId="{443CC522-8155-4618-9F53-804DC442DC4C}" type="presOf" srcId="{6F660999-A2F6-4A03-A67D-8D262708D1F4}" destId="{65A769C6-F891-4E9D-9770-433675927BBE}" srcOrd="0" destOrd="0" presId="urn:microsoft.com/office/officeart/2005/8/layout/hierarchy3"/>
    <dgm:cxn modelId="{263CD33E-DE6E-4C67-BEE3-C62561463803}" type="presOf" srcId="{9DBA50E2-8611-43C9-8F95-60BCE306C6FC}" destId="{C26A97E3-0036-439E-A625-89C6315AF4EA}" srcOrd="1" destOrd="0" presId="urn:microsoft.com/office/officeart/2005/8/layout/hierarchy3"/>
    <dgm:cxn modelId="{F1D65560-326C-4A5E-B820-6050D2980EAA}" type="presOf" srcId="{F029227B-B754-4A73-B5B3-CD620C8AFCE5}" destId="{37D3353F-965E-4F07-B387-99C5A0A6181C}" srcOrd="0" destOrd="0" presId="urn:microsoft.com/office/officeart/2005/8/layout/hierarchy3"/>
    <dgm:cxn modelId="{E6766444-BF00-4E43-BC85-B400ED1E9234}" type="presOf" srcId="{1CB51367-56CC-4598-8AE9-CB9C12F223C9}" destId="{9ECCE8F3-0C1F-4E0B-8BC1-E410FB85C79C}" srcOrd="0" destOrd="0" presId="urn:microsoft.com/office/officeart/2005/8/layout/hierarchy3"/>
    <dgm:cxn modelId="{00B4FA64-D0E2-4DEB-B914-780027FFBC6E}" srcId="{E999F5D2-E5D7-4F74-98BC-F2BE965E7242}" destId="{620A2350-6555-44AE-8802-389B6F97A2BE}" srcOrd="1" destOrd="0" parTransId="{2B91A532-E61F-48D1-9912-A190DE8BC035}" sibTransId="{BD5BA971-91A9-4C12-8294-AE7E474FBA68}"/>
    <dgm:cxn modelId="{20F6BF6B-95E3-4302-A0AE-FDC98FCD038E}" type="presOf" srcId="{8C3BAEAD-E314-4F1D-B8D2-5DF2798D4E89}" destId="{CEDBCED6-74DC-48CB-B550-7B35B83F65C8}" srcOrd="0" destOrd="0" presId="urn:microsoft.com/office/officeart/2005/8/layout/hierarchy3"/>
    <dgm:cxn modelId="{990E884E-8A9B-49C0-90B4-F4943863D3D1}" type="presOf" srcId="{4F1B5A6A-D1DE-4AC8-93BD-76476CD16230}" destId="{CE8694D2-DBAB-4077-8762-2781EDAC6297}" srcOrd="0" destOrd="0" presId="urn:microsoft.com/office/officeart/2005/8/layout/hierarchy3"/>
    <dgm:cxn modelId="{23354E71-5AB1-4CFD-AA55-58E52443BFE3}" type="presOf" srcId="{2B91A532-E61F-48D1-9912-A190DE8BC035}" destId="{3BACB994-2DE7-48D8-BC29-294741FBFABC}" srcOrd="0" destOrd="0" presId="urn:microsoft.com/office/officeart/2005/8/layout/hierarchy3"/>
    <dgm:cxn modelId="{EA6DC373-4BDB-4312-9072-E67AB514456A}" type="presOf" srcId="{CD49BDB8-A45D-46CA-BA45-2D88FCBEDD62}" destId="{0EC32E0E-E222-48BA-9EC6-A27E47FA410C}" srcOrd="0" destOrd="0" presId="urn:microsoft.com/office/officeart/2005/8/layout/hierarchy3"/>
    <dgm:cxn modelId="{FEDBE556-012B-46B6-ABDB-7F11F1D30AAE}" srcId="{2EA0FC77-3ABD-41A9-A2B7-2255F4782C1E}" destId="{8C3BAEAD-E314-4F1D-B8D2-5DF2798D4E89}" srcOrd="2" destOrd="0" parTransId="{F06C3B65-BFC0-4C00-9D6A-53517FD8F634}" sibTransId="{E838F60E-602A-46C7-87D9-88C28B614730}"/>
    <dgm:cxn modelId="{0880E384-87FD-4CDC-B05E-6116D16ECBEC}" type="presOf" srcId="{25FCD8A0-A62A-4649-A264-8D0F315330D8}" destId="{3BE33F67-0ABF-458C-B78B-124F90B165A5}" srcOrd="0" destOrd="0" presId="urn:microsoft.com/office/officeart/2005/8/layout/hierarchy3"/>
    <dgm:cxn modelId="{0A43B385-B35B-4B7E-A090-F8F1CE20CC7F}" srcId="{2EA0FC77-3ABD-41A9-A2B7-2255F4782C1E}" destId="{9DBA50E2-8611-43C9-8F95-60BCE306C6FC}" srcOrd="0" destOrd="0" parTransId="{49B56073-1ADB-48C5-B4D4-E6006542CF77}" sibTransId="{67B76647-D335-4A64-A18C-6517D8A8ED83}"/>
    <dgm:cxn modelId="{76878E99-75AA-46AA-81D7-8955BAFA9A71}" type="presOf" srcId="{0FA1CB81-6424-4AAD-8E69-02868F8A660F}" destId="{0574B47A-87FA-4142-B658-64D592259BBD}" srcOrd="0" destOrd="0" presId="urn:microsoft.com/office/officeart/2005/8/layout/hierarchy3"/>
    <dgm:cxn modelId="{4EF8259F-EC98-4B61-A040-9AABD32E728F}" type="presOf" srcId="{9DBA50E2-8611-43C9-8F95-60BCE306C6FC}" destId="{007E824A-C0D1-47EB-B0CB-5C0462C7DE94}" srcOrd="0" destOrd="0" presId="urn:microsoft.com/office/officeart/2005/8/layout/hierarchy3"/>
    <dgm:cxn modelId="{016D36A4-8F1A-466B-9668-E4F53AD1D838}" srcId="{2EA0FC77-3ABD-41A9-A2B7-2255F4782C1E}" destId="{CD49BDB8-A45D-46CA-BA45-2D88FCBEDD62}" srcOrd="1" destOrd="0" parTransId="{D6A36843-FA5E-432F-945F-07F01E69A532}" sibTransId="{C06E31FC-3518-4AF0-8CEF-4EF162725848}"/>
    <dgm:cxn modelId="{F26A3BA4-6DE0-40F0-AD3A-C133836C5EA1}" type="presOf" srcId="{8C3BAEAD-E314-4F1D-B8D2-5DF2798D4E89}" destId="{469A732E-5A98-4BBC-8BBC-BF78065A5A6E}" srcOrd="1" destOrd="0" presId="urn:microsoft.com/office/officeart/2005/8/layout/hierarchy3"/>
    <dgm:cxn modelId="{8F448BA8-99B7-4DC1-BC33-E6830D76E99C}" srcId="{CD49BDB8-A45D-46CA-BA45-2D88FCBEDD62}" destId="{ED332815-484A-415E-8028-36321CAA417F}" srcOrd="1" destOrd="0" parTransId="{DB475D6F-F226-4EE4-9798-985E460269C9}" sibTransId="{A8D45D96-1D50-415B-9D21-B538C8246DBC}"/>
    <dgm:cxn modelId="{009411AC-6F24-4390-ADEA-84C0B0312622}" type="presOf" srcId="{620A2350-6555-44AE-8802-389B6F97A2BE}" destId="{89AC6B52-4EB2-470E-9926-AEADFDBA0D1D}" srcOrd="0" destOrd="0" presId="urn:microsoft.com/office/officeart/2005/8/layout/hierarchy3"/>
    <dgm:cxn modelId="{091DE0AD-E343-46A8-80A8-EAE25C705EE2}" type="presOf" srcId="{E9CA1512-6179-449C-81A7-5E092EEB5074}" destId="{5998C3F8-4B15-4B8F-B23C-CCD04E37E1BD}" srcOrd="0" destOrd="0" presId="urn:microsoft.com/office/officeart/2005/8/layout/hierarchy3"/>
    <dgm:cxn modelId="{551B7DB9-5F29-48FC-9807-C92646A64957}" srcId="{E999F5D2-E5D7-4F74-98BC-F2BE965E7242}" destId="{F029227B-B754-4A73-B5B3-CD620C8AFCE5}" srcOrd="0" destOrd="0" parTransId="{10046338-D1DC-4F10-AE75-E01A49B651A4}" sibTransId="{3AF15DA2-D49E-4EE2-BF18-9D96CD25D1E6}"/>
    <dgm:cxn modelId="{E239B7BF-8FB8-4CF7-8EF8-88EBACC41A23}" type="presOf" srcId="{2EA0FC77-3ABD-41A9-A2B7-2255F4782C1E}" destId="{C449DDC9-4DF3-4287-AA76-BCE69469BAD6}" srcOrd="0" destOrd="0" presId="urn:microsoft.com/office/officeart/2005/8/layout/hierarchy3"/>
    <dgm:cxn modelId="{8D6FB3C6-9A13-4FBB-84B8-8243F11C7EA0}" type="presOf" srcId="{DB475D6F-F226-4EE4-9798-985E460269C9}" destId="{EE8EBCEB-A6F1-42AC-A167-6DAC7D8A3CA3}" srcOrd="0" destOrd="0" presId="urn:microsoft.com/office/officeart/2005/8/layout/hierarchy3"/>
    <dgm:cxn modelId="{7F412FC8-EE86-4CFD-BF86-4B40FEBDF5FA}" type="presOf" srcId="{10046338-D1DC-4F10-AE75-E01A49B651A4}" destId="{605F064A-5EE9-4789-884D-FAB7D5101DFC}" srcOrd="0" destOrd="0" presId="urn:microsoft.com/office/officeart/2005/8/layout/hierarchy3"/>
    <dgm:cxn modelId="{E92650D4-7781-42AB-AF77-AD88DEFED517}" type="presOf" srcId="{9C82636A-2131-4275-9746-D1B0ECA9CA9B}" destId="{DE68D0CF-AED3-4C5E-987F-2E0757A86B98}" srcOrd="0" destOrd="0" presId="urn:microsoft.com/office/officeart/2005/8/layout/hierarchy3"/>
    <dgm:cxn modelId="{7E6CEED9-D185-4725-B382-EC989602FDA1}" type="presOf" srcId="{E999F5D2-E5D7-4F74-98BC-F2BE965E7242}" destId="{6FFA1F66-DC45-4592-9FF6-3A672DE0EB1E}" srcOrd="0" destOrd="0" presId="urn:microsoft.com/office/officeart/2005/8/layout/hierarchy3"/>
    <dgm:cxn modelId="{CAAE11DC-6CEB-4935-8B26-64D7D9BE1A86}" type="presOf" srcId="{54A086E1-C7EE-416F-8FF3-F6C5647696EC}" destId="{4FF9CFFE-A8D3-42B3-8D99-1958812565EE}" srcOrd="0" destOrd="0" presId="urn:microsoft.com/office/officeart/2005/8/layout/hierarchy3"/>
    <dgm:cxn modelId="{259D6FE8-F237-4D8E-9A0D-FB3EA458348F}" srcId="{8C3BAEAD-E314-4F1D-B8D2-5DF2798D4E89}" destId="{1CB51367-56CC-4598-8AE9-CB9C12F223C9}" srcOrd="1" destOrd="0" parTransId="{169FDE52-427C-489F-A564-DA3B52F1B1B3}" sibTransId="{23BC794D-14C7-4FF1-887B-3FBF8D7C0041}"/>
    <dgm:cxn modelId="{367406F1-F879-4DF9-9699-B719D321A516}" srcId="{9DBA50E2-8611-43C9-8F95-60BCE306C6FC}" destId="{77E613C5-13CB-4C3D-960E-3CF8E2A0697C}" srcOrd="1" destOrd="0" parTransId="{54A086E1-C7EE-416F-8FF3-F6C5647696EC}" sibTransId="{4863AAE1-55D3-47B7-8105-F0D26B7E2F9E}"/>
    <dgm:cxn modelId="{2DE5F0F2-EDC9-47EE-BE0A-EE9ADF4313D2}" srcId="{CD49BDB8-A45D-46CA-BA45-2D88FCBEDD62}" destId="{25FCD8A0-A62A-4649-A264-8D0F315330D8}" srcOrd="0" destOrd="0" parTransId="{6F660999-A2F6-4A03-A67D-8D262708D1F4}" sibTransId="{B51C071A-DF28-463D-BDCE-F90E7168276C}"/>
    <dgm:cxn modelId="{A18426F6-55C6-4F13-AEDF-B489EC65B73A}" srcId="{2EA0FC77-3ABD-41A9-A2B7-2255F4782C1E}" destId="{E999F5D2-E5D7-4F74-98BC-F2BE965E7242}" srcOrd="3" destOrd="0" parTransId="{EFE85338-53AA-47D7-9D1A-F17C5B4E202B}" sibTransId="{B6BDAEE8-B5D0-4B18-B85F-14A86CC27F5F}"/>
    <dgm:cxn modelId="{53EAC8F9-FD2C-428D-AFB7-6691614E46DC}" type="presOf" srcId="{CD49BDB8-A45D-46CA-BA45-2D88FCBEDD62}" destId="{0616B1AC-A408-468E-86CA-26FA229A1FA2}" srcOrd="1" destOrd="0" presId="urn:microsoft.com/office/officeart/2005/8/layout/hierarchy3"/>
    <dgm:cxn modelId="{51D37BFA-F578-4AA7-A60F-14F5E6EF3B89}" type="presOf" srcId="{169FDE52-427C-489F-A564-DA3B52F1B1B3}" destId="{091CBB63-94AA-4D92-B576-2BDE39F912FC}" srcOrd="0" destOrd="0" presId="urn:microsoft.com/office/officeart/2005/8/layout/hierarchy3"/>
    <dgm:cxn modelId="{B9BB5FFB-0D04-4E8C-B7FA-422685598F4F}" srcId="{8C3BAEAD-E314-4F1D-B8D2-5DF2798D4E89}" destId="{E9CA1512-6179-449C-81A7-5E092EEB5074}" srcOrd="0" destOrd="0" parTransId="{9C82636A-2131-4275-9746-D1B0ECA9CA9B}" sibTransId="{D3D826CA-8B56-4076-A623-7E59F9881A81}"/>
    <dgm:cxn modelId="{B79043FE-F63E-4846-A36A-666742990516}" srcId="{9DBA50E2-8611-43C9-8F95-60BCE306C6FC}" destId="{4F1B5A6A-D1DE-4AC8-93BD-76476CD16230}" srcOrd="0" destOrd="0" parTransId="{0FA1CB81-6424-4AAD-8E69-02868F8A660F}" sibTransId="{7E2A50EA-865F-42E1-AB33-9D869321CA1B}"/>
    <dgm:cxn modelId="{6FF882C1-DBEB-4E84-A985-E0FF502F1F90}" type="presParOf" srcId="{C449DDC9-4DF3-4287-AA76-BCE69469BAD6}" destId="{C722D00D-2D81-476A-B52F-C25609866AC5}" srcOrd="0" destOrd="0" presId="urn:microsoft.com/office/officeart/2005/8/layout/hierarchy3"/>
    <dgm:cxn modelId="{968782B9-9185-4690-8329-DF41D1F36EB1}" type="presParOf" srcId="{C722D00D-2D81-476A-B52F-C25609866AC5}" destId="{E09E9AA5-C501-4AC4-AC50-24F5A6D398A3}" srcOrd="0" destOrd="0" presId="urn:microsoft.com/office/officeart/2005/8/layout/hierarchy3"/>
    <dgm:cxn modelId="{391CB016-E357-4DD3-82C9-95493FFD51DB}" type="presParOf" srcId="{E09E9AA5-C501-4AC4-AC50-24F5A6D398A3}" destId="{007E824A-C0D1-47EB-B0CB-5C0462C7DE94}" srcOrd="0" destOrd="0" presId="urn:microsoft.com/office/officeart/2005/8/layout/hierarchy3"/>
    <dgm:cxn modelId="{450D42EB-77BC-4FE9-AA75-F5D8457A9B86}" type="presParOf" srcId="{E09E9AA5-C501-4AC4-AC50-24F5A6D398A3}" destId="{C26A97E3-0036-439E-A625-89C6315AF4EA}" srcOrd="1" destOrd="0" presId="urn:microsoft.com/office/officeart/2005/8/layout/hierarchy3"/>
    <dgm:cxn modelId="{F73A24C3-DBF1-4D43-9ED9-C29AEDE231E1}" type="presParOf" srcId="{C722D00D-2D81-476A-B52F-C25609866AC5}" destId="{2DF41451-9834-43A6-886A-5623EE950006}" srcOrd="1" destOrd="0" presId="urn:microsoft.com/office/officeart/2005/8/layout/hierarchy3"/>
    <dgm:cxn modelId="{2F3AB52C-BED9-43DB-B745-2F5E655AF4F8}" type="presParOf" srcId="{2DF41451-9834-43A6-886A-5623EE950006}" destId="{0574B47A-87FA-4142-B658-64D592259BBD}" srcOrd="0" destOrd="0" presId="urn:microsoft.com/office/officeart/2005/8/layout/hierarchy3"/>
    <dgm:cxn modelId="{080009D5-113B-444A-B151-92FAE7AE42B4}" type="presParOf" srcId="{2DF41451-9834-43A6-886A-5623EE950006}" destId="{CE8694D2-DBAB-4077-8762-2781EDAC6297}" srcOrd="1" destOrd="0" presId="urn:microsoft.com/office/officeart/2005/8/layout/hierarchy3"/>
    <dgm:cxn modelId="{ED51D3DF-3F18-420A-ACA2-B24B75F4801B}" type="presParOf" srcId="{2DF41451-9834-43A6-886A-5623EE950006}" destId="{4FF9CFFE-A8D3-42B3-8D99-1958812565EE}" srcOrd="2" destOrd="0" presId="urn:microsoft.com/office/officeart/2005/8/layout/hierarchy3"/>
    <dgm:cxn modelId="{82AA5346-9C96-4013-A6CC-0A3644807225}" type="presParOf" srcId="{2DF41451-9834-43A6-886A-5623EE950006}" destId="{E66999DC-4A73-4D06-93DB-B34AB0E2C4FD}" srcOrd="3" destOrd="0" presId="urn:microsoft.com/office/officeart/2005/8/layout/hierarchy3"/>
    <dgm:cxn modelId="{647A5711-7EA9-4258-ADB1-8A3C36DD967F}" type="presParOf" srcId="{C449DDC9-4DF3-4287-AA76-BCE69469BAD6}" destId="{EA351A9B-5ED3-40E2-A81A-7E6B3869F7B5}" srcOrd="1" destOrd="0" presId="urn:microsoft.com/office/officeart/2005/8/layout/hierarchy3"/>
    <dgm:cxn modelId="{3671E121-ECAD-4D87-93FE-6452CB117459}" type="presParOf" srcId="{EA351A9B-5ED3-40E2-A81A-7E6B3869F7B5}" destId="{3B6CAC0B-438D-48E3-A3C7-A5BF99FBF529}" srcOrd="0" destOrd="0" presId="urn:microsoft.com/office/officeart/2005/8/layout/hierarchy3"/>
    <dgm:cxn modelId="{8436E4AD-7F46-4BAF-9237-EBBC7079B68A}" type="presParOf" srcId="{3B6CAC0B-438D-48E3-A3C7-A5BF99FBF529}" destId="{0EC32E0E-E222-48BA-9EC6-A27E47FA410C}" srcOrd="0" destOrd="0" presId="urn:microsoft.com/office/officeart/2005/8/layout/hierarchy3"/>
    <dgm:cxn modelId="{3453EC0F-0E34-4AEA-A4E7-E7F32E634DBD}" type="presParOf" srcId="{3B6CAC0B-438D-48E3-A3C7-A5BF99FBF529}" destId="{0616B1AC-A408-468E-86CA-26FA229A1FA2}" srcOrd="1" destOrd="0" presId="urn:microsoft.com/office/officeart/2005/8/layout/hierarchy3"/>
    <dgm:cxn modelId="{9053BB9E-0E45-4C9F-8D04-F28BF0833EBE}" type="presParOf" srcId="{EA351A9B-5ED3-40E2-A81A-7E6B3869F7B5}" destId="{21DF54E6-B947-4A70-8D41-17CCF074F945}" srcOrd="1" destOrd="0" presId="urn:microsoft.com/office/officeart/2005/8/layout/hierarchy3"/>
    <dgm:cxn modelId="{B1ACCC08-24DF-42FC-8641-D7AF9062E6DB}" type="presParOf" srcId="{21DF54E6-B947-4A70-8D41-17CCF074F945}" destId="{65A769C6-F891-4E9D-9770-433675927BBE}" srcOrd="0" destOrd="0" presId="urn:microsoft.com/office/officeart/2005/8/layout/hierarchy3"/>
    <dgm:cxn modelId="{6D22A8C1-7764-448E-A08D-C936F2EE5E7C}" type="presParOf" srcId="{21DF54E6-B947-4A70-8D41-17CCF074F945}" destId="{3BE33F67-0ABF-458C-B78B-124F90B165A5}" srcOrd="1" destOrd="0" presId="urn:microsoft.com/office/officeart/2005/8/layout/hierarchy3"/>
    <dgm:cxn modelId="{0B723778-E0A1-4896-8E96-1939EB33CD0B}" type="presParOf" srcId="{21DF54E6-B947-4A70-8D41-17CCF074F945}" destId="{EE8EBCEB-A6F1-42AC-A167-6DAC7D8A3CA3}" srcOrd="2" destOrd="0" presId="urn:microsoft.com/office/officeart/2005/8/layout/hierarchy3"/>
    <dgm:cxn modelId="{8B6763CA-DC8F-44B6-8216-0B0FDDE3E793}" type="presParOf" srcId="{21DF54E6-B947-4A70-8D41-17CCF074F945}" destId="{E5B50001-86EA-4363-80AF-5DE67768E1F8}" srcOrd="3" destOrd="0" presId="urn:microsoft.com/office/officeart/2005/8/layout/hierarchy3"/>
    <dgm:cxn modelId="{068BCB31-8424-4E39-AA29-8133C343A63D}" type="presParOf" srcId="{C449DDC9-4DF3-4287-AA76-BCE69469BAD6}" destId="{854CCE6F-67D4-4734-A67B-4329AF58919B}" srcOrd="2" destOrd="0" presId="urn:microsoft.com/office/officeart/2005/8/layout/hierarchy3"/>
    <dgm:cxn modelId="{0B043E03-C0E2-4602-931A-3EFB616F8302}" type="presParOf" srcId="{854CCE6F-67D4-4734-A67B-4329AF58919B}" destId="{4BCF2E34-B9A4-4831-A0A9-9AD48C58B9E5}" srcOrd="0" destOrd="0" presId="urn:microsoft.com/office/officeart/2005/8/layout/hierarchy3"/>
    <dgm:cxn modelId="{9E8F5674-445B-41A0-B7C7-3EAC241C2F1B}" type="presParOf" srcId="{4BCF2E34-B9A4-4831-A0A9-9AD48C58B9E5}" destId="{CEDBCED6-74DC-48CB-B550-7B35B83F65C8}" srcOrd="0" destOrd="0" presId="urn:microsoft.com/office/officeart/2005/8/layout/hierarchy3"/>
    <dgm:cxn modelId="{41C892AB-45DE-4533-BCD5-1B9069452C32}" type="presParOf" srcId="{4BCF2E34-B9A4-4831-A0A9-9AD48C58B9E5}" destId="{469A732E-5A98-4BBC-8BBC-BF78065A5A6E}" srcOrd="1" destOrd="0" presId="urn:microsoft.com/office/officeart/2005/8/layout/hierarchy3"/>
    <dgm:cxn modelId="{31A3577C-0ED0-46D8-8E33-D6576345B046}" type="presParOf" srcId="{854CCE6F-67D4-4734-A67B-4329AF58919B}" destId="{937A913E-58C3-4548-8C6C-E951E8796607}" srcOrd="1" destOrd="0" presId="urn:microsoft.com/office/officeart/2005/8/layout/hierarchy3"/>
    <dgm:cxn modelId="{CD0094E8-77B3-482D-B992-0021C0EA6D83}" type="presParOf" srcId="{937A913E-58C3-4548-8C6C-E951E8796607}" destId="{DE68D0CF-AED3-4C5E-987F-2E0757A86B98}" srcOrd="0" destOrd="0" presId="urn:microsoft.com/office/officeart/2005/8/layout/hierarchy3"/>
    <dgm:cxn modelId="{30876267-9D6D-42A6-A795-234B344B3005}" type="presParOf" srcId="{937A913E-58C3-4548-8C6C-E951E8796607}" destId="{5998C3F8-4B15-4B8F-B23C-CCD04E37E1BD}" srcOrd="1" destOrd="0" presId="urn:microsoft.com/office/officeart/2005/8/layout/hierarchy3"/>
    <dgm:cxn modelId="{07D4CF0A-E040-48CC-A7AA-B57D043C47E5}" type="presParOf" srcId="{937A913E-58C3-4548-8C6C-E951E8796607}" destId="{091CBB63-94AA-4D92-B576-2BDE39F912FC}" srcOrd="2" destOrd="0" presId="urn:microsoft.com/office/officeart/2005/8/layout/hierarchy3"/>
    <dgm:cxn modelId="{B3CBAB05-399A-4748-BB7D-284E64B40B69}" type="presParOf" srcId="{937A913E-58C3-4548-8C6C-E951E8796607}" destId="{9ECCE8F3-0C1F-4E0B-8BC1-E410FB85C79C}" srcOrd="3" destOrd="0" presId="urn:microsoft.com/office/officeart/2005/8/layout/hierarchy3"/>
    <dgm:cxn modelId="{B661CDF2-3C55-4A09-A21B-A6506A58131A}" type="presParOf" srcId="{C449DDC9-4DF3-4287-AA76-BCE69469BAD6}" destId="{039A4CF0-3231-41F5-97B9-9FF0DBA9B23A}" srcOrd="3" destOrd="0" presId="urn:microsoft.com/office/officeart/2005/8/layout/hierarchy3"/>
    <dgm:cxn modelId="{E2FC73F6-75A0-4039-8054-7A2F92E213B8}" type="presParOf" srcId="{039A4CF0-3231-41F5-97B9-9FF0DBA9B23A}" destId="{B16E9CAD-1082-479C-9F72-054EB45D81F5}" srcOrd="0" destOrd="0" presId="urn:microsoft.com/office/officeart/2005/8/layout/hierarchy3"/>
    <dgm:cxn modelId="{A3415B64-1E0F-4A4C-BC4A-6CDB5288A540}" type="presParOf" srcId="{B16E9CAD-1082-479C-9F72-054EB45D81F5}" destId="{6FFA1F66-DC45-4592-9FF6-3A672DE0EB1E}" srcOrd="0" destOrd="0" presId="urn:microsoft.com/office/officeart/2005/8/layout/hierarchy3"/>
    <dgm:cxn modelId="{E555D164-402B-4078-B673-21D1632104CE}" type="presParOf" srcId="{B16E9CAD-1082-479C-9F72-054EB45D81F5}" destId="{A8E04C48-E945-48CE-A763-F1285CBEAF78}" srcOrd="1" destOrd="0" presId="urn:microsoft.com/office/officeart/2005/8/layout/hierarchy3"/>
    <dgm:cxn modelId="{092CBBB0-AD0D-44A6-BB93-5896C2604222}" type="presParOf" srcId="{039A4CF0-3231-41F5-97B9-9FF0DBA9B23A}" destId="{16DC887B-6115-4C8A-9EAC-557C26A4EF3A}" srcOrd="1" destOrd="0" presId="urn:microsoft.com/office/officeart/2005/8/layout/hierarchy3"/>
    <dgm:cxn modelId="{60BD9F11-B50B-4A9D-8C29-26DFDDD014EC}" type="presParOf" srcId="{16DC887B-6115-4C8A-9EAC-557C26A4EF3A}" destId="{605F064A-5EE9-4789-884D-FAB7D5101DFC}" srcOrd="0" destOrd="0" presId="urn:microsoft.com/office/officeart/2005/8/layout/hierarchy3"/>
    <dgm:cxn modelId="{1D662ACD-1285-41F1-9C84-0B8F7FFBF54E}" type="presParOf" srcId="{16DC887B-6115-4C8A-9EAC-557C26A4EF3A}" destId="{37D3353F-965E-4F07-B387-99C5A0A6181C}" srcOrd="1" destOrd="0" presId="urn:microsoft.com/office/officeart/2005/8/layout/hierarchy3"/>
    <dgm:cxn modelId="{F23B53FE-5A9C-4EF3-A381-EEF1CD027535}" type="presParOf" srcId="{16DC887B-6115-4C8A-9EAC-557C26A4EF3A}" destId="{3BACB994-2DE7-48D8-BC29-294741FBFABC}" srcOrd="2" destOrd="0" presId="urn:microsoft.com/office/officeart/2005/8/layout/hierarchy3"/>
    <dgm:cxn modelId="{945FC9BE-46A4-43CB-B14E-12263EA8D5E6}" type="presParOf" srcId="{16DC887B-6115-4C8A-9EAC-557C26A4EF3A}" destId="{89AC6B52-4EB2-470E-9926-AEADFDBA0D1D}"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A0FC77-3ABD-41A9-A2B7-2255F4782C1E}" type="doc">
      <dgm:prSet loTypeId="urn:microsoft.com/office/officeart/2005/8/layout/hierarchy3" loCatId="list" qsTypeId="urn:microsoft.com/office/officeart/2005/8/quickstyle/simple2" qsCatId="simple" csTypeId="urn:microsoft.com/office/officeart/2005/8/colors/accent0_2" csCatId="mainScheme" phldr="1"/>
      <dgm:spPr/>
      <dgm:t>
        <a:bodyPr/>
        <a:lstStyle/>
        <a:p>
          <a:endParaRPr lang="en-US"/>
        </a:p>
      </dgm:t>
    </dgm:pt>
    <dgm:pt modelId="{8C3BAEAD-E314-4F1D-B8D2-5DF2798D4E89}">
      <dgm:prSet/>
      <dgm:spPr>
        <a:solidFill>
          <a:srgbClr val="00B0F0"/>
        </a:solidFill>
      </dgm:spPr>
      <dgm:t>
        <a:bodyPr/>
        <a:lstStyle/>
        <a:p>
          <a:pPr rtl="0"/>
          <a:r>
            <a:rPr lang="en-US" dirty="0"/>
            <a:t>HOPE Scholarship</a:t>
          </a:r>
        </a:p>
      </dgm:t>
    </dgm:pt>
    <dgm:pt modelId="{F06C3B65-BFC0-4C00-9D6A-53517FD8F634}" type="parTrans" cxnId="{FEDBE556-012B-46B6-ABDB-7F11F1D30AAE}">
      <dgm:prSet/>
      <dgm:spPr/>
      <dgm:t>
        <a:bodyPr/>
        <a:lstStyle/>
        <a:p>
          <a:endParaRPr lang="en-US"/>
        </a:p>
      </dgm:t>
    </dgm:pt>
    <dgm:pt modelId="{E838F60E-602A-46C7-87D9-88C28B614730}" type="sibTrans" cxnId="{FEDBE556-012B-46B6-ABDB-7F11F1D30AAE}">
      <dgm:prSet/>
      <dgm:spPr/>
      <dgm:t>
        <a:bodyPr/>
        <a:lstStyle/>
        <a:p>
          <a:endParaRPr lang="en-US"/>
        </a:p>
      </dgm:t>
    </dgm:pt>
    <dgm:pt modelId="{1CB51367-56CC-4598-8AE9-CB9C12F223C9}">
      <dgm:prSet/>
      <dgm:spPr/>
      <dgm:t>
        <a:bodyPr/>
        <a:lstStyle/>
        <a:p>
          <a:pPr rtl="0"/>
          <a:r>
            <a:rPr lang="en-US" dirty="0"/>
            <a:t>$1,750/$2,250 per semester</a:t>
          </a:r>
        </a:p>
      </dgm:t>
    </dgm:pt>
    <dgm:pt modelId="{169FDE52-427C-489F-A564-DA3B52F1B1B3}" type="parTrans" cxnId="{259D6FE8-F237-4D8E-9A0D-FB3EA458348F}">
      <dgm:prSet/>
      <dgm:spPr/>
      <dgm:t>
        <a:bodyPr/>
        <a:lstStyle/>
        <a:p>
          <a:endParaRPr lang="en-US"/>
        </a:p>
      </dgm:t>
    </dgm:pt>
    <dgm:pt modelId="{23BC794D-14C7-4FF1-887B-3FBF8D7C0041}" type="sibTrans" cxnId="{259D6FE8-F237-4D8E-9A0D-FB3EA458348F}">
      <dgm:prSet/>
      <dgm:spPr/>
      <dgm:t>
        <a:bodyPr/>
        <a:lstStyle/>
        <a:p>
          <a:endParaRPr lang="en-US"/>
        </a:p>
      </dgm:t>
    </dgm:pt>
    <dgm:pt modelId="{CD49BDB8-A45D-46CA-BA45-2D88FCBEDD62}">
      <dgm:prSet/>
      <dgm:spPr>
        <a:solidFill>
          <a:schemeClr val="bg2">
            <a:lumMod val="40000"/>
            <a:lumOff val="60000"/>
          </a:schemeClr>
        </a:solidFill>
      </dgm:spPr>
      <dgm:t>
        <a:bodyPr/>
        <a:lstStyle/>
        <a:p>
          <a:pPr rtl="0"/>
          <a:r>
            <a:rPr lang="en-US" dirty="0"/>
            <a:t>TSAA</a:t>
          </a:r>
        </a:p>
      </dgm:t>
    </dgm:pt>
    <dgm:pt modelId="{D6A36843-FA5E-432F-945F-07F01E69A532}" type="parTrans" cxnId="{016D36A4-8F1A-466B-9668-E4F53AD1D838}">
      <dgm:prSet/>
      <dgm:spPr/>
      <dgm:t>
        <a:bodyPr/>
        <a:lstStyle/>
        <a:p>
          <a:endParaRPr lang="en-US"/>
        </a:p>
      </dgm:t>
    </dgm:pt>
    <dgm:pt modelId="{C06E31FC-3518-4AF0-8CEF-4EF162725848}" type="sibTrans" cxnId="{016D36A4-8F1A-466B-9668-E4F53AD1D838}">
      <dgm:prSet/>
      <dgm:spPr/>
      <dgm:t>
        <a:bodyPr/>
        <a:lstStyle/>
        <a:p>
          <a:endParaRPr lang="en-US"/>
        </a:p>
      </dgm:t>
    </dgm:pt>
    <dgm:pt modelId="{ED332815-484A-415E-8028-36321CAA417F}">
      <dgm:prSet/>
      <dgm:spPr/>
      <dgm:t>
        <a:bodyPr/>
        <a:lstStyle/>
        <a:p>
          <a:pPr rtl="0"/>
          <a:r>
            <a:rPr lang="en-US" dirty="0"/>
            <a:t>$1,000+ per semester</a:t>
          </a:r>
        </a:p>
      </dgm:t>
    </dgm:pt>
    <dgm:pt modelId="{DB475D6F-F226-4EE4-9798-985E460269C9}" type="parTrans" cxnId="{8F448BA8-99B7-4DC1-BC33-E6830D76E99C}">
      <dgm:prSet/>
      <dgm:spPr/>
      <dgm:t>
        <a:bodyPr/>
        <a:lstStyle/>
        <a:p>
          <a:endParaRPr lang="en-US"/>
        </a:p>
      </dgm:t>
    </dgm:pt>
    <dgm:pt modelId="{A8D45D96-1D50-415B-9D21-B538C8246DBC}" type="sibTrans" cxnId="{8F448BA8-99B7-4DC1-BC33-E6830D76E99C}">
      <dgm:prSet/>
      <dgm:spPr/>
      <dgm:t>
        <a:bodyPr/>
        <a:lstStyle/>
        <a:p>
          <a:endParaRPr lang="en-US"/>
        </a:p>
      </dgm:t>
    </dgm:pt>
    <dgm:pt modelId="{8568BAC0-FA83-4D93-812E-588E5C50BEC8}">
      <dgm:prSet/>
      <dgm:spPr>
        <a:solidFill>
          <a:schemeClr val="bg2">
            <a:lumMod val="40000"/>
            <a:lumOff val="60000"/>
          </a:schemeClr>
        </a:solidFill>
      </dgm:spPr>
      <dgm:t>
        <a:bodyPr/>
        <a:lstStyle/>
        <a:p>
          <a:pPr rtl="0"/>
          <a:r>
            <a:rPr lang="en-US" dirty="0"/>
            <a:t>Pell Grant</a:t>
          </a:r>
        </a:p>
      </dgm:t>
    </dgm:pt>
    <dgm:pt modelId="{0423D16F-E1CB-498E-A963-A3CFC40C2AC9}" type="parTrans" cxnId="{2BE623B5-D35B-4459-B274-0BE38E240675}">
      <dgm:prSet/>
      <dgm:spPr/>
      <dgm:t>
        <a:bodyPr/>
        <a:lstStyle/>
        <a:p>
          <a:endParaRPr lang="en-US"/>
        </a:p>
      </dgm:t>
    </dgm:pt>
    <dgm:pt modelId="{D26456E8-6F5C-4000-893C-191B7BF348C8}" type="sibTrans" cxnId="{2BE623B5-D35B-4459-B274-0BE38E240675}">
      <dgm:prSet/>
      <dgm:spPr/>
      <dgm:t>
        <a:bodyPr/>
        <a:lstStyle/>
        <a:p>
          <a:endParaRPr lang="en-US"/>
        </a:p>
      </dgm:t>
    </dgm:pt>
    <dgm:pt modelId="{618B8CA0-992C-4207-BE59-CD689BFCCAC4}">
      <dgm:prSet/>
      <dgm:spPr/>
      <dgm:t>
        <a:bodyPr/>
        <a:lstStyle/>
        <a:p>
          <a:pPr rtl="0"/>
          <a:r>
            <a:rPr lang="en-US" dirty="0"/>
            <a:t>$3,247 per semester max (2021-22)</a:t>
          </a:r>
        </a:p>
      </dgm:t>
    </dgm:pt>
    <dgm:pt modelId="{358D9055-276B-4AA7-A44E-35658AB9E2A1}" type="parTrans" cxnId="{E075E9C7-E67A-44AF-B2AE-FF4D1A63C04D}">
      <dgm:prSet/>
      <dgm:spPr/>
      <dgm:t>
        <a:bodyPr/>
        <a:lstStyle/>
        <a:p>
          <a:endParaRPr lang="en-US"/>
        </a:p>
      </dgm:t>
    </dgm:pt>
    <dgm:pt modelId="{A2844E6B-06CE-45BE-99E4-BF2683EC2D2A}" type="sibTrans" cxnId="{E075E9C7-E67A-44AF-B2AE-FF4D1A63C04D}">
      <dgm:prSet/>
      <dgm:spPr/>
      <dgm:t>
        <a:bodyPr/>
        <a:lstStyle/>
        <a:p>
          <a:endParaRPr lang="en-US"/>
        </a:p>
      </dgm:t>
    </dgm:pt>
    <dgm:pt modelId="{3EB4891E-67F2-406E-9A31-AFFA93AB1EDA}">
      <dgm:prSet/>
      <dgm:spPr/>
      <dgm:t>
        <a:bodyPr/>
        <a:lstStyle/>
        <a:p>
          <a:pPr rtl="0"/>
          <a:r>
            <a:rPr lang="en-US" dirty="0"/>
            <a:t>0 – 5846 EFC</a:t>
          </a:r>
          <a:br>
            <a:rPr lang="en-US" dirty="0"/>
          </a:br>
          <a:r>
            <a:rPr lang="en-US" dirty="0"/>
            <a:t>Need based (2021-22)</a:t>
          </a:r>
        </a:p>
      </dgm:t>
    </dgm:pt>
    <dgm:pt modelId="{027188BC-5DDA-4346-A260-0A105704BA68}" type="parTrans" cxnId="{E46593BC-E5F2-462B-87EE-E346D36662AF}">
      <dgm:prSet/>
      <dgm:spPr/>
      <dgm:t>
        <a:bodyPr/>
        <a:lstStyle/>
        <a:p>
          <a:endParaRPr lang="en-US"/>
        </a:p>
      </dgm:t>
    </dgm:pt>
    <dgm:pt modelId="{8929B0F3-12E0-413E-9CC5-A17B48E64884}" type="sibTrans" cxnId="{E46593BC-E5F2-462B-87EE-E346D36662AF}">
      <dgm:prSet/>
      <dgm:spPr/>
      <dgm:t>
        <a:bodyPr/>
        <a:lstStyle/>
        <a:p>
          <a:endParaRPr lang="en-US"/>
        </a:p>
      </dgm:t>
    </dgm:pt>
    <dgm:pt modelId="{1C7CA69C-59F3-4ED2-A0D4-C0A3DD930380}">
      <dgm:prSet/>
      <dgm:spPr/>
      <dgm:t>
        <a:bodyPr/>
        <a:lstStyle/>
        <a:p>
          <a:pPr rtl="0"/>
          <a:r>
            <a:rPr lang="en-US" dirty="0"/>
            <a:t>0 – 4500 EFC</a:t>
          </a:r>
          <a:br>
            <a:rPr lang="en-US" dirty="0"/>
          </a:br>
          <a:r>
            <a:rPr lang="en-US" dirty="0"/>
            <a:t>February 1</a:t>
          </a:r>
        </a:p>
      </dgm:t>
    </dgm:pt>
    <dgm:pt modelId="{2EF5A2AC-CC28-4320-A887-717DD02B7EC6}" type="parTrans" cxnId="{D6E67950-2F25-49AB-9391-896F48815A28}">
      <dgm:prSet/>
      <dgm:spPr/>
      <dgm:t>
        <a:bodyPr/>
        <a:lstStyle/>
        <a:p>
          <a:endParaRPr lang="en-US"/>
        </a:p>
      </dgm:t>
    </dgm:pt>
    <dgm:pt modelId="{89E74B4B-52E5-4C9A-8785-A9FEBECD1F24}" type="sibTrans" cxnId="{D6E67950-2F25-49AB-9391-896F48815A28}">
      <dgm:prSet/>
      <dgm:spPr/>
      <dgm:t>
        <a:bodyPr/>
        <a:lstStyle/>
        <a:p>
          <a:endParaRPr lang="en-US"/>
        </a:p>
      </dgm:t>
    </dgm:pt>
    <dgm:pt modelId="{88C03B85-B799-43FF-B349-3EEF6DE6F36F}">
      <dgm:prSet/>
      <dgm:spPr/>
      <dgm:t>
        <a:bodyPr/>
        <a:lstStyle/>
        <a:p>
          <a:pPr rtl="0"/>
          <a:r>
            <a:rPr lang="en-US" dirty="0"/>
            <a:t>21 ACT/SAT or 3.0 GPA*</a:t>
          </a:r>
        </a:p>
      </dgm:t>
    </dgm:pt>
    <dgm:pt modelId="{8B9FC28F-0B17-479D-B30C-9135B736DFC8}" type="parTrans" cxnId="{54AF70A8-CADF-4584-B0B7-58E80F7D0645}">
      <dgm:prSet/>
      <dgm:spPr/>
      <dgm:t>
        <a:bodyPr/>
        <a:lstStyle/>
        <a:p>
          <a:endParaRPr lang="en-US"/>
        </a:p>
      </dgm:t>
    </dgm:pt>
    <dgm:pt modelId="{34CDA8F3-C716-4477-A3B2-2F4AD3FD217A}" type="sibTrans" cxnId="{54AF70A8-CADF-4584-B0B7-58E80F7D0645}">
      <dgm:prSet/>
      <dgm:spPr/>
      <dgm:t>
        <a:bodyPr/>
        <a:lstStyle/>
        <a:p>
          <a:endParaRPr lang="en-US"/>
        </a:p>
      </dgm:t>
    </dgm:pt>
    <dgm:pt modelId="{C449DDC9-4DF3-4287-AA76-BCE69469BAD6}" type="pres">
      <dgm:prSet presAssocID="{2EA0FC77-3ABD-41A9-A2B7-2255F4782C1E}" presName="diagram" presStyleCnt="0">
        <dgm:presLayoutVars>
          <dgm:chPref val="1"/>
          <dgm:dir/>
          <dgm:animOne val="branch"/>
          <dgm:animLvl val="lvl"/>
          <dgm:resizeHandles/>
        </dgm:presLayoutVars>
      </dgm:prSet>
      <dgm:spPr/>
    </dgm:pt>
    <dgm:pt modelId="{DA2633BB-83A5-4D76-A33D-C68358C88497}" type="pres">
      <dgm:prSet presAssocID="{8568BAC0-FA83-4D93-812E-588E5C50BEC8}" presName="root" presStyleCnt="0"/>
      <dgm:spPr/>
    </dgm:pt>
    <dgm:pt modelId="{3107B0FA-A4DD-4182-94F7-84BBEC763CA0}" type="pres">
      <dgm:prSet presAssocID="{8568BAC0-FA83-4D93-812E-588E5C50BEC8}" presName="rootComposite" presStyleCnt="0"/>
      <dgm:spPr/>
    </dgm:pt>
    <dgm:pt modelId="{F4404543-0172-4C2B-A320-542F4A9CA11D}" type="pres">
      <dgm:prSet presAssocID="{8568BAC0-FA83-4D93-812E-588E5C50BEC8}" presName="rootText" presStyleLbl="node1" presStyleIdx="0" presStyleCnt="3"/>
      <dgm:spPr/>
    </dgm:pt>
    <dgm:pt modelId="{4AB495BD-0311-40D3-A3AB-C99BB083FCD3}" type="pres">
      <dgm:prSet presAssocID="{8568BAC0-FA83-4D93-812E-588E5C50BEC8}" presName="rootConnector" presStyleLbl="node1" presStyleIdx="0" presStyleCnt="3"/>
      <dgm:spPr/>
    </dgm:pt>
    <dgm:pt modelId="{BCF15D53-E08C-4312-A80C-2A83B71EA8BE}" type="pres">
      <dgm:prSet presAssocID="{8568BAC0-FA83-4D93-812E-588E5C50BEC8}" presName="childShape" presStyleCnt="0"/>
      <dgm:spPr/>
    </dgm:pt>
    <dgm:pt modelId="{35AB6FB3-9E69-475F-9CB6-22956F46A6F5}" type="pres">
      <dgm:prSet presAssocID="{027188BC-5DDA-4346-A260-0A105704BA68}" presName="Name13" presStyleLbl="parChTrans1D2" presStyleIdx="0" presStyleCnt="6"/>
      <dgm:spPr/>
    </dgm:pt>
    <dgm:pt modelId="{C5CADD16-802D-4960-BE45-61289B1E6003}" type="pres">
      <dgm:prSet presAssocID="{3EB4891E-67F2-406E-9A31-AFFA93AB1EDA}" presName="childText" presStyleLbl="bgAcc1" presStyleIdx="0" presStyleCnt="6">
        <dgm:presLayoutVars>
          <dgm:bulletEnabled val="1"/>
        </dgm:presLayoutVars>
      </dgm:prSet>
      <dgm:spPr/>
    </dgm:pt>
    <dgm:pt modelId="{C7C02D89-C6A9-481C-A258-9244DB5E0459}" type="pres">
      <dgm:prSet presAssocID="{358D9055-276B-4AA7-A44E-35658AB9E2A1}" presName="Name13" presStyleLbl="parChTrans1D2" presStyleIdx="1" presStyleCnt="6"/>
      <dgm:spPr/>
    </dgm:pt>
    <dgm:pt modelId="{4D992639-5DFC-4FB6-B75D-570B16EEA0E8}" type="pres">
      <dgm:prSet presAssocID="{618B8CA0-992C-4207-BE59-CD689BFCCAC4}" presName="childText" presStyleLbl="bgAcc1" presStyleIdx="1" presStyleCnt="6">
        <dgm:presLayoutVars>
          <dgm:bulletEnabled val="1"/>
        </dgm:presLayoutVars>
      </dgm:prSet>
      <dgm:spPr/>
    </dgm:pt>
    <dgm:pt modelId="{EA351A9B-5ED3-40E2-A81A-7E6B3869F7B5}" type="pres">
      <dgm:prSet presAssocID="{CD49BDB8-A45D-46CA-BA45-2D88FCBEDD62}" presName="root" presStyleCnt="0"/>
      <dgm:spPr/>
    </dgm:pt>
    <dgm:pt modelId="{3B6CAC0B-438D-48E3-A3C7-A5BF99FBF529}" type="pres">
      <dgm:prSet presAssocID="{CD49BDB8-A45D-46CA-BA45-2D88FCBEDD62}" presName="rootComposite" presStyleCnt="0"/>
      <dgm:spPr/>
    </dgm:pt>
    <dgm:pt modelId="{0EC32E0E-E222-48BA-9EC6-A27E47FA410C}" type="pres">
      <dgm:prSet presAssocID="{CD49BDB8-A45D-46CA-BA45-2D88FCBEDD62}" presName="rootText" presStyleLbl="node1" presStyleIdx="1" presStyleCnt="3"/>
      <dgm:spPr/>
    </dgm:pt>
    <dgm:pt modelId="{0616B1AC-A408-468E-86CA-26FA229A1FA2}" type="pres">
      <dgm:prSet presAssocID="{CD49BDB8-A45D-46CA-BA45-2D88FCBEDD62}" presName="rootConnector" presStyleLbl="node1" presStyleIdx="1" presStyleCnt="3"/>
      <dgm:spPr/>
    </dgm:pt>
    <dgm:pt modelId="{21DF54E6-B947-4A70-8D41-17CCF074F945}" type="pres">
      <dgm:prSet presAssocID="{CD49BDB8-A45D-46CA-BA45-2D88FCBEDD62}" presName="childShape" presStyleCnt="0"/>
      <dgm:spPr/>
    </dgm:pt>
    <dgm:pt modelId="{31E417AC-7B24-42AA-B8C4-8B1E5A6CF586}" type="pres">
      <dgm:prSet presAssocID="{2EF5A2AC-CC28-4320-A887-717DD02B7EC6}" presName="Name13" presStyleLbl="parChTrans1D2" presStyleIdx="2" presStyleCnt="6"/>
      <dgm:spPr/>
    </dgm:pt>
    <dgm:pt modelId="{79C3BA7D-563D-45A5-A7A2-522492588FD2}" type="pres">
      <dgm:prSet presAssocID="{1C7CA69C-59F3-4ED2-A0D4-C0A3DD930380}" presName="childText" presStyleLbl="bgAcc1" presStyleIdx="2" presStyleCnt="6">
        <dgm:presLayoutVars>
          <dgm:bulletEnabled val="1"/>
        </dgm:presLayoutVars>
      </dgm:prSet>
      <dgm:spPr/>
    </dgm:pt>
    <dgm:pt modelId="{EE8EBCEB-A6F1-42AC-A167-6DAC7D8A3CA3}" type="pres">
      <dgm:prSet presAssocID="{DB475D6F-F226-4EE4-9798-985E460269C9}" presName="Name13" presStyleLbl="parChTrans1D2" presStyleIdx="3" presStyleCnt="6"/>
      <dgm:spPr/>
    </dgm:pt>
    <dgm:pt modelId="{E5B50001-86EA-4363-80AF-5DE67768E1F8}" type="pres">
      <dgm:prSet presAssocID="{ED332815-484A-415E-8028-36321CAA417F}" presName="childText" presStyleLbl="bgAcc1" presStyleIdx="3" presStyleCnt="6">
        <dgm:presLayoutVars>
          <dgm:bulletEnabled val="1"/>
        </dgm:presLayoutVars>
      </dgm:prSet>
      <dgm:spPr/>
    </dgm:pt>
    <dgm:pt modelId="{854CCE6F-67D4-4734-A67B-4329AF58919B}" type="pres">
      <dgm:prSet presAssocID="{8C3BAEAD-E314-4F1D-B8D2-5DF2798D4E89}" presName="root" presStyleCnt="0"/>
      <dgm:spPr/>
    </dgm:pt>
    <dgm:pt modelId="{4BCF2E34-B9A4-4831-A0A9-9AD48C58B9E5}" type="pres">
      <dgm:prSet presAssocID="{8C3BAEAD-E314-4F1D-B8D2-5DF2798D4E89}" presName="rootComposite" presStyleCnt="0"/>
      <dgm:spPr/>
    </dgm:pt>
    <dgm:pt modelId="{CEDBCED6-74DC-48CB-B550-7B35B83F65C8}" type="pres">
      <dgm:prSet presAssocID="{8C3BAEAD-E314-4F1D-B8D2-5DF2798D4E89}" presName="rootText" presStyleLbl="node1" presStyleIdx="2" presStyleCnt="3"/>
      <dgm:spPr/>
    </dgm:pt>
    <dgm:pt modelId="{469A732E-5A98-4BBC-8BBC-BF78065A5A6E}" type="pres">
      <dgm:prSet presAssocID="{8C3BAEAD-E314-4F1D-B8D2-5DF2798D4E89}" presName="rootConnector" presStyleLbl="node1" presStyleIdx="2" presStyleCnt="3"/>
      <dgm:spPr/>
    </dgm:pt>
    <dgm:pt modelId="{937A913E-58C3-4548-8C6C-E951E8796607}" type="pres">
      <dgm:prSet presAssocID="{8C3BAEAD-E314-4F1D-B8D2-5DF2798D4E89}" presName="childShape" presStyleCnt="0"/>
      <dgm:spPr/>
    </dgm:pt>
    <dgm:pt modelId="{28132FA4-C4CE-47F2-BD0C-59C65B211A0F}" type="pres">
      <dgm:prSet presAssocID="{8B9FC28F-0B17-479D-B30C-9135B736DFC8}" presName="Name13" presStyleLbl="parChTrans1D2" presStyleIdx="4" presStyleCnt="6"/>
      <dgm:spPr/>
    </dgm:pt>
    <dgm:pt modelId="{29DA39C2-7FC6-4D88-8DCA-71BB5F79F055}" type="pres">
      <dgm:prSet presAssocID="{88C03B85-B799-43FF-B349-3EEF6DE6F36F}" presName="childText" presStyleLbl="bgAcc1" presStyleIdx="4" presStyleCnt="6">
        <dgm:presLayoutVars>
          <dgm:bulletEnabled val="1"/>
        </dgm:presLayoutVars>
      </dgm:prSet>
      <dgm:spPr/>
    </dgm:pt>
    <dgm:pt modelId="{091CBB63-94AA-4D92-B576-2BDE39F912FC}" type="pres">
      <dgm:prSet presAssocID="{169FDE52-427C-489F-A564-DA3B52F1B1B3}" presName="Name13" presStyleLbl="parChTrans1D2" presStyleIdx="5" presStyleCnt="6"/>
      <dgm:spPr/>
    </dgm:pt>
    <dgm:pt modelId="{9ECCE8F3-0C1F-4E0B-8BC1-E410FB85C79C}" type="pres">
      <dgm:prSet presAssocID="{1CB51367-56CC-4598-8AE9-CB9C12F223C9}" presName="childText" presStyleLbl="bgAcc1" presStyleIdx="5" presStyleCnt="6">
        <dgm:presLayoutVars>
          <dgm:bulletEnabled val="1"/>
        </dgm:presLayoutVars>
      </dgm:prSet>
      <dgm:spPr/>
    </dgm:pt>
  </dgm:ptLst>
  <dgm:cxnLst>
    <dgm:cxn modelId="{6C570201-0BCD-43C5-965F-227425FCFA76}" type="presOf" srcId="{1C7CA69C-59F3-4ED2-A0D4-C0A3DD930380}" destId="{79C3BA7D-563D-45A5-A7A2-522492588FD2}" srcOrd="0" destOrd="0" presId="urn:microsoft.com/office/officeart/2005/8/layout/hierarchy3"/>
    <dgm:cxn modelId="{8F151212-8A4D-4B2D-9BA2-8F6BCFCB3A89}" type="presOf" srcId="{CD49BDB8-A45D-46CA-BA45-2D88FCBEDD62}" destId="{0EC32E0E-E222-48BA-9EC6-A27E47FA410C}" srcOrd="0" destOrd="0" presId="urn:microsoft.com/office/officeart/2005/8/layout/hierarchy3"/>
    <dgm:cxn modelId="{352E151D-DA82-4A0F-8E03-80D257B643EE}" type="presOf" srcId="{88C03B85-B799-43FF-B349-3EEF6DE6F36F}" destId="{29DA39C2-7FC6-4D88-8DCA-71BB5F79F055}" srcOrd="0" destOrd="0" presId="urn:microsoft.com/office/officeart/2005/8/layout/hierarchy3"/>
    <dgm:cxn modelId="{15386025-7B89-4F4E-B085-B73DC53263E7}" type="presOf" srcId="{2EA0FC77-3ABD-41A9-A2B7-2255F4782C1E}" destId="{C449DDC9-4DF3-4287-AA76-BCE69469BAD6}" srcOrd="0" destOrd="0" presId="urn:microsoft.com/office/officeart/2005/8/layout/hierarchy3"/>
    <dgm:cxn modelId="{55556926-3633-4B7A-83C2-00DD153FE4AD}" type="presOf" srcId="{169FDE52-427C-489F-A564-DA3B52F1B1B3}" destId="{091CBB63-94AA-4D92-B576-2BDE39F912FC}" srcOrd="0" destOrd="0" presId="urn:microsoft.com/office/officeart/2005/8/layout/hierarchy3"/>
    <dgm:cxn modelId="{0D03B42A-52EE-4AB7-B9F8-AE8AF28AB765}" type="presOf" srcId="{2EF5A2AC-CC28-4320-A887-717DD02B7EC6}" destId="{31E417AC-7B24-42AA-B8C4-8B1E5A6CF586}" srcOrd="0" destOrd="0" presId="urn:microsoft.com/office/officeart/2005/8/layout/hierarchy3"/>
    <dgm:cxn modelId="{89AB865E-A02A-40CA-B024-22AC0446B5E1}" type="presOf" srcId="{027188BC-5DDA-4346-A260-0A105704BA68}" destId="{35AB6FB3-9E69-475F-9CB6-22956F46A6F5}" srcOrd="0" destOrd="0" presId="urn:microsoft.com/office/officeart/2005/8/layout/hierarchy3"/>
    <dgm:cxn modelId="{2BAB8068-7D20-4209-A3AC-D52CE6865A91}" type="presOf" srcId="{8B9FC28F-0B17-479D-B30C-9135B736DFC8}" destId="{28132FA4-C4CE-47F2-BD0C-59C65B211A0F}" srcOrd="0" destOrd="0" presId="urn:microsoft.com/office/officeart/2005/8/layout/hierarchy3"/>
    <dgm:cxn modelId="{21145450-F93A-44C4-A6E7-385157FAB821}" type="presOf" srcId="{618B8CA0-992C-4207-BE59-CD689BFCCAC4}" destId="{4D992639-5DFC-4FB6-B75D-570B16EEA0E8}" srcOrd="0" destOrd="0" presId="urn:microsoft.com/office/officeart/2005/8/layout/hierarchy3"/>
    <dgm:cxn modelId="{D6E67950-2F25-49AB-9391-896F48815A28}" srcId="{CD49BDB8-A45D-46CA-BA45-2D88FCBEDD62}" destId="{1C7CA69C-59F3-4ED2-A0D4-C0A3DD930380}" srcOrd="0" destOrd="0" parTransId="{2EF5A2AC-CC28-4320-A887-717DD02B7EC6}" sibTransId="{89E74B4B-52E5-4C9A-8785-A9FEBECD1F24}"/>
    <dgm:cxn modelId="{FEDBE556-012B-46B6-ABDB-7F11F1D30AAE}" srcId="{2EA0FC77-3ABD-41A9-A2B7-2255F4782C1E}" destId="{8C3BAEAD-E314-4F1D-B8D2-5DF2798D4E89}" srcOrd="2" destOrd="0" parTransId="{F06C3B65-BFC0-4C00-9D6A-53517FD8F634}" sibTransId="{E838F60E-602A-46C7-87D9-88C28B614730}"/>
    <dgm:cxn modelId="{74300C5A-0D7B-4FA3-8C41-E33F769F3B4A}" type="presOf" srcId="{358D9055-276B-4AA7-A44E-35658AB9E2A1}" destId="{C7C02D89-C6A9-481C-A258-9244DB5E0459}" srcOrd="0" destOrd="0" presId="urn:microsoft.com/office/officeart/2005/8/layout/hierarchy3"/>
    <dgm:cxn modelId="{90009381-3727-45F0-8292-6887AF19110C}" type="presOf" srcId="{DB475D6F-F226-4EE4-9798-985E460269C9}" destId="{EE8EBCEB-A6F1-42AC-A167-6DAC7D8A3CA3}" srcOrd="0" destOrd="0" presId="urn:microsoft.com/office/officeart/2005/8/layout/hierarchy3"/>
    <dgm:cxn modelId="{52733686-D2A1-4683-A952-112358DDD28B}" type="presOf" srcId="{8568BAC0-FA83-4D93-812E-588E5C50BEC8}" destId="{F4404543-0172-4C2B-A320-542F4A9CA11D}" srcOrd="0" destOrd="0" presId="urn:microsoft.com/office/officeart/2005/8/layout/hierarchy3"/>
    <dgm:cxn modelId="{AA3A0E89-7BC6-4FD8-84CB-FAA0D945F4AF}" type="presOf" srcId="{3EB4891E-67F2-406E-9A31-AFFA93AB1EDA}" destId="{C5CADD16-802D-4960-BE45-61289B1E6003}" srcOrd="0" destOrd="0" presId="urn:microsoft.com/office/officeart/2005/8/layout/hierarchy3"/>
    <dgm:cxn modelId="{9439258A-F1D3-45B8-89A4-9E1DE9D9FFC0}" type="presOf" srcId="{1CB51367-56CC-4598-8AE9-CB9C12F223C9}" destId="{9ECCE8F3-0C1F-4E0B-8BC1-E410FB85C79C}" srcOrd="0" destOrd="0" presId="urn:microsoft.com/office/officeart/2005/8/layout/hierarchy3"/>
    <dgm:cxn modelId="{02C9448B-34EC-4B27-A46C-A1E0ECBAC82A}" type="presOf" srcId="{8C3BAEAD-E314-4F1D-B8D2-5DF2798D4E89}" destId="{CEDBCED6-74DC-48CB-B550-7B35B83F65C8}" srcOrd="0" destOrd="0" presId="urn:microsoft.com/office/officeart/2005/8/layout/hierarchy3"/>
    <dgm:cxn modelId="{016D36A4-8F1A-466B-9668-E4F53AD1D838}" srcId="{2EA0FC77-3ABD-41A9-A2B7-2255F4782C1E}" destId="{CD49BDB8-A45D-46CA-BA45-2D88FCBEDD62}" srcOrd="1" destOrd="0" parTransId="{D6A36843-FA5E-432F-945F-07F01E69A532}" sibTransId="{C06E31FC-3518-4AF0-8CEF-4EF162725848}"/>
    <dgm:cxn modelId="{54AF70A8-CADF-4584-B0B7-58E80F7D0645}" srcId="{8C3BAEAD-E314-4F1D-B8D2-5DF2798D4E89}" destId="{88C03B85-B799-43FF-B349-3EEF6DE6F36F}" srcOrd="0" destOrd="0" parTransId="{8B9FC28F-0B17-479D-B30C-9135B736DFC8}" sibTransId="{34CDA8F3-C716-4477-A3B2-2F4AD3FD217A}"/>
    <dgm:cxn modelId="{8F448BA8-99B7-4DC1-BC33-E6830D76E99C}" srcId="{CD49BDB8-A45D-46CA-BA45-2D88FCBEDD62}" destId="{ED332815-484A-415E-8028-36321CAA417F}" srcOrd="1" destOrd="0" parTransId="{DB475D6F-F226-4EE4-9798-985E460269C9}" sibTransId="{A8D45D96-1D50-415B-9D21-B538C8246DBC}"/>
    <dgm:cxn modelId="{31E029B4-3CF7-4200-967D-82E25D8855B5}" type="presOf" srcId="{8C3BAEAD-E314-4F1D-B8D2-5DF2798D4E89}" destId="{469A732E-5A98-4BBC-8BBC-BF78065A5A6E}" srcOrd="1" destOrd="0" presId="urn:microsoft.com/office/officeart/2005/8/layout/hierarchy3"/>
    <dgm:cxn modelId="{2BE623B5-D35B-4459-B274-0BE38E240675}" srcId="{2EA0FC77-3ABD-41A9-A2B7-2255F4782C1E}" destId="{8568BAC0-FA83-4D93-812E-588E5C50BEC8}" srcOrd="0" destOrd="0" parTransId="{0423D16F-E1CB-498E-A963-A3CFC40C2AC9}" sibTransId="{D26456E8-6F5C-4000-893C-191B7BF348C8}"/>
    <dgm:cxn modelId="{E46593BC-E5F2-462B-87EE-E346D36662AF}" srcId="{8568BAC0-FA83-4D93-812E-588E5C50BEC8}" destId="{3EB4891E-67F2-406E-9A31-AFFA93AB1EDA}" srcOrd="0" destOrd="0" parTransId="{027188BC-5DDA-4346-A260-0A105704BA68}" sibTransId="{8929B0F3-12E0-413E-9CC5-A17B48E64884}"/>
    <dgm:cxn modelId="{E075E9C7-E67A-44AF-B2AE-FF4D1A63C04D}" srcId="{8568BAC0-FA83-4D93-812E-588E5C50BEC8}" destId="{618B8CA0-992C-4207-BE59-CD689BFCCAC4}" srcOrd="1" destOrd="0" parTransId="{358D9055-276B-4AA7-A44E-35658AB9E2A1}" sibTransId="{A2844E6B-06CE-45BE-99E4-BF2683EC2D2A}"/>
    <dgm:cxn modelId="{D544C2CF-FB74-491C-A93F-927D59AB38B8}" type="presOf" srcId="{8568BAC0-FA83-4D93-812E-588E5C50BEC8}" destId="{4AB495BD-0311-40D3-A3AB-C99BB083FCD3}" srcOrd="1" destOrd="0" presId="urn:microsoft.com/office/officeart/2005/8/layout/hierarchy3"/>
    <dgm:cxn modelId="{D19B96DA-B7EB-49E8-94C9-6F49E6849244}" type="presOf" srcId="{ED332815-484A-415E-8028-36321CAA417F}" destId="{E5B50001-86EA-4363-80AF-5DE67768E1F8}" srcOrd="0" destOrd="0" presId="urn:microsoft.com/office/officeart/2005/8/layout/hierarchy3"/>
    <dgm:cxn modelId="{30983CE5-6689-42C4-B732-4EA54E04F1E0}" type="presOf" srcId="{CD49BDB8-A45D-46CA-BA45-2D88FCBEDD62}" destId="{0616B1AC-A408-468E-86CA-26FA229A1FA2}" srcOrd="1" destOrd="0" presId="urn:microsoft.com/office/officeart/2005/8/layout/hierarchy3"/>
    <dgm:cxn modelId="{259D6FE8-F237-4D8E-9A0D-FB3EA458348F}" srcId="{8C3BAEAD-E314-4F1D-B8D2-5DF2798D4E89}" destId="{1CB51367-56CC-4598-8AE9-CB9C12F223C9}" srcOrd="1" destOrd="0" parTransId="{169FDE52-427C-489F-A564-DA3B52F1B1B3}" sibTransId="{23BC794D-14C7-4FF1-887B-3FBF8D7C0041}"/>
    <dgm:cxn modelId="{68A80A03-DF8D-49B5-A705-B76421C746FE}" type="presParOf" srcId="{C449DDC9-4DF3-4287-AA76-BCE69469BAD6}" destId="{DA2633BB-83A5-4D76-A33D-C68358C88497}" srcOrd="0" destOrd="0" presId="urn:microsoft.com/office/officeart/2005/8/layout/hierarchy3"/>
    <dgm:cxn modelId="{2DA86F15-C464-4BF6-861D-69AB8CE84B97}" type="presParOf" srcId="{DA2633BB-83A5-4D76-A33D-C68358C88497}" destId="{3107B0FA-A4DD-4182-94F7-84BBEC763CA0}" srcOrd="0" destOrd="0" presId="urn:microsoft.com/office/officeart/2005/8/layout/hierarchy3"/>
    <dgm:cxn modelId="{DC670761-A52B-4A90-941F-D6469212459D}" type="presParOf" srcId="{3107B0FA-A4DD-4182-94F7-84BBEC763CA0}" destId="{F4404543-0172-4C2B-A320-542F4A9CA11D}" srcOrd="0" destOrd="0" presId="urn:microsoft.com/office/officeart/2005/8/layout/hierarchy3"/>
    <dgm:cxn modelId="{771F1D39-428D-495D-87F6-5DD87D36DF76}" type="presParOf" srcId="{3107B0FA-A4DD-4182-94F7-84BBEC763CA0}" destId="{4AB495BD-0311-40D3-A3AB-C99BB083FCD3}" srcOrd="1" destOrd="0" presId="urn:microsoft.com/office/officeart/2005/8/layout/hierarchy3"/>
    <dgm:cxn modelId="{345F8FFD-FBF0-43AB-9CA5-934C8EE45F80}" type="presParOf" srcId="{DA2633BB-83A5-4D76-A33D-C68358C88497}" destId="{BCF15D53-E08C-4312-A80C-2A83B71EA8BE}" srcOrd="1" destOrd="0" presId="urn:microsoft.com/office/officeart/2005/8/layout/hierarchy3"/>
    <dgm:cxn modelId="{7022956A-1309-4550-A631-75A733B73DAB}" type="presParOf" srcId="{BCF15D53-E08C-4312-A80C-2A83B71EA8BE}" destId="{35AB6FB3-9E69-475F-9CB6-22956F46A6F5}" srcOrd="0" destOrd="0" presId="urn:microsoft.com/office/officeart/2005/8/layout/hierarchy3"/>
    <dgm:cxn modelId="{6D21CF1A-13F1-416D-87C8-B8C95ACE5B57}" type="presParOf" srcId="{BCF15D53-E08C-4312-A80C-2A83B71EA8BE}" destId="{C5CADD16-802D-4960-BE45-61289B1E6003}" srcOrd="1" destOrd="0" presId="urn:microsoft.com/office/officeart/2005/8/layout/hierarchy3"/>
    <dgm:cxn modelId="{BF77F32E-424F-429D-9F98-C2B61E48E323}" type="presParOf" srcId="{BCF15D53-E08C-4312-A80C-2A83B71EA8BE}" destId="{C7C02D89-C6A9-481C-A258-9244DB5E0459}" srcOrd="2" destOrd="0" presId="urn:microsoft.com/office/officeart/2005/8/layout/hierarchy3"/>
    <dgm:cxn modelId="{706AAA97-09F1-425E-BE2F-0D55B6015F4E}" type="presParOf" srcId="{BCF15D53-E08C-4312-A80C-2A83B71EA8BE}" destId="{4D992639-5DFC-4FB6-B75D-570B16EEA0E8}" srcOrd="3" destOrd="0" presId="urn:microsoft.com/office/officeart/2005/8/layout/hierarchy3"/>
    <dgm:cxn modelId="{7B69B665-C2A7-4E84-A6E1-5DD31AA06E37}" type="presParOf" srcId="{C449DDC9-4DF3-4287-AA76-BCE69469BAD6}" destId="{EA351A9B-5ED3-40E2-A81A-7E6B3869F7B5}" srcOrd="1" destOrd="0" presId="urn:microsoft.com/office/officeart/2005/8/layout/hierarchy3"/>
    <dgm:cxn modelId="{4515E2B8-8164-47CA-9C58-3EBBAAEB6756}" type="presParOf" srcId="{EA351A9B-5ED3-40E2-A81A-7E6B3869F7B5}" destId="{3B6CAC0B-438D-48E3-A3C7-A5BF99FBF529}" srcOrd="0" destOrd="0" presId="urn:microsoft.com/office/officeart/2005/8/layout/hierarchy3"/>
    <dgm:cxn modelId="{49BD1F5B-8237-4876-A1B1-D76E470BA482}" type="presParOf" srcId="{3B6CAC0B-438D-48E3-A3C7-A5BF99FBF529}" destId="{0EC32E0E-E222-48BA-9EC6-A27E47FA410C}" srcOrd="0" destOrd="0" presId="urn:microsoft.com/office/officeart/2005/8/layout/hierarchy3"/>
    <dgm:cxn modelId="{7D90F482-1C3C-4AEF-850A-47B875722D82}" type="presParOf" srcId="{3B6CAC0B-438D-48E3-A3C7-A5BF99FBF529}" destId="{0616B1AC-A408-468E-86CA-26FA229A1FA2}" srcOrd="1" destOrd="0" presId="urn:microsoft.com/office/officeart/2005/8/layout/hierarchy3"/>
    <dgm:cxn modelId="{E5E9B84A-B1D8-4CB8-A108-99986C959AAA}" type="presParOf" srcId="{EA351A9B-5ED3-40E2-A81A-7E6B3869F7B5}" destId="{21DF54E6-B947-4A70-8D41-17CCF074F945}" srcOrd="1" destOrd="0" presId="urn:microsoft.com/office/officeart/2005/8/layout/hierarchy3"/>
    <dgm:cxn modelId="{A3B707E7-D45A-43EC-930A-C41ED81E0240}" type="presParOf" srcId="{21DF54E6-B947-4A70-8D41-17CCF074F945}" destId="{31E417AC-7B24-42AA-B8C4-8B1E5A6CF586}" srcOrd="0" destOrd="0" presId="urn:microsoft.com/office/officeart/2005/8/layout/hierarchy3"/>
    <dgm:cxn modelId="{1C23142C-45EA-49B6-BCD6-DB2307C20AC2}" type="presParOf" srcId="{21DF54E6-B947-4A70-8D41-17CCF074F945}" destId="{79C3BA7D-563D-45A5-A7A2-522492588FD2}" srcOrd="1" destOrd="0" presId="urn:microsoft.com/office/officeart/2005/8/layout/hierarchy3"/>
    <dgm:cxn modelId="{F44E0A45-1AB8-4F19-A764-5D9DC681305C}" type="presParOf" srcId="{21DF54E6-B947-4A70-8D41-17CCF074F945}" destId="{EE8EBCEB-A6F1-42AC-A167-6DAC7D8A3CA3}" srcOrd="2" destOrd="0" presId="urn:microsoft.com/office/officeart/2005/8/layout/hierarchy3"/>
    <dgm:cxn modelId="{42DB0467-2A56-4C37-A60B-1441308D9AED}" type="presParOf" srcId="{21DF54E6-B947-4A70-8D41-17CCF074F945}" destId="{E5B50001-86EA-4363-80AF-5DE67768E1F8}" srcOrd="3" destOrd="0" presId="urn:microsoft.com/office/officeart/2005/8/layout/hierarchy3"/>
    <dgm:cxn modelId="{54F347D5-DDCD-469B-8337-76F896055DD3}" type="presParOf" srcId="{C449DDC9-4DF3-4287-AA76-BCE69469BAD6}" destId="{854CCE6F-67D4-4734-A67B-4329AF58919B}" srcOrd="2" destOrd="0" presId="urn:microsoft.com/office/officeart/2005/8/layout/hierarchy3"/>
    <dgm:cxn modelId="{721789B4-622D-4147-B65E-E07135EFF4C8}" type="presParOf" srcId="{854CCE6F-67D4-4734-A67B-4329AF58919B}" destId="{4BCF2E34-B9A4-4831-A0A9-9AD48C58B9E5}" srcOrd="0" destOrd="0" presId="urn:microsoft.com/office/officeart/2005/8/layout/hierarchy3"/>
    <dgm:cxn modelId="{28CDAD8C-0FED-44B3-A898-6D740C80716F}" type="presParOf" srcId="{4BCF2E34-B9A4-4831-A0A9-9AD48C58B9E5}" destId="{CEDBCED6-74DC-48CB-B550-7B35B83F65C8}" srcOrd="0" destOrd="0" presId="urn:microsoft.com/office/officeart/2005/8/layout/hierarchy3"/>
    <dgm:cxn modelId="{8D5AF14C-5995-4595-BBD4-1AE7D3D92820}" type="presParOf" srcId="{4BCF2E34-B9A4-4831-A0A9-9AD48C58B9E5}" destId="{469A732E-5A98-4BBC-8BBC-BF78065A5A6E}" srcOrd="1" destOrd="0" presId="urn:microsoft.com/office/officeart/2005/8/layout/hierarchy3"/>
    <dgm:cxn modelId="{F3F27CAA-2B81-4C6A-A654-B3E0DD145F52}" type="presParOf" srcId="{854CCE6F-67D4-4734-A67B-4329AF58919B}" destId="{937A913E-58C3-4548-8C6C-E951E8796607}" srcOrd="1" destOrd="0" presId="urn:microsoft.com/office/officeart/2005/8/layout/hierarchy3"/>
    <dgm:cxn modelId="{201C6A47-C3FD-4B3B-9337-D3498D3F360C}" type="presParOf" srcId="{937A913E-58C3-4548-8C6C-E951E8796607}" destId="{28132FA4-C4CE-47F2-BD0C-59C65B211A0F}" srcOrd="0" destOrd="0" presId="urn:microsoft.com/office/officeart/2005/8/layout/hierarchy3"/>
    <dgm:cxn modelId="{D9CDDA7E-3378-4627-B2AE-67A5693AB418}" type="presParOf" srcId="{937A913E-58C3-4548-8C6C-E951E8796607}" destId="{29DA39C2-7FC6-4D88-8DCA-71BB5F79F055}" srcOrd="1" destOrd="0" presId="urn:microsoft.com/office/officeart/2005/8/layout/hierarchy3"/>
    <dgm:cxn modelId="{24170997-7AB9-4953-8C81-678AC394075A}" type="presParOf" srcId="{937A913E-58C3-4548-8C6C-E951E8796607}" destId="{091CBB63-94AA-4D92-B576-2BDE39F912FC}" srcOrd="2" destOrd="0" presId="urn:microsoft.com/office/officeart/2005/8/layout/hierarchy3"/>
    <dgm:cxn modelId="{CCFFFBFB-29EC-4146-8A22-198CBE4DFDC2}" type="presParOf" srcId="{937A913E-58C3-4548-8C6C-E951E8796607}" destId="{9ECCE8F3-0C1F-4E0B-8BC1-E410FB85C79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A0FC77-3ABD-41A9-A2B7-2255F4782C1E}" type="doc">
      <dgm:prSet loTypeId="urn:microsoft.com/office/officeart/2005/8/layout/hierarchy3" loCatId="list" qsTypeId="urn:microsoft.com/office/officeart/2005/8/quickstyle/simple2" qsCatId="simple" csTypeId="urn:microsoft.com/office/officeart/2005/8/colors/accent0_2" csCatId="mainScheme" phldr="1"/>
      <dgm:spPr/>
      <dgm:t>
        <a:bodyPr/>
        <a:lstStyle/>
        <a:p>
          <a:endParaRPr lang="en-US"/>
        </a:p>
      </dgm:t>
    </dgm:pt>
    <dgm:pt modelId="{0D07F33C-429A-456E-A680-9DC1C2FCFA39}">
      <dgm:prSet/>
      <dgm:spPr>
        <a:solidFill>
          <a:srgbClr val="00B0F0"/>
        </a:solidFill>
      </dgm:spPr>
      <dgm:t>
        <a:bodyPr/>
        <a:lstStyle/>
        <a:p>
          <a:pPr rtl="0"/>
          <a:r>
            <a:rPr lang="en-US" dirty="0"/>
            <a:t>GAMS</a:t>
          </a:r>
        </a:p>
      </dgm:t>
    </dgm:pt>
    <dgm:pt modelId="{BBD22E7F-471C-4545-885F-8379687EBB49}" type="parTrans" cxnId="{AF43EAE7-3445-49EA-A40E-89F100B8DE74}">
      <dgm:prSet/>
      <dgm:spPr/>
      <dgm:t>
        <a:bodyPr/>
        <a:lstStyle/>
        <a:p>
          <a:endParaRPr lang="en-US"/>
        </a:p>
      </dgm:t>
    </dgm:pt>
    <dgm:pt modelId="{3223365B-C652-4893-91EB-830003D6C2C8}" type="sibTrans" cxnId="{AF43EAE7-3445-49EA-A40E-89F100B8DE74}">
      <dgm:prSet/>
      <dgm:spPr/>
      <dgm:t>
        <a:bodyPr/>
        <a:lstStyle/>
        <a:p>
          <a:endParaRPr lang="en-US"/>
        </a:p>
      </dgm:t>
    </dgm:pt>
    <dgm:pt modelId="{128428C6-ABEC-4071-9AC4-2769DA648205}">
      <dgm:prSet/>
      <dgm:spPr>
        <a:solidFill>
          <a:schemeClr val="bg2">
            <a:lumMod val="40000"/>
            <a:lumOff val="60000"/>
          </a:schemeClr>
        </a:solidFill>
      </dgm:spPr>
      <dgm:t>
        <a:bodyPr/>
        <a:lstStyle/>
        <a:p>
          <a:pPr rtl="0"/>
          <a:r>
            <a:rPr lang="en-US" dirty="0"/>
            <a:t>Aspire Award</a:t>
          </a:r>
        </a:p>
      </dgm:t>
    </dgm:pt>
    <dgm:pt modelId="{29C87EBA-D75A-4057-8D42-9C5E729DD611}" type="parTrans" cxnId="{FFFF7BE9-9580-4179-ADF4-1B5FD5129328}">
      <dgm:prSet/>
      <dgm:spPr/>
      <dgm:t>
        <a:bodyPr/>
        <a:lstStyle/>
        <a:p>
          <a:endParaRPr lang="en-US"/>
        </a:p>
      </dgm:t>
    </dgm:pt>
    <dgm:pt modelId="{F0040A49-A7D9-4028-83AB-9ECDBA1E0645}" type="sibTrans" cxnId="{FFFF7BE9-9580-4179-ADF4-1B5FD5129328}">
      <dgm:prSet/>
      <dgm:spPr/>
      <dgm:t>
        <a:bodyPr/>
        <a:lstStyle/>
        <a:p>
          <a:endParaRPr lang="en-US"/>
        </a:p>
      </dgm:t>
    </dgm:pt>
    <dgm:pt modelId="{7BBA28C0-8190-412C-9C07-5B13B202A596}">
      <dgm:prSet/>
      <dgm:spPr/>
      <dgm:t>
        <a:bodyPr/>
        <a:lstStyle/>
        <a:p>
          <a:pPr rtl="0"/>
          <a:r>
            <a:rPr lang="en-US" dirty="0"/>
            <a:t>$250/$750 per semester</a:t>
          </a:r>
        </a:p>
      </dgm:t>
    </dgm:pt>
    <dgm:pt modelId="{2F0DA67A-7734-4082-B32F-29C8F97C6F07}" type="sibTrans" cxnId="{C31D55E6-536C-4AC4-9B93-8C5B3FAFC14F}">
      <dgm:prSet/>
      <dgm:spPr/>
      <dgm:t>
        <a:bodyPr/>
        <a:lstStyle/>
        <a:p>
          <a:endParaRPr lang="en-US"/>
        </a:p>
      </dgm:t>
    </dgm:pt>
    <dgm:pt modelId="{CC8D3FFC-C5CE-4BC5-AF75-550F7CC54966}" type="parTrans" cxnId="{C31D55E6-536C-4AC4-9B93-8C5B3FAFC14F}">
      <dgm:prSet/>
      <dgm:spPr/>
      <dgm:t>
        <a:bodyPr/>
        <a:lstStyle/>
        <a:p>
          <a:endParaRPr lang="en-US"/>
        </a:p>
      </dgm:t>
    </dgm:pt>
    <dgm:pt modelId="{8B979FBB-79C0-40B7-80BB-7668FB5A8A57}">
      <dgm:prSet/>
      <dgm:spPr/>
      <dgm:t>
        <a:bodyPr/>
        <a:lstStyle/>
        <a:p>
          <a:pPr rtl="0"/>
          <a:r>
            <a:rPr lang="en-US" dirty="0"/>
            <a:t>$500 per semester</a:t>
          </a:r>
        </a:p>
      </dgm:t>
    </dgm:pt>
    <dgm:pt modelId="{C751AB3B-8056-43F8-82F4-011D253647CD}" type="sibTrans" cxnId="{017FCCA7-47B2-491C-A769-87AD3001E347}">
      <dgm:prSet/>
      <dgm:spPr/>
      <dgm:t>
        <a:bodyPr/>
        <a:lstStyle/>
        <a:p>
          <a:endParaRPr lang="en-US"/>
        </a:p>
      </dgm:t>
    </dgm:pt>
    <dgm:pt modelId="{8EC1A5A6-5E61-4689-B51E-0C715DBA73FA}" type="parTrans" cxnId="{017FCCA7-47B2-491C-A769-87AD3001E347}">
      <dgm:prSet/>
      <dgm:spPr/>
      <dgm:t>
        <a:bodyPr/>
        <a:lstStyle/>
        <a:p>
          <a:endParaRPr lang="en-US"/>
        </a:p>
      </dgm:t>
    </dgm:pt>
    <dgm:pt modelId="{DE2A9864-2B3D-4983-B0F2-3B377630DD05}">
      <dgm:prSet/>
      <dgm:spPr/>
      <dgm:t>
        <a:bodyPr/>
        <a:lstStyle/>
        <a:p>
          <a:pPr rtl="0"/>
          <a:r>
            <a:rPr lang="en-US" dirty="0"/>
            <a:t>29 ACT/SAT &amp; 3.75 GPA*</a:t>
          </a:r>
        </a:p>
      </dgm:t>
    </dgm:pt>
    <dgm:pt modelId="{190892D5-A6C9-4D65-95F1-9474C4C802B0}" type="parTrans" cxnId="{0F1989CE-88F9-43B4-B4E4-1E4930CA4504}">
      <dgm:prSet/>
      <dgm:spPr/>
      <dgm:t>
        <a:bodyPr/>
        <a:lstStyle/>
        <a:p>
          <a:endParaRPr lang="en-US"/>
        </a:p>
      </dgm:t>
    </dgm:pt>
    <dgm:pt modelId="{122C9E81-81DC-4ED4-BD14-0FE80426FE02}" type="sibTrans" cxnId="{0F1989CE-88F9-43B4-B4E4-1E4930CA4504}">
      <dgm:prSet/>
      <dgm:spPr/>
      <dgm:t>
        <a:bodyPr/>
        <a:lstStyle/>
        <a:p>
          <a:endParaRPr lang="en-US"/>
        </a:p>
      </dgm:t>
    </dgm:pt>
    <dgm:pt modelId="{2C1E1D45-B770-49F2-B65B-4A2193EB8021}">
      <dgm:prSet/>
      <dgm:spPr/>
      <dgm:t>
        <a:bodyPr/>
        <a:lstStyle/>
        <a:p>
          <a:pPr rtl="0"/>
          <a:r>
            <a:rPr lang="en-US" dirty="0"/>
            <a:t>Parents AGI ≤$36,000</a:t>
          </a:r>
        </a:p>
      </dgm:t>
    </dgm:pt>
    <dgm:pt modelId="{A2C27AE9-AAC2-443E-939A-A81E383383DA}" type="parTrans" cxnId="{18125D6A-541B-42F1-9ACD-4973545AED92}">
      <dgm:prSet/>
      <dgm:spPr/>
      <dgm:t>
        <a:bodyPr/>
        <a:lstStyle/>
        <a:p>
          <a:endParaRPr lang="en-US"/>
        </a:p>
      </dgm:t>
    </dgm:pt>
    <dgm:pt modelId="{C5497A75-2578-4170-A903-9CCFCB6BC74F}" type="sibTrans" cxnId="{18125D6A-541B-42F1-9ACD-4973545AED92}">
      <dgm:prSet/>
      <dgm:spPr/>
      <dgm:t>
        <a:bodyPr/>
        <a:lstStyle/>
        <a:p>
          <a:endParaRPr lang="en-US"/>
        </a:p>
      </dgm:t>
    </dgm:pt>
    <dgm:pt modelId="{C449DDC9-4DF3-4287-AA76-BCE69469BAD6}" type="pres">
      <dgm:prSet presAssocID="{2EA0FC77-3ABD-41A9-A2B7-2255F4782C1E}" presName="diagram" presStyleCnt="0">
        <dgm:presLayoutVars>
          <dgm:chPref val="1"/>
          <dgm:dir/>
          <dgm:animOne val="branch"/>
          <dgm:animLvl val="lvl"/>
          <dgm:resizeHandles/>
        </dgm:presLayoutVars>
      </dgm:prSet>
      <dgm:spPr/>
    </dgm:pt>
    <dgm:pt modelId="{736C3933-1ECE-41FE-AA4E-8125ACB553EA}" type="pres">
      <dgm:prSet presAssocID="{0D07F33C-429A-456E-A680-9DC1C2FCFA39}" presName="root" presStyleCnt="0"/>
      <dgm:spPr/>
    </dgm:pt>
    <dgm:pt modelId="{9185F94D-1259-418C-A4B8-1F3015943B27}" type="pres">
      <dgm:prSet presAssocID="{0D07F33C-429A-456E-A680-9DC1C2FCFA39}" presName="rootComposite" presStyleCnt="0"/>
      <dgm:spPr/>
    </dgm:pt>
    <dgm:pt modelId="{221F144A-3B8D-4C2B-9DA1-A4C94C8D2128}" type="pres">
      <dgm:prSet presAssocID="{0D07F33C-429A-456E-A680-9DC1C2FCFA39}" presName="rootText" presStyleLbl="node1" presStyleIdx="0" presStyleCnt="2"/>
      <dgm:spPr/>
    </dgm:pt>
    <dgm:pt modelId="{9EE94DD5-2FC2-4130-ADF3-2B7114574F67}" type="pres">
      <dgm:prSet presAssocID="{0D07F33C-429A-456E-A680-9DC1C2FCFA39}" presName="rootConnector" presStyleLbl="node1" presStyleIdx="0" presStyleCnt="2"/>
      <dgm:spPr/>
    </dgm:pt>
    <dgm:pt modelId="{E73B75B1-3A6A-4738-AEB6-3306CA682DC2}" type="pres">
      <dgm:prSet presAssocID="{0D07F33C-429A-456E-A680-9DC1C2FCFA39}" presName="childShape" presStyleCnt="0"/>
      <dgm:spPr/>
    </dgm:pt>
    <dgm:pt modelId="{FA3AEB44-D596-4EE8-800C-E84CB4B4A9D4}" type="pres">
      <dgm:prSet presAssocID="{190892D5-A6C9-4D65-95F1-9474C4C802B0}" presName="Name13" presStyleLbl="parChTrans1D2" presStyleIdx="0" presStyleCnt="4"/>
      <dgm:spPr/>
    </dgm:pt>
    <dgm:pt modelId="{6167AAFB-614F-45F4-BB98-1D697AF154B6}" type="pres">
      <dgm:prSet presAssocID="{DE2A9864-2B3D-4983-B0F2-3B377630DD05}" presName="childText" presStyleLbl="bgAcc1" presStyleIdx="0" presStyleCnt="4">
        <dgm:presLayoutVars>
          <dgm:bulletEnabled val="1"/>
        </dgm:presLayoutVars>
      </dgm:prSet>
      <dgm:spPr/>
    </dgm:pt>
    <dgm:pt modelId="{9C81AF79-9F58-4BD8-8578-4BDE70C65B0F}" type="pres">
      <dgm:prSet presAssocID="{8EC1A5A6-5E61-4689-B51E-0C715DBA73FA}" presName="Name13" presStyleLbl="parChTrans1D2" presStyleIdx="1" presStyleCnt="4"/>
      <dgm:spPr/>
    </dgm:pt>
    <dgm:pt modelId="{969D1AA8-7C5C-4F06-AC44-C82FA6871F0A}" type="pres">
      <dgm:prSet presAssocID="{8B979FBB-79C0-40B7-80BB-7668FB5A8A57}" presName="childText" presStyleLbl="bgAcc1" presStyleIdx="1" presStyleCnt="4">
        <dgm:presLayoutVars>
          <dgm:bulletEnabled val="1"/>
        </dgm:presLayoutVars>
      </dgm:prSet>
      <dgm:spPr/>
    </dgm:pt>
    <dgm:pt modelId="{9E1983DC-60E3-457A-B6F3-8B44D84DBB10}" type="pres">
      <dgm:prSet presAssocID="{128428C6-ABEC-4071-9AC4-2769DA648205}" presName="root" presStyleCnt="0"/>
      <dgm:spPr/>
    </dgm:pt>
    <dgm:pt modelId="{4F1D3AB4-D1ED-42F7-AE0B-C88FA47A5532}" type="pres">
      <dgm:prSet presAssocID="{128428C6-ABEC-4071-9AC4-2769DA648205}" presName="rootComposite" presStyleCnt="0"/>
      <dgm:spPr/>
    </dgm:pt>
    <dgm:pt modelId="{333FD640-1B70-4733-B0BF-0F5BB4EB396A}" type="pres">
      <dgm:prSet presAssocID="{128428C6-ABEC-4071-9AC4-2769DA648205}" presName="rootText" presStyleLbl="node1" presStyleIdx="1" presStyleCnt="2"/>
      <dgm:spPr/>
    </dgm:pt>
    <dgm:pt modelId="{480C685B-5F9B-4FB5-B15E-C9A26160007E}" type="pres">
      <dgm:prSet presAssocID="{128428C6-ABEC-4071-9AC4-2769DA648205}" presName="rootConnector" presStyleLbl="node1" presStyleIdx="1" presStyleCnt="2"/>
      <dgm:spPr/>
    </dgm:pt>
    <dgm:pt modelId="{2A1E3422-7F2B-4CEE-9CBB-FFBA65DAF96F}" type="pres">
      <dgm:prSet presAssocID="{128428C6-ABEC-4071-9AC4-2769DA648205}" presName="childShape" presStyleCnt="0"/>
      <dgm:spPr/>
    </dgm:pt>
    <dgm:pt modelId="{BD74B6E4-1522-4575-A9E4-62A7F1BB8757}" type="pres">
      <dgm:prSet presAssocID="{A2C27AE9-AAC2-443E-939A-A81E383383DA}" presName="Name13" presStyleLbl="parChTrans1D2" presStyleIdx="2" presStyleCnt="4"/>
      <dgm:spPr/>
    </dgm:pt>
    <dgm:pt modelId="{B0A74BA5-9CB7-4A81-BC61-44B2D69629B6}" type="pres">
      <dgm:prSet presAssocID="{2C1E1D45-B770-49F2-B65B-4A2193EB8021}" presName="childText" presStyleLbl="bgAcc1" presStyleIdx="2" presStyleCnt="4">
        <dgm:presLayoutVars>
          <dgm:bulletEnabled val="1"/>
        </dgm:presLayoutVars>
      </dgm:prSet>
      <dgm:spPr/>
    </dgm:pt>
    <dgm:pt modelId="{761F0F74-4494-4C7A-B4F7-81C8F67FCD7C}" type="pres">
      <dgm:prSet presAssocID="{CC8D3FFC-C5CE-4BC5-AF75-550F7CC54966}" presName="Name13" presStyleLbl="parChTrans1D2" presStyleIdx="3" presStyleCnt="4"/>
      <dgm:spPr/>
    </dgm:pt>
    <dgm:pt modelId="{487B60DB-AD44-4318-B8D7-1F948D94FB5F}" type="pres">
      <dgm:prSet presAssocID="{7BBA28C0-8190-412C-9C07-5B13B202A596}" presName="childText" presStyleLbl="bgAcc1" presStyleIdx="3" presStyleCnt="4">
        <dgm:presLayoutVars>
          <dgm:bulletEnabled val="1"/>
        </dgm:presLayoutVars>
      </dgm:prSet>
      <dgm:spPr/>
    </dgm:pt>
  </dgm:ptLst>
  <dgm:cxnLst>
    <dgm:cxn modelId="{65F7EF18-75ED-4D12-AA7B-FD65732FD9C7}" type="presOf" srcId="{7BBA28C0-8190-412C-9C07-5B13B202A596}" destId="{487B60DB-AD44-4318-B8D7-1F948D94FB5F}" srcOrd="0" destOrd="0" presId="urn:microsoft.com/office/officeart/2005/8/layout/hierarchy3"/>
    <dgm:cxn modelId="{828F6A25-C8CF-4255-AA63-9C3A9CBF3B01}" type="presOf" srcId="{0D07F33C-429A-456E-A680-9DC1C2FCFA39}" destId="{9EE94DD5-2FC2-4130-ADF3-2B7114574F67}" srcOrd="1" destOrd="0" presId="urn:microsoft.com/office/officeart/2005/8/layout/hierarchy3"/>
    <dgm:cxn modelId="{1C332F65-884F-4236-9FC2-F30DBEA5AEE2}" type="presOf" srcId="{190892D5-A6C9-4D65-95F1-9474C4C802B0}" destId="{FA3AEB44-D596-4EE8-800C-E84CB4B4A9D4}" srcOrd="0" destOrd="0" presId="urn:microsoft.com/office/officeart/2005/8/layout/hierarchy3"/>
    <dgm:cxn modelId="{9586E967-CE44-4FCA-972C-337E9DB1CFC9}" type="presOf" srcId="{128428C6-ABEC-4071-9AC4-2769DA648205}" destId="{480C685B-5F9B-4FB5-B15E-C9A26160007E}" srcOrd="1" destOrd="0" presId="urn:microsoft.com/office/officeart/2005/8/layout/hierarchy3"/>
    <dgm:cxn modelId="{28E1D048-7492-40C1-9AA7-D9ABDB8D0E79}" type="presOf" srcId="{2C1E1D45-B770-49F2-B65B-4A2193EB8021}" destId="{B0A74BA5-9CB7-4A81-BC61-44B2D69629B6}" srcOrd="0" destOrd="0" presId="urn:microsoft.com/office/officeart/2005/8/layout/hierarchy3"/>
    <dgm:cxn modelId="{2132F268-E78B-4D14-9D48-16EB3BEF69A7}" type="presOf" srcId="{CC8D3FFC-C5CE-4BC5-AF75-550F7CC54966}" destId="{761F0F74-4494-4C7A-B4F7-81C8F67FCD7C}" srcOrd="0" destOrd="0" presId="urn:microsoft.com/office/officeart/2005/8/layout/hierarchy3"/>
    <dgm:cxn modelId="{18125D6A-541B-42F1-9ACD-4973545AED92}" srcId="{128428C6-ABEC-4071-9AC4-2769DA648205}" destId="{2C1E1D45-B770-49F2-B65B-4A2193EB8021}" srcOrd="0" destOrd="0" parTransId="{A2C27AE9-AAC2-443E-939A-A81E383383DA}" sibTransId="{C5497A75-2578-4170-A903-9CCFCB6BC74F}"/>
    <dgm:cxn modelId="{A5DC6A56-F565-49DB-8564-50FB8766316F}" type="presOf" srcId="{2EA0FC77-3ABD-41A9-A2B7-2255F4782C1E}" destId="{C449DDC9-4DF3-4287-AA76-BCE69469BAD6}" srcOrd="0" destOrd="0" presId="urn:microsoft.com/office/officeart/2005/8/layout/hierarchy3"/>
    <dgm:cxn modelId="{C141E690-65E6-42A7-A4D8-5BFF8B196CD8}" type="presOf" srcId="{A2C27AE9-AAC2-443E-939A-A81E383383DA}" destId="{BD74B6E4-1522-4575-A9E4-62A7F1BB8757}" srcOrd="0" destOrd="0" presId="urn:microsoft.com/office/officeart/2005/8/layout/hierarchy3"/>
    <dgm:cxn modelId="{017FCCA7-47B2-491C-A769-87AD3001E347}" srcId="{0D07F33C-429A-456E-A680-9DC1C2FCFA39}" destId="{8B979FBB-79C0-40B7-80BB-7668FB5A8A57}" srcOrd="1" destOrd="0" parTransId="{8EC1A5A6-5E61-4689-B51E-0C715DBA73FA}" sibTransId="{C751AB3B-8056-43F8-82F4-011D253647CD}"/>
    <dgm:cxn modelId="{93B170AC-FCBB-4848-903C-4A757E90E63B}" type="presOf" srcId="{8EC1A5A6-5E61-4689-B51E-0C715DBA73FA}" destId="{9C81AF79-9F58-4BD8-8578-4BDE70C65B0F}" srcOrd="0" destOrd="0" presId="urn:microsoft.com/office/officeart/2005/8/layout/hierarchy3"/>
    <dgm:cxn modelId="{C35FA5AC-9AD7-42AC-BB53-7A3720556F4C}" type="presOf" srcId="{128428C6-ABEC-4071-9AC4-2769DA648205}" destId="{333FD640-1B70-4733-B0BF-0F5BB4EB396A}" srcOrd="0" destOrd="0" presId="urn:microsoft.com/office/officeart/2005/8/layout/hierarchy3"/>
    <dgm:cxn modelId="{AA0EE4CC-CE46-451A-B8C7-51EB8CD5B00D}" type="presOf" srcId="{0D07F33C-429A-456E-A680-9DC1C2FCFA39}" destId="{221F144A-3B8D-4C2B-9DA1-A4C94C8D2128}" srcOrd="0" destOrd="0" presId="urn:microsoft.com/office/officeart/2005/8/layout/hierarchy3"/>
    <dgm:cxn modelId="{0F1989CE-88F9-43B4-B4E4-1E4930CA4504}" srcId="{0D07F33C-429A-456E-A680-9DC1C2FCFA39}" destId="{DE2A9864-2B3D-4983-B0F2-3B377630DD05}" srcOrd="0" destOrd="0" parTransId="{190892D5-A6C9-4D65-95F1-9474C4C802B0}" sibTransId="{122C9E81-81DC-4ED4-BD14-0FE80426FE02}"/>
    <dgm:cxn modelId="{BDAD03D4-7E34-40A7-96AB-56431178ADCB}" type="presOf" srcId="{DE2A9864-2B3D-4983-B0F2-3B377630DD05}" destId="{6167AAFB-614F-45F4-BB98-1D697AF154B6}" srcOrd="0" destOrd="0" presId="urn:microsoft.com/office/officeart/2005/8/layout/hierarchy3"/>
    <dgm:cxn modelId="{C31D55E6-536C-4AC4-9B93-8C5B3FAFC14F}" srcId="{128428C6-ABEC-4071-9AC4-2769DA648205}" destId="{7BBA28C0-8190-412C-9C07-5B13B202A596}" srcOrd="1" destOrd="0" parTransId="{CC8D3FFC-C5CE-4BC5-AF75-550F7CC54966}" sibTransId="{2F0DA67A-7734-4082-B32F-29C8F97C6F07}"/>
    <dgm:cxn modelId="{AF43EAE7-3445-49EA-A40E-89F100B8DE74}" srcId="{2EA0FC77-3ABD-41A9-A2B7-2255F4782C1E}" destId="{0D07F33C-429A-456E-A680-9DC1C2FCFA39}" srcOrd="0" destOrd="0" parTransId="{BBD22E7F-471C-4545-885F-8379687EBB49}" sibTransId="{3223365B-C652-4893-91EB-830003D6C2C8}"/>
    <dgm:cxn modelId="{FFFF7BE9-9580-4179-ADF4-1B5FD5129328}" srcId="{2EA0FC77-3ABD-41A9-A2B7-2255F4782C1E}" destId="{128428C6-ABEC-4071-9AC4-2769DA648205}" srcOrd="1" destOrd="0" parTransId="{29C87EBA-D75A-4057-8D42-9C5E729DD611}" sibTransId="{F0040A49-A7D9-4028-83AB-9ECDBA1E0645}"/>
    <dgm:cxn modelId="{ADC93DF8-1BC5-4FCE-B410-E16536B0522C}" type="presOf" srcId="{8B979FBB-79C0-40B7-80BB-7668FB5A8A57}" destId="{969D1AA8-7C5C-4F06-AC44-C82FA6871F0A}" srcOrd="0" destOrd="0" presId="urn:microsoft.com/office/officeart/2005/8/layout/hierarchy3"/>
    <dgm:cxn modelId="{96314752-1EA8-4E79-AC08-6CDEF7D94C1F}" type="presParOf" srcId="{C449DDC9-4DF3-4287-AA76-BCE69469BAD6}" destId="{736C3933-1ECE-41FE-AA4E-8125ACB553EA}" srcOrd="0" destOrd="0" presId="urn:microsoft.com/office/officeart/2005/8/layout/hierarchy3"/>
    <dgm:cxn modelId="{38DF2CDC-0F75-437E-82A6-F09172462ABE}" type="presParOf" srcId="{736C3933-1ECE-41FE-AA4E-8125ACB553EA}" destId="{9185F94D-1259-418C-A4B8-1F3015943B27}" srcOrd="0" destOrd="0" presId="urn:microsoft.com/office/officeart/2005/8/layout/hierarchy3"/>
    <dgm:cxn modelId="{D5942B5D-9D80-4ACE-85E3-B799C1DEFA72}" type="presParOf" srcId="{9185F94D-1259-418C-A4B8-1F3015943B27}" destId="{221F144A-3B8D-4C2B-9DA1-A4C94C8D2128}" srcOrd="0" destOrd="0" presId="urn:microsoft.com/office/officeart/2005/8/layout/hierarchy3"/>
    <dgm:cxn modelId="{F9A58734-D9CF-4791-B7F3-4192561F784B}" type="presParOf" srcId="{9185F94D-1259-418C-A4B8-1F3015943B27}" destId="{9EE94DD5-2FC2-4130-ADF3-2B7114574F67}" srcOrd="1" destOrd="0" presId="urn:microsoft.com/office/officeart/2005/8/layout/hierarchy3"/>
    <dgm:cxn modelId="{B567DC5A-F73F-4FDA-8FC3-A1A55319EAF1}" type="presParOf" srcId="{736C3933-1ECE-41FE-AA4E-8125ACB553EA}" destId="{E73B75B1-3A6A-4738-AEB6-3306CA682DC2}" srcOrd="1" destOrd="0" presId="urn:microsoft.com/office/officeart/2005/8/layout/hierarchy3"/>
    <dgm:cxn modelId="{94141BF3-4134-4BFD-8C1E-1E683C430486}" type="presParOf" srcId="{E73B75B1-3A6A-4738-AEB6-3306CA682DC2}" destId="{FA3AEB44-D596-4EE8-800C-E84CB4B4A9D4}" srcOrd="0" destOrd="0" presId="urn:microsoft.com/office/officeart/2005/8/layout/hierarchy3"/>
    <dgm:cxn modelId="{AFC6E94E-E43C-40B6-8F40-1A9E0B5B3AA0}" type="presParOf" srcId="{E73B75B1-3A6A-4738-AEB6-3306CA682DC2}" destId="{6167AAFB-614F-45F4-BB98-1D697AF154B6}" srcOrd="1" destOrd="0" presId="urn:microsoft.com/office/officeart/2005/8/layout/hierarchy3"/>
    <dgm:cxn modelId="{3F222AE8-0961-49BC-B92F-CCA11AA195CF}" type="presParOf" srcId="{E73B75B1-3A6A-4738-AEB6-3306CA682DC2}" destId="{9C81AF79-9F58-4BD8-8578-4BDE70C65B0F}" srcOrd="2" destOrd="0" presId="urn:microsoft.com/office/officeart/2005/8/layout/hierarchy3"/>
    <dgm:cxn modelId="{4FAEA5DA-962E-474B-9D5B-180EF5D4F01D}" type="presParOf" srcId="{E73B75B1-3A6A-4738-AEB6-3306CA682DC2}" destId="{969D1AA8-7C5C-4F06-AC44-C82FA6871F0A}" srcOrd="3" destOrd="0" presId="urn:microsoft.com/office/officeart/2005/8/layout/hierarchy3"/>
    <dgm:cxn modelId="{42833652-5155-4DA6-93B5-4D42AB057394}" type="presParOf" srcId="{C449DDC9-4DF3-4287-AA76-BCE69469BAD6}" destId="{9E1983DC-60E3-457A-B6F3-8B44D84DBB10}" srcOrd="1" destOrd="0" presId="urn:microsoft.com/office/officeart/2005/8/layout/hierarchy3"/>
    <dgm:cxn modelId="{8767FE39-8C1C-4730-BB59-2934A29A6C4E}" type="presParOf" srcId="{9E1983DC-60E3-457A-B6F3-8B44D84DBB10}" destId="{4F1D3AB4-D1ED-42F7-AE0B-C88FA47A5532}" srcOrd="0" destOrd="0" presId="urn:microsoft.com/office/officeart/2005/8/layout/hierarchy3"/>
    <dgm:cxn modelId="{ADE2F4D1-DA6A-46DD-8FDB-5987FE4F66DA}" type="presParOf" srcId="{4F1D3AB4-D1ED-42F7-AE0B-C88FA47A5532}" destId="{333FD640-1B70-4733-B0BF-0F5BB4EB396A}" srcOrd="0" destOrd="0" presId="urn:microsoft.com/office/officeart/2005/8/layout/hierarchy3"/>
    <dgm:cxn modelId="{596A9143-17D1-4D13-BF1C-1EF20FD46A36}" type="presParOf" srcId="{4F1D3AB4-D1ED-42F7-AE0B-C88FA47A5532}" destId="{480C685B-5F9B-4FB5-B15E-C9A26160007E}" srcOrd="1" destOrd="0" presId="urn:microsoft.com/office/officeart/2005/8/layout/hierarchy3"/>
    <dgm:cxn modelId="{7968A01D-357E-4DB4-AA89-8580B23B7905}" type="presParOf" srcId="{9E1983DC-60E3-457A-B6F3-8B44D84DBB10}" destId="{2A1E3422-7F2B-4CEE-9CBB-FFBA65DAF96F}" srcOrd="1" destOrd="0" presId="urn:microsoft.com/office/officeart/2005/8/layout/hierarchy3"/>
    <dgm:cxn modelId="{39E26D04-B95F-4E70-9CEA-15352013F6A3}" type="presParOf" srcId="{2A1E3422-7F2B-4CEE-9CBB-FFBA65DAF96F}" destId="{BD74B6E4-1522-4575-A9E4-62A7F1BB8757}" srcOrd="0" destOrd="0" presId="urn:microsoft.com/office/officeart/2005/8/layout/hierarchy3"/>
    <dgm:cxn modelId="{D6AC4FB3-99D9-4F5C-B40A-01BE55361438}" type="presParOf" srcId="{2A1E3422-7F2B-4CEE-9CBB-FFBA65DAF96F}" destId="{B0A74BA5-9CB7-4A81-BC61-44B2D69629B6}" srcOrd="1" destOrd="0" presId="urn:microsoft.com/office/officeart/2005/8/layout/hierarchy3"/>
    <dgm:cxn modelId="{1E04CD10-0A57-4E63-A7D1-0E242444A09F}" type="presParOf" srcId="{2A1E3422-7F2B-4CEE-9CBB-FFBA65DAF96F}" destId="{761F0F74-4494-4C7A-B4F7-81C8F67FCD7C}" srcOrd="2" destOrd="0" presId="urn:microsoft.com/office/officeart/2005/8/layout/hierarchy3"/>
    <dgm:cxn modelId="{5ED092A5-05A0-423A-AEDB-781BC27A3D92}" type="presParOf" srcId="{2A1E3422-7F2B-4CEE-9CBB-FFBA65DAF96F}" destId="{487B60DB-AD44-4318-B8D7-1F948D94FB5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3813C1-724E-49C4-9DA6-9431E388A977}"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6EB2C74-4430-4418-AF83-BF19FCE3AEA8}">
      <dgm:prSet phldrT="[Text]"/>
      <dgm:spPr/>
      <dgm:t>
        <a:bodyPr/>
        <a:lstStyle/>
        <a:p>
          <a:r>
            <a:rPr lang="en-US" dirty="0">
              <a:solidFill>
                <a:schemeClr val="tx2"/>
              </a:solidFill>
            </a:rPr>
            <a:t>HOPE Foster Child Tuition Grant</a:t>
          </a:r>
        </a:p>
      </dgm:t>
    </dgm:pt>
    <dgm:pt modelId="{1C3DACD2-7A0B-438F-8878-4C000C448540}" type="parTrans" cxnId="{3A65911D-9AF7-4DB6-9970-69BE15FF747C}">
      <dgm:prSet/>
      <dgm:spPr/>
      <dgm:t>
        <a:bodyPr/>
        <a:lstStyle/>
        <a:p>
          <a:endParaRPr lang="en-US">
            <a:solidFill>
              <a:schemeClr val="tx2"/>
            </a:solidFill>
          </a:endParaRPr>
        </a:p>
      </dgm:t>
    </dgm:pt>
    <dgm:pt modelId="{B15D9293-7103-4DA5-96C2-D5FB56EBEB84}" type="sibTrans" cxnId="{3A65911D-9AF7-4DB6-9970-69BE15FF747C}">
      <dgm:prSet/>
      <dgm:spPr/>
      <dgm:t>
        <a:bodyPr/>
        <a:lstStyle/>
        <a:p>
          <a:endParaRPr lang="en-US">
            <a:solidFill>
              <a:schemeClr val="tx2"/>
            </a:solidFill>
          </a:endParaRPr>
        </a:p>
      </dgm:t>
    </dgm:pt>
    <dgm:pt modelId="{04CECA47-0447-4B0E-96ED-99E7245AA915}">
      <dgm:prSet phldrT="[Text]"/>
      <dgm:spPr/>
      <dgm:t>
        <a:bodyPr/>
        <a:lstStyle/>
        <a:p>
          <a:r>
            <a:rPr lang="en-US" dirty="0">
              <a:solidFill>
                <a:schemeClr val="tx2"/>
              </a:solidFill>
            </a:rPr>
            <a:t>STEP UP Scholarship</a:t>
          </a:r>
        </a:p>
      </dgm:t>
    </dgm:pt>
    <dgm:pt modelId="{88331F23-541D-46EB-9D22-FDF1F3317A75}" type="parTrans" cxnId="{5F74B55C-FF2A-4F7F-A5B0-C3486CDBE6B1}">
      <dgm:prSet/>
      <dgm:spPr/>
      <dgm:t>
        <a:bodyPr/>
        <a:lstStyle/>
        <a:p>
          <a:endParaRPr lang="en-US">
            <a:solidFill>
              <a:schemeClr val="tx2"/>
            </a:solidFill>
          </a:endParaRPr>
        </a:p>
      </dgm:t>
    </dgm:pt>
    <dgm:pt modelId="{D8B5D1ED-521B-4C77-883B-440194AE31D9}" type="sibTrans" cxnId="{5F74B55C-FF2A-4F7F-A5B0-C3486CDBE6B1}">
      <dgm:prSet/>
      <dgm:spPr/>
      <dgm:t>
        <a:bodyPr/>
        <a:lstStyle/>
        <a:p>
          <a:endParaRPr lang="en-US">
            <a:solidFill>
              <a:schemeClr val="tx2"/>
            </a:solidFill>
          </a:endParaRPr>
        </a:p>
      </dgm:t>
    </dgm:pt>
    <dgm:pt modelId="{6BF4F595-59F3-410F-AC88-E72970A69ADE}">
      <dgm:prSet phldrT="[Text]"/>
      <dgm:spPr/>
      <dgm:t>
        <a:bodyPr/>
        <a:lstStyle/>
        <a:p>
          <a:r>
            <a:rPr lang="en-US" dirty="0">
              <a:solidFill>
                <a:schemeClr val="tx2"/>
              </a:solidFill>
            </a:rPr>
            <a:t>Dependent Children Scholarship</a:t>
          </a:r>
        </a:p>
      </dgm:t>
    </dgm:pt>
    <dgm:pt modelId="{9F0CF6CD-52E9-42E4-8E76-AF8E41188528}" type="parTrans" cxnId="{D0EA8F38-05D7-4C70-B1FF-018312B14712}">
      <dgm:prSet/>
      <dgm:spPr/>
      <dgm:t>
        <a:bodyPr/>
        <a:lstStyle/>
        <a:p>
          <a:endParaRPr lang="en-US">
            <a:solidFill>
              <a:schemeClr val="tx2"/>
            </a:solidFill>
          </a:endParaRPr>
        </a:p>
      </dgm:t>
    </dgm:pt>
    <dgm:pt modelId="{E853D736-4510-4447-A545-26336DED5F5D}" type="sibTrans" cxnId="{D0EA8F38-05D7-4C70-B1FF-018312B14712}">
      <dgm:prSet/>
      <dgm:spPr/>
      <dgm:t>
        <a:bodyPr/>
        <a:lstStyle/>
        <a:p>
          <a:endParaRPr lang="en-US">
            <a:solidFill>
              <a:schemeClr val="tx2"/>
            </a:solidFill>
          </a:endParaRPr>
        </a:p>
      </dgm:t>
    </dgm:pt>
    <dgm:pt modelId="{D5BB001D-0E2E-457F-A3A8-13FE2421955D}">
      <dgm:prSet phldrT="[Text]"/>
      <dgm:spPr/>
      <dgm:t>
        <a:bodyPr/>
        <a:lstStyle/>
        <a:p>
          <a:r>
            <a:rPr lang="en-US" dirty="0">
              <a:solidFill>
                <a:schemeClr val="tx2"/>
              </a:solidFill>
            </a:rPr>
            <a:t>Ned McWherter Scholarship</a:t>
          </a:r>
        </a:p>
      </dgm:t>
    </dgm:pt>
    <dgm:pt modelId="{CCF8329D-BB4D-4EDA-B127-79DB72438108}" type="parTrans" cxnId="{E30585C1-8F22-49D4-A800-E074B4E6DD49}">
      <dgm:prSet/>
      <dgm:spPr/>
      <dgm:t>
        <a:bodyPr/>
        <a:lstStyle/>
        <a:p>
          <a:endParaRPr lang="en-US">
            <a:solidFill>
              <a:schemeClr val="tx2"/>
            </a:solidFill>
          </a:endParaRPr>
        </a:p>
      </dgm:t>
    </dgm:pt>
    <dgm:pt modelId="{12DD5279-E042-41DE-9D07-7FCF38A6BDE7}" type="sibTrans" cxnId="{E30585C1-8F22-49D4-A800-E074B4E6DD49}">
      <dgm:prSet/>
      <dgm:spPr/>
      <dgm:t>
        <a:bodyPr/>
        <a:lstStyle/>
        <a:p>
          <a:endParaRPr lang="en-US">
            <a:solidFill>
              <a:schemeClr val="tx2"/>
            </a:solidFill>
          </a:endParaRPr>
        </a:p>
      </dgm:t>
    </dgm:pt>
    <dgm:pt modelId="{E06EE431-8C92-44DF-BA08-77C7D526B303}" type="pres">
      <dgm:prSet presAssocID="{AA3813C1-724E-49C4-9DA6-9431E388A977}" presName="vert0" presStyleCnt="0">
        <dgm:presLayoutVars>
          <dgm:dir/>
          <dgm:animOne val="branch"/>
          <dgm:animLvl val="lvl"/>
        </dgm:presLayoutVars>
      </dgm:prSet>
      <dgm:spPr/>
    </dgm:pt>
    <dgm:pt modelId="{7C831C45-D797-4853-91F0-3769609DBB45}" type="pres">
      <dgm:prSet presAssocID="{D5BB001D-0E2E-457F-A3A8-13FE2421955D}" presName="thickLine" presStyleLbl="alignNode1" presStyleIdx="0" presStyleCnt="4"/>
      <dgm:spPr/>
    </dgm:pt>
    <dgm:pt modelId="{806EAB51-081C-4DEC-8F97-A41DDBDFD155}" type="pres">
      <dgm:prSet presAssocID="{D5BB001D-0E2E-457F-A3A8-13FE2421955D}" presName="horz1" presStyleCnt="0"/>
      <dgm:spPr/>
    </dgm:pt>
    <dgm:pt modelId="{BDAF9629-111C-40F6-977A-7316EF5FEFC7}" type="pres">
      <dgm:prSet presAssocID="{D5BB001D-0E2E-457F-A3A8-13FE2421955D}" presName="tx1" presStyleLbl="revTx" presStyleIdx="0" presStyleCnt="4"/>
      <dgm:spPr/>
    </dgm:pt>
    <dgm:pt modelId="{42EF0B73-9648-46F2-A1CD-4CAAECC2439B}" type="pres">
      <dgm:prSet presAssocID="{D5BB001D-0E2E-457F-A3A8-13FE2421955D}" presName="vert1" presStyleCnt="0"/>
      <dgm:spPr/>
    </dgm:pt>
    <dgm:pt modelId="{1DF972C2-B63C-48E3-968E-34A5E8146D9F}" type="pres">
      <dgm:prSet presAssocID="{06EB2C74-4430-4418-AF83-BF19FCE3AEA8}" presName="thickLine" presStyleLbl="alignNode1" presStyleIdx="1" presStyleCnt="4"/>
      <dgm:spPr/>
    </dgm:pt>
    <dgm:pt modelId="{AF4EE6DC-0430-4EAD-8CAB-128D7016810C}" type="pres">
      <dgm:prSet presAssocID="{06EB2C74-4430-4418-AF83-BF19FCE3AEA8}" presName="horz1" presStyleCnt="0"/>
      <dgm:spPr/>
    </dgm:pt>
    <dgm:pt modelId="{7ED2BA94-2A46-4844-B26B-54F2616BA2DE}" type="pres">
      <dgm:prSet presAssocID="{06EB2C74-4430-4418-AF83-BF19FCE3AEA8}" presName="tx1" presStyleLbl="revTx" presStyleIdx="1" presStyleCnt="4"/>
      <dgm:spPr/>
    </dgm:pt>
    <dgm:pt modelId="{FFF04678-01D6-4238-AE10-76DF65EFBFDB}" type="pres">
      <dgm:prSet presAssocID="{06EB2C74-4430-4418-AF83-BF19FCE3AEA8}" presName="vert1" presStyleCnt="0"/>
      <dgm:spPr/>
    </dgm:pt>
    <dgm:pt modelId="{730A17C1-AB9A-4A19-8823-68EE3F98F85A}" type="pres">
      <dgm:prSet presAssocID="{6BF4F595-59F3-410F-AC88-E72970A69ADE}" presName="thickLine" presStyleLbl="alignNode1" presStyleIdx="2" presStyleCnt="4"/>
      <dgm:spPr/>
    </dgm:pt>
    <dgm:pt modelId="{BB69EFDF-5637-4C0C-BE38-5DA5A5FF6E54}" type="pres">
      <dgm:prSet presAssocID="{6BF4F595-59F3-410F-AC88-E72970A69ADE}" presName="horz1" presStyleCnt="0"/>
      <dgm:spPr/>
    </dgm:pt>
    <dgm:pt modelId="{714BAA2B-9DE3-4B37-BCBD-583F08C9FE18}" type="pres">
      <dgm:prSet presAssocID="{6BF4F595-59F3-410F-AC88-E72970A69ADE}" presName="tx1" presStyleLbl="revTx" presStyleIdx="2" presStyleCnt="4"/>
      <dgm:spPr/>
    </dgm:pt>
    <dgm:pt modelId="{713E3C94-D3A1-43E0-913C-2E42F3FB272B}" type="pres">
      <dgm:prSet presAssocID="{6BF4F595-59F3-410F-AC88-E72970A69ADE}" presName="vert1" presStyleCnt="0"/>
      <dgm:spPr/>
    </dgm:pt>
    <dgm:pt modelId="{3CA776B8-C69F-41F5-9574-78843F7BE0AC}" type="pres">
      <dgm:prSet presAssocID="{04CECA47-0447-4B0E-96ED-99E7245AA915}" presName="thickLine" presStyleLbl="alignNode1" presStyleIdx="3" presStyleCnt="4"/>
      <dgm:spPr/>
    </dgm:pt>
    <dgm:pt modelId="{7BA1BE28-ED51-4BEC-BEC2-7E568945D8A8}" type="pres">
      <dgm:prSet presAssocID="{04CECA47-0447-4B0E-96ED-99E7245AA915}" presName="horz1" presStyleCnt="0"/>
      <dgm:spPr/>
    </dgm:pt>
    <dgm:pt modelId="{AC6AB6E2-6802-4BE5-8C99-229D5824203A}" type="pres">
      <dgm:prSet presAssocID="{04CECA47-0447-4B0E-96ED-99E7245AA915}" presName="tx1" presStyleLbl="revTx" presStyleIdx="3" presStyleCnt="4"/>
      <dgm:spPr/>
    </dgm:pt>
    <dgm:pt modelId="{74C7C74E-F213-4428-A499-A833AC12C0C1}" type="pres">
      <dgm:prSet presAssocID="{04CECA47-0447-4B0E-96ED-99E7245AA915}" presName="vert1" presStyleCnt="0"/>
      <dgm:spPr/>
    </dgm:pt>
  </dgm:ptLst>
  <dgm:cxnLst>
    <dgm:cxn modelId="{3A65911D-9AF7-4DB6-9970-69BE15FF747C}" srcId="{AA3813C1-724E-49C4-9DA6-9431E388A977}" destId="{06EB2C74-4430-4418-AF83-BF19FCE3AEA8}" srcOrd="1" destOrd="0" parTransId="{1C3DACD2-7A0B-438F-8878-4C000C448540}" sibTransId="{B15D9293-7103-4DA5-96C2-D5FB56EBEB84}"/>
    <dgm:cxn modelId="{D0EA8F38-05D7-4C70-B1FF-018312B14712}" srcId="{AA3813C1-724E-49C4-9DA6-9431E388A977}" destId="{6BF4F595-59F3-410F-AC88-E72970A69ADE}" srcOrd="2" destOrd="0" parTransId="{9F0CF6CD-52E9-42E4-8E76-AF8E41188528}" sibTransId="{E853D736-4510-4447-A545-26336DED5F5D}"/>
    <dgm:cxn modelId="{5F74B55C-FF2A-4F7F-A5B0-C3486CDBE6B1}" srcId="{AA3813C1-724E-49C4-9DA6-9431E388A977}" destId="{04CECA47-0447-4B0E-96ED-99E7245AA915}" srcOrd="3" destOrd="0" parTransId="{88331F23-541D-46EB-9D22-FDF1F3317A75}" sibTransId="{D8B5D1ED-521B-4C77-883B-440194AE31D9}"/>
    <dgm:cxn modelId="{5A528A6A-DCAE-4B62-8D46-0622F0BA93BD}" type="presOf" srcId="{6BF4F595-59F3-410F-AC88-E72970A69ADE}" destId="{714BAA2B-9DE3-4B37-BCBD-583F08C9FE18}" srcOrd="0" destOrd="0" presId="urn:microsoft.com/office/officeart/2008/layout/LinedList"/>
    <dgm:cxn modelId="{E1537096-8F9E-4E58-B5F5-75193822C1E9}" type="presOf" srcId="{06EB2C74-4430-4418-AF83-BF19FCE3AEA8}" destId="{7ED2BA94-2A46-4844-B26B-54F2616BA2DE}" srcOrd="0" destOrd="0" presId="urn:microsoft.com/office/officeart/2008/layout/LinedList"/>
    <dgm:cxn modelId="{AE4A1598-6FC7-467F-9E88-7C83493CC8CF}" type="presOf" srcId="{AA3813C1-724E-49C4-9DA6-9431E388A977}" destId="{E06EE431-8C92-44DF-BA08-77C7D526B303}" srcOrd="0" destOrd="0" presId="urn:microsoft.com/office/officeart/2008/layout/LinedList"/>
    <dgm:cxn modelId="{7E563CAF-0A7D-4335-8115-57FBD89330E2}" type="presOf" srcId="{D5BB001D-0E2E-457F-A3A8-13FE2421955D}" destId="{BDAF9629-111C-40F6-977A-7316EF5FEFC7}" srcOrd="0" destOrd="0" presId="urn:microsoft.com/office/officeart/2008/layout/LinedList"/>
    <dgm:cxn modelId="{E30585C1-8F22-49D4-A800-E074B4E6DD49}" srcId="{AA3813C1-724E-49C4-9DA6-9431E388A977}" destId="{D5BB001D-0E2E-457F-A3A8-13FE2421955D}" srcOrd="0" destOrd="0" parTransId="{CCF8329D-BB4D-4EDA-B127-79DB72438108}" sibTransId="{12DD5279-E042-41DE-9D07-7FCF38A6BDE7}"/>
    <dgm:cxn modelId="{11F754CE-96A3-40BC-A178-19887899F938}" type="presOf" srcId="{04CECA47-0447-4B0E-96ED-99E7245AA915}" destId="{AC6AB6E2-6802-4BE5-8C99-229D5824203A}" srcOrd="0" destOrd="0" presId="urn:microsoft.com/office/officeart/2008/layout/LinedList"/>
    <dgm:cxn modelId="{B512AAF4-0561-46B3-9D76-D3E19EE0BEFA}" type="presParOf" srcId="{E06EE431-8C92-44DF-BA08-77C7D526B303}" destId="{7C831C45-D797-4853-91F0-3769609DBB45}" srcOrd="0" destOrd="0" presId="urn:microsoft.com/office/officeart/2008/layout/LinedList"/>
    <dgm:cxn modelId="{00E0C18D-591D-4666-9D25-9A1C434E0849}" type="presParOf" srcId="{E06EE431-8C92-44DF-BA08-77C7D526B303}" destId="{806EAB51-081C-4DEC-8F97-A41DDBDFD155}" srcOrd="1" destOrd="0" presId="urn:microsoft.com/office/officeart/2008/layout/LinedList"/>
    <dgm:cxn modelId="{6279F35D-E2EE-4783-B9B0-22F37CAAF0BD}" type="presParOf" srcId="{806EAB51-081C-4DEC-8F97-A41DDBDFD155}" destId="{BDAF9629-111C-40F6-977A-7316EF5FEFC7}" srcOrd="0" destOrd="0" presId="urn:microsoft.com/office/officeart/2008/layout/LinedList"/>
    <dgm:cxn modelId="{3B3EDE71-0175-4E4E-9607-BA62952E91F5}" type="presParOf" srcId="{806EAB51-081C-4DEC-8F97-A41DDBDFD155}" destId="{42EF0B73-9648-46F2-A1CD-4CAAECC2439B}" srcOrd="1" destOrd="0" presId="urn:microsoft.com/office/officeart/2008/layout/LinedList"/>
    <dgm:cxn modelId="{B5E237C6-A702-4AEF-A16A-E3F18AD22D6E}" type="presParOf" srcId="{E06EE431-8C92-44DF-BA08-77C7D526B303}" destId="{1DF972C2-B63C-48E3-968E-34A5E8146D9F}" srcOrd="2" destOrd="0" presId="urn:microsoft.com/office/officeart/2008/layout/LinedList"/>
    <dgm:cxn modelId="{BEA69830-42AE-4D03-8A47-DF0F53B4A2DE}" type="presParOf" srcId="{E06EE431-8C92-44DF-BA08-77C7D526B303}" destId="{AF4EE6DC-0430-4EAD-8CAB-128D7016810C}" srcOrd="3" destOrd="0" presId="urn:microsoft.com/office/officeart/2008/layout/LinedList"/>
    <dgm:cxn modelId="{B32E5EBA-D239-4ED1-A00C-912C05784506}" type="presParOf" srcId="{AF4EE6DC-0430-4EAD-8CAB-128D7016810C}" destId="{7ED2BA94-2A46-4844-B26B-54F2616BA2DE}" srcOrd="0" destOrd="0" presId="urn:microsoft.com/office/officeart/2008/layout/LinedList"/>
    <dgm:cxn modelId="{2B9EA21E-F829-4EF9-9012-5E0A4B0D8778}" type="presParOf" srcId="{AF4EE6DC-0430-4EAD-8CAB-128D7016810C}" destId="{FFF04678-01D6-4238-AE10-76DF65EFBFDB}" srcOrd="1" destOrd="0" presId="urn:microsoft.com/office/officeart/2008/layout/LinedList"/>
    <dgm:cxn modelId="{2404A182-C151-4B05-9DB9-E01E0CE0F940}" type="presParOf" srcId="{E06EE431-8C92-44DF-BA08-77C7D526B303}" destId="{730A17C1-AB9A-4A19-8823-68EE3F98F85A}" srcOrd="4" destOrd="0" presId="urn:microsoft.com/office/officeart/2008/layout/LinedList"/>
    <dgm:cxn modelId="{72BEC003-393A-4238-B533-7571E83C5EF8}" type="presParOf" srcId="{E06EE431-8C92-44DF-BA08-77C7D526B303}" destId="{BB69EFDF-5637-4C0C-BE38-5DA5A5FF6E54}" srcOrd="5" destOrd="0" presId="urn:microsoft.com/office/officeart/2008/layout/LinedList"/>
    <dgm:cxn modelId="{91CA64F1-9578-4793-92CD-EA20276730EE}" type="presParOf" srcId="{BB69EFDF-5637-4C0C-BE38-5DA5A5FF6E54}" destId="{714BAA2B-9DE3-4B37-BCBD-583F08C9FE18}" srcOrd="0" destOrd="0" presId="urn:microsoft.com/office/officeart/2008/layout/LinedList"/>
    <dgm:cxn modelId="{3397971C-ADC6-488D-86C2-CD834E2E9E79}" type="presParOf" srcId="{BB69EFDF-5637-4C0C-BE38-5DA5A5FF6E54}" destId="{713E3C94-D3A1-43E0-913C-2E42F3FB272B}" srcOrd="1" destOrd="0" presId="urn:microsoft.com/office/officeart/2008/layout/LinedList"/>
    <dgm:cxn modelId="{756F737D-8221-4C9E-86C5-3158DB872E42}" type="presParOf" srcId="{E06EE431-8C92-44DF-BA08-77C7D526B303}" destId="{3CA776B8-C69F-41F5-9574-78843F7BE0AC}" srcOrd="6" destOrd="0" presId="urn:microsoft.com/office/officeart/2008/layout/LinedList"/>
    <dgm:cxn modelId="{7ACD6FE2-7B36-44A4-B1B3-33D0B106AEAC}" type="presParOf" srcId="{E06EE431-8C92-44DF-BA08-77C7D526B303}" destId="{7BA1BE28-ED51-4BEC-BEC2-7E568945D8A8}" srcOrd="7" destOrd="0" presId="urn:microsoft.com/office/officeart/2008/layout/LinedList"/>
    <dgm:cxn modelId="{42F31BA7-5DEC-4F8E-979A-0BFF46D03AF6}" type="presParOf" srcId="{7BA1BE28-ED51-4BEC-BEC2-7E568945D8A8}" destId="{AC6AB6E2-6802-4BE5-8C99-229D5824203A}" srcOrd="0" destOrd="0" presId="urn:microsoft.com/office/officeart/2008/layout/LinedList"/>
    <dgm:cxn modelId="{2F1A6E95-DBFB-40C7-AA3E-4806C7CA93CC}" type="presParOf" srcId="{7BA1BE28-ED51-4BEC-BEC2-7E568945D8A8}" destId="{74C7C74E-F213-4428-A499-A833AC12C0C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EA0FC77-3ABD-41A9-A2B7-2255F4782C1E}" type="doc">
      <dgm:prSet loTypeId="urn:microsoft.com/office/officeart/2005/8/layout/hierarchy3" loCatId="list" qsTypeId="urn:microsoft.com/office/officeart/2005/8/quickstyle/simple2" qsCatId="simple" csTypeId="urn:microsoft.com/office/officeart/2005/8/colors/accent0_2" csCatId="mainScheme" phldr="1"/>
      <dgm:spPr/>
      <dgm:t>
        <a:bodyPr/>
        <a:lstStyle/>
        <a:p>
          <a:endParaRPr lang="en-US"/>
        </a:p>
      </dgm:t>
    </dgm:pt>
    <dgm:pt modelId="{8568BAC0-FA83-4D93-812E-588E5C50BEC8}">
      <dgm:prSet custT="1"/>
      <dgm:spPr>
        <a:solidFill>
          <a:schemeClr val="bg2">
            <a:lumMod val="40000"/>
            <a:lumOff val="60000"/>
          </a:schemeClr>
        </a:solidFill>
      </dgm:spPr>
      <dgm:t>
        <a:bodyPr/>
        <a:lstStyle/>
        <a:p>
          <a:pPr rtl="0"/>
          <a:r>
            <a:rPr lang="en-US" sz="3500" dirty="0"/>
            <a:t>Pell Grant</a:t>
          </a:r>
        </a:p>
      </dgm:t>
    </dgm:pt>
    <dgm:pt modelId="{0423D16F-E1CB-498E-A963-A3CFC40C2AC9}" type="parTrans" cxnId="{2BE623B5-D35B-4459-B274-0BE38E240675}">
      <dgm:prSet/>
      <dgm:spPr/>
      <dgm:t>
        <a:bodyPr/>
        <a:lstStyle/>
        <a:p>
          <a:endParaRPr lang="en-US"/>
        </a:p>
      </dgm:t>
    </dgm:pt>
    <dgm:pt modelId="{D26456E8-6F5C-4000-893C-191B7BF348C8}" type="sibTrans" cxnId="{2BE623B5-D35B-4459-B274-0BE38E240675}">
      <dgm:prSet/>
      <dgm:spPr/>
      <dgm:t>
        <a:bodyPr/>
        <a:lstStyle/>
        <a:p>
          <a:endParaRPr lang="en-US"/>
        </a:p>
      </dgm:t>
    </dgm:pt>
    <dgm:pt modelId="{618B8CA0-992C-4207-BE59-CD689BFCCAC4}">
      <dgm:prSet/>
      <dgm:spPr/>
      <dgm:t>
        <a:bodyPr/>
        <a:lstStyle/>
        <a:p>
          <a:pPr rtl="0"/>
          <a:r>
            <a:rPr lang="en-US" dirty="0"/>
            <a:t>$3,247 per semester max (2021-22)</a:t>
          </a:r>
        </a:p>
      </dgm:t>
    </dgm:pt>
    <dgm:pt modelId="{358D9055-276B-4AA7-A44E-35658AB9E2A1}" type="parTrans" cxnId="{E075E9C7-E67A-44AF-B2AE-FF4D1A63C04D}">
      <dgm:prSet/>
      <dgm:spPr/>
      <dgm:t>
        <a:bodyPr/>
        <a:lstStyle/>
        <a:p>
          <a:endParaRPr lang="en-US"/>
        </a:p>
      </dgm:t>
    </dgm:pt>
    <dgm:pt modelId="{A2844E6B-06CE-45BE-99E4-BF2683EC2D2A}" type="sibTrans" cxnId="{E075E9C7-E67A-44AF-B2AE-FF4D1A63C04D}">
      <dgm:prSet/>
      <dgm:spPr/>
      <dgm:t>
        <a:bodyPr/>
        <a:lstStyle/>
        <a:p>
          <a:endParaRPr lang="en-US"/>
        </a:p>
      </dgm:t>
    </dgm:pt>
    <dgm:pt modelId="{9E346697-F837-44F5-A3D8-BF1C21B9A43B}">
      <dgm:prSet/>
      <dgm:spPr/>
      <dgm:t>
        <a:bodyPr/>
        <a:lstStyle/>
        <a:p>
          <a:pPr rtl="0"/>
          <a:r>
            <a:rPr lang="en-US" dirty="0"/>
            <a:t>0 – 5846 EFC</a:t>
          </a:r>
          <a:br>
            <a:rPr lang="en-US" dirty="0"/>
          </a:br>
          <a:r>
            <a:rPr lang="en-US" dirty="0"/>
            <a:t>Need based (2021-22)</a:t>
          </a:r>
        </a:p>
      </dgm:t>
    </dgm:pt>
    <dgm:pt modelId="{B04979C4-F14C-41DC-9F6E-81CDFCC9EF58}" type="parTrans" cxnId="{95F61F4E-86C9-43C9-BCC8-5298FC634E48}">
      <dgm:prSet/>
      <dgm:spPr/>
      <dgm:t>
        <a:bodyPr/>
        <a:lstStyle/>
        <a:p>
          <a:endParaRPr lang="en-US"/>
        </a:p>
      </dgm:t>
    </dgm:pt>
    <dgm:pt modelId="{B9FD3CB5-2E82-4D3D-8269-B4320D0A0F83}" type="sibTrans" cxnId="{95F61F4E-86C9-43C9-BCC8-5298FC634E48}">
      <dgm:prSet/>
      <dgm:spPr/>
      <dgm:t>
        <a:bodyPr/>
        <a:lstStyle/>
        <a:p>
          <a:endParaRPr lang="en-US"/>
        </a:p>
      </dgm:t>
    </dgm:pt>
    <dgm:pt modelId="{C449DDC9-4DF3-4287-AA76-BCE69469BAD6}" type="pres">
      <dgm:prSet presAssocID="{2EA0FC77-3ABD-41A9-A2B7-2255F4782C1E}" presName="diagram" presStyleCnt="0">
        <dgm:presLayoutVars>
          <dgm:chPref val="1"/>
          <dgm:dir/>
          <dgm:animOne val="branch"/>
          <dgm:animLvl val="lvl"/>
          <dgm:resizeHandles/>
        </dgm:presLayoutVars>
      </dgm:prSet>
      <dgm:spPr/>
    </dgm:pt>
    <dgm:pt modelId="{DA2633BB-83A5-4D76-A33D-C68358C88497}" type="pres">
      <dgm:prSet presAssocID="{8568BAC0-FA83-4D93-812E-588E5C50BEC8}" presName="root" presStyleCnt="0"/>
      <dgm:spPr/>
    </dgm:pt>
    <dgm:pt modelId="{3107B0FA-A4DD-4182-94F7-84BBEC763CA0}" type="pres">
      <dgm:prSet presAssocID="{8568BAC0-FA83-4D93-812E-588E5C50BEC8}" presName="rootComposite" presStyleCnt="0"/>
      <dgm:spPr/>
    </dgm:pt>
    <dgm:pt modelId="{F4404543-0172-4C2B-A320-542F4A9CA11D}" type="pres">
      <dgm:prSet presAssocID="{8568BAC0-FA83-4D93-812E-588E5C50BEC8}" presName="rootText" presStyleLbl="node1" presStyleIdx="0" presStyleCnt="1"/>
      <dgm:spPr/>
    </dgm:pt>
    <dgm:pt modelId="{4AB495BD-0311-40D3-A3AB-C99BB083FCD3}" type="pres">
      <dgm:prSet presAssocID="{8568BAC0-FA83-4D93-812E-588E5C50BEC8}" presName="rootConnector" presStyleLbl="node1" presStyleIdx="0" presStyleCnt="1"/>
      <dgm:spPr/>
    </dgm:pt>
    <dgm:pt modelId="{BCF15D53-E08C-4312-A80C-2A83B71EA8BE}" type="pres">
      <dgm:prSet presAssocID="{8568BAC0-FA83-4D93-812E-588E5C50BEC8}" presName="childShape" presStyleCnt="0"/>
      <dgm:spPr/>
    </dgm:pt>
    <dgm:pt modelId="{B5FAA298-85A0-4047-BA9F-459C6C78F59F}" type="pres">
      <dgm:prSet presAssocID="{B04979C4-F14C-41DC-9F6E-81CDFCC9EF58}" presName="Name13" presStyleLbl="parChTrans1D2" presStyleIdx="0" presStyleCnt="2"/>
      <dgm:spPr/>
    </dgm:pt>
    <dgm:pt modelId="{3526895D-8211-4055-A0C1-DD47A4B29AD2}" type="pres">
      <dgm:prSet presAssocID="{9E346697-F837-44F5-A3D8-BF1C21B9A43B}" presName="childText" presStyleLbl="bgAcc1" presStyleIdx="0" presStyleCnt="2">
        <dgm:presLayoutVars>
          <dgm:bulletEnabled val="1"/>
        </dgm:presLayoutVars>
      </dgm:prSet>
      <dgm:spPr/>
    </dgm:pt>
    <dgm:pt modelId="{C7C02D89-C6A9-481C-A258-9244DB5E0459}" type="pres">
      <dgm:prSet presAssocID="{358D9055-276B-4AA7-A44E-35658AB9E2A1}" presName="Name13" presStyleLbl="parChTrans1D2" presStyleIdx="1" presStyleCnt="2"/>
      <dgm:spPr/>
    </dgm:pt>
    <dgm:pt modelId="{4D992639-5DFC-4FB6-B75D-570B16EEA0E8}" type="pres">
      <dgm:prSet presAssocID="{618B8CA0-992C-4207-BE59-CD689BFCCAC4}" presName="childText" presStyleLbl="bgAcc1" presStyleIdx="1" presStyleCnt="2">
        <dgm:presLayoutVars>
          <dgm:bulletEnabled val="1"/>
        </dgm:presLayoutVars>
      </dgm:prSet>
      <dgm:spPr/>
    </dgm:pt>
  </dgm:ptLst>
  <dgm:cxnLst>
    <dgm:cxn modelId="{477D710F-65E1-4436-9D8B-0A49652D1AB8}" type="presOf" srcId="{2EA0FC77-3ABD-41A9-A2B7-2255F4782C1E}" destId="{C449DDC9-4DF3-4287-AA76-BCE69469BAD6}" srcOrd="0" destOrd="0" presId="urn:microsoft.com/office/officeart/2005/8/layout/hierarchy3"/>
    <dgm:cxn modelId="{1C3C0F31-04D6-483D-AAAA-EF6181E7DFB8}" type="presOf" srcId="{8568BAC0-FA83-4D93-812E-588E5C50BEC8}" destId="{4AB495BD-0311-40D3-A3AB-C99BB083FCD3}" srcOrd="1" destOrd="0" presId="urn:microsoft.com/office/officeart/2005/8/layout/hierarchy3"/>
    <dgm:cxn modelId="{F4357A6B-698A-42AE-A75C-BA5A499662D2}" type="presOf" srcId="{618B8CA0-992C-4207-BE59-CD689BFCCAC4}" destId="{4D992639-5DFC-4FB6-B75D-570B16EEA0E8}" srcOrd="0" destOrd="0" presId="urn:microsoft.com/office/officeart/2005/8/layout/hierarchy3"/>
    <dgm:cxn modelId="{95F61F4E-86C9-43C9-BCC8-5298FC634E48}" srcId="{8568BAC0-FA83-4D93-812E-588E5C50BEC8}" destId="{9E346697-F837-44F5-A3D8-BF1C21B9A43B}" srcOrd="0" destOrd="0" parTransId="{B04979C4-F14C-41DC-9F6E-81CDFCC9EF58}" sibTransId="{B9FD3CB5-2E82-4D3D-8269-B4320D0A0F83}"/>
    <dgm:cxn modelId="{7161D151-9B27-46EC-8D0F-C372D27E5631}" type="presOf" srcId="{B04979C4-F14C-41DC-9F6E-81CDFCC9EF58}" destId="{B5FAA298-85A0-4047-BA9F-459C6C78F59F}" srcOrd="0" destOrd="0" presId="urn:microsoft.com/office/officeart/2005/8/layout/hierarchy3"/>
    <dgm:cxn modelId="{41D13B88-3F83-4C7A-8F0E-58DB379E59DB}" type="presOf" srcId="{9E346697-F837-44F5-A3D8-BF1C21B9A43B}" destId="{3526895D-8211-4055-A0C1-DD47A4B29AD2}" srcOrd="0" destOrd="0" presId="urn:microsoft.com/office/officeart/2005/8/layout/hierarchy3"/>
    <dgm:cxn modelId="{E16C3E88-FA59-4D13-BFFE-305B513ABE5E}" type="presOf" srcId="{8568BAC0-FA83-4D93-812E-588E5C50BEC8}" destId="{F4404543-0172-4C2B-A320-542F4A9CA11D}" srcOrd="0" destOrd="0" presId="urn:microsoft.com/office/officeart/2005/8/layout/hierarchy3"/>
    <dgm:cxn modelId="{8AB4308A-D29C-4D8A-A19D-EFEA2A5580E7}" type="presOf" srcId="{358D9055-276B-4AA7-A44E-35658AB9E2A1}" destId="{C7C02D89-C6A9-481C-A258-9244DB5E0459}" srcOrd="0" destOrd="0" presId="urn:microsoft.com/office/officeart/2005/8/layout/hierarchy3"/>
    <dgm:cxn modelId="{2BE623B5-D35B-4459-B274-0BE38E240675}" srcId="{2EA0FC77-3ABD-41A9-A2B7-2255F4782C1E}" destId="{8568BAC0-FA83-4D93-812E-588E5C50BEC8}" srcOrd="0" destOrd="0" parTransId="{0423D16F-E1CB-498E-A963-A3CFC40C2AC9}" sibTransId="{D26456E8-6F5C-4000-893C-191B7BF348C8}"/>
    <dgm:cxn modelId="{E075E9C7-E67A-44AF-B2AE-FF4D1A63C04D}" srcId="{8568BAC0-FA83-4D93-812E-588E5C50BEC8}" destId="{618B8CA0-992C-4207-BE59-CD689BFCCAC4}" srcOrd="1" destOrd="0" parTransId="{358D9055-276B-4AA7-A44E-35658AB9E2A1}" sibTransId="{A2844E6B-06CE-45BE-99E4-BF2683EC2D2A}"/>
    <dgm:cxn modelId="{4E1C3E81-2BE2-45E3-9063-7357EE1A830B}" type="presParOf" srcId="{C449DDC9-4DF3-4287-AA76-BCE69469BAD6}" destId="{DA2633BB-83A5-4D76-A33D-C68358C88497}" srcOrd="0" destOrd="0" presId="urn:microsoft.com/office/officeart/2005/8/layout/hierarchy3"/>
    <dgm:cxn modelId="{F80FB70C-871A-42E7-A71A-031EE40BE908}" type="presParOf" srcId="{DA2633BB-83A5-4D76-A33D-C68358C88497}" destId="{3107B0FA-A4DD-4182-94F7-84BBEC763CA0}" srcOrd="0" destOrd="0" presId="urn:microsoft.com/office/officeart/2005/8/layout/hierarchy3"/>
    <dgm:cxn modelId="{12DE4DEF-1D77-4C27-8F63-3D65E6EBF0F0}" type="presParOf" srcId="{3107B0FA-A4DD-4182-94F7-84BBEC763CA0}" destId="{F4404543-0172-4C2B-A320-542F4A9CA11D}" srcOrd="0" destOrd="0" presId="urn:microsoft.com/office/officeart/2005/8/layout/hierarchy3"/>
    <dgm:cxn modelId="{59EDB7A5-70EA-4C13-B595-D9BB84FB2B0A}" type="presParOf" srcId="{3107B0FA-A4DD-4182-94F7-84BBEC763CA0}" destId="{4AB495BD-0311-40D3-A3AB-C99BB083FCD3}" srcOrd="1" destOrd="0" presId="urn:microsoft.com/office/officeart/2005/8/layout/hierarchy3"/>
    <dgm:cxn modelId="{00A5A5E6-917A-4978-8BC7-851E54EBFF60}" type="presParOf" srcId="{DA2633BB-83A5-4D76-A33D-C68358C88497}" destId="{BCF15D53-E08C-4312-A80C-2A83B71EA8BE}" srcOrd="1" destOrd="0" presId="urn:microsoft.com/office/officeart/2005/8/layout/hierarchy3"/>
    <dgm:cxn modelId="{138F1494-4B43-4B3A-BEDF-9427C177B9F4}" type="presParOf" srcId="{BCF15D53-E08C-4312-A80C-2A83B71EA8BE}" destId="{B5FAA298-85A0-4047-BA9F-459C6C78F59F}" srcOrd="0" destOrd="0" presId="urn:microsoft.com/office/officeart/2005/8/layout/hierarchy3"/>
    <dgm:cxn modelId="{CF3D9635-22A4-47B9-A222-7D304B4A34E2}" type="presParOf" srcId="{BCF15D53-E08C-4312-A80C-2A83B71EA8BE}" destId="{3526895D-8211-4055-A0C1-DD47A4B29AD2}" srcOrd="1" destOrd="0" presId="urn:microsoft.com/office/officeart/2005/8/layout/hierarchy3"/>
    <dgm:cxn modelId="{7296F5D0-D9A6-45BF-A124-C9CFEFCF2454}" type="presParOf" srcId="{BCF15D53-E08C-4312-A80C-2A83B71EA8BE}" destId="{C7C02D89-C6A9-481C-A258-9244DB5E0459}" srcOrd="2" destOrd="0" presId="urn:microsoft.com/office/officeart/2005/8/layout/hierarchy3"/>
    <dgm:cxn modelId="{5C805F6D-1C06-475B-AEFF-9739C4C629FB}" type="presParOf" srcId="{BCF15D53-E08C-4312-A80C-2A83B71EA8BE}" destId="{4D992639-5DFC-4FB6-B75D-570B16EEA0E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93D40D-0110-4138-AAA3-B7FDDD31993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5AE4C090-E4AF-482C-A760-E75382BB74FF}">
      <dgm:prSet/>
      <dgm:spPr>
        <a:solidFill>
          <a:srgbClr val="FFFF00"/>
        </a:solidFill>
      </dgm:spPr>
      <dgm:t>
        <a:bodyPr/>
        <a:lstStyle/>
        <a:p>
          <a:pPr rtl="0"/>
          <a:r>
            <a:rPr lang="en-US" dirty="0"/>
            <a:t>Subsidized </a:t>
          </a:r>
          <a:r>
            <a:rPr lang="en-US" b="1" u="sng" dirty="0"/>
            <a:t>Student</a:t>
          </a:r>
          <a:endParaRPr lang="en-US" dirty="0"/>
        </a:p>
      </dgm:t>
    </dgm:pt>
    <dgm:pt modelId="{F564AF31-BBE4-4913-B03D-7C670E94AFEF}" type="parTrans" cxnId="{36C4FE83-AA7D-4967-A37E-5EDCD7FED09B}">
      <dgm:prSet/>
      <dgm:spPr/>
      <dgm:t>
        <a:bodyPr/>
        <a:lstStyle/>
        <a:p>
          <a:endParaRPr lang="en-US"/>
        </a:p>
      </dgm:t>
    </dgm:pt>
    <dgm:pt modelId="{CA18DB33-C5E5-4D66-A614-70C7E28EA8EC}" type="sibTrans" cxnId="{36C4FE83-AA7D-4967-A37E-5EDCD7FED09B}">
      <dgm:prSet/>
      <dgm:spPr/>
      <dgm:t>
        <a:bodyPr/>
        <a:lstStyle/>
        <a:p>
          <a:endParaRPr lang="en-US"/>
        </a:p>
      </dgm:t>
    </dgm:pt>
    <dgm:pt modelId="{A0BF93B5-A223-47A1-A4EB-6DF7B0A1C058}">
      <dgm:prSet/>
      <dgm:spPr/>
      <dgm:t>
        <a:bodyPr/>
        <a:lstStyle/>
        <a:p>
          <a:pPr rtl="0"/>
          <a:r>
            <a:rPr lang="en-US" dirty="0"/>
            <a:t>3.73% fixed (2021-22)</a:t>
          </a:r>
        </a:p>
      </dgm:t>
    </dgm:pt>
    <dgm:pt modelId="{88415F7A-51D4-476A-9373-E59B538ED110}" type="parTrans" cxnId="{5095B884-A8A4-4FAA-AA6E-BF85BEBD32FD}">
      <dgm:prSet/>
      <dgm:spPr/>
      <dgm:t>
        <a:bodyPr/>
        <a:lstStyle/>
        <a:p>
          <a:endParaRPr lang="en-US"/>
        </a:p>
      </dgm:t>
    </dgm:pt>
    <dgm:pt modelId="{AB170A0C-E50F-468F-9F55-6B3CC449E599}" type="sibTrans" cxnId="{5095B884-A8A4-4FAA-AA6E-BF85BEBD32FD}">
      <dgm:prSet/>
      <dgm:spPr/>
      <dgm:t>
        <a:bodyPr/>
        <a:lstStyle/>
        <a:p>
          <a:endParaRPr lang="en-US"/>
        </a:p>
      </dgm:t>
    </dgm:pt>
    <dgm:pt modelId="{D2F77A0B-FD8E-4CB5-85D8-EB4A867FEC2D}">
      <dgm:prSet/>
      <dgm:spPr/>
      <dgm:t>
        <a:bodyPr/>
        <a:lstStyle/>
        <a:p>
          <a:pPr rtl="0"/>
          <a:r>
            <a:rPr lang="en-US" dirty="0"/>
            <a:t>Interest does not accrue initially</a:t>
          </a:r>
        </a:p>
      </dgm:t>
    </dgm:pt>
    <dgm:pt modelId="{1C3E331C-F500-47E8-970A-634FD8B94D34}" type="parTrans" cxnId="{AA4F52E8-83D3-45E5-8AF2-ECB860F2E5D5}">
      <dgm:prSet/>
      <dgm:spPr/>
      <dgm:t>
        <a:bodyPr/>
        <a:lstStyle/>
        <a:p>
          <a:endParaRPr lang="en-US"/>
        </a:p>
      </dgm:t>
    </dgm:pt>
    <dgm:pt modelId="{1EC44B63-6A11-4A4A-A3A4-A9ADFE31C3F5}" type="sibTrans" cxnId="{AA4F52E8-83D3-45E5-8AF2-ECB860F2E5D5}">
      <dgm:prSet/>
      <dgm:spPr/>
      <dgm:t>
        <a:bodyPr/>
        <a:lstStyle/>
        <a:p>
          <a:endParaRPr lang="en-US"/>
        </a:p>
      </dgm:t>
    </dgm:pt>
    <dgm:pt modelId="{99304EA6-EFAF-441E-AF20-001FB08BF333}">
      <dgm:prSet/>
      <dgm:spPr>
        <a:solidFill>
          <a:srgbClr val="FFFF00"/>
        </a:solidFill>
      </dgm:spPr>
      <dgm:t>
        <a:bodyPr/>
        <a:lstStyle/>
        <a:p>
          <a:pPr rtl="0"/>
          <a:r>
            <a:rPr lang="en-US" dirty="0"/>
            <a:t>Unsubsidized </a:t>
          </a:r>
          <a:r>
            <a:rPr lang="en-US" b="1" u="sng" dirty="0"/>
            <a:t>Student</a:t>
          </a:r>
        </a:p>
      </dgm:t>
    </dgm:pt>
    <dgm:pt modelId="{23AE43A7-086C-4062-83A0-2675BE7FB211}" type="parTrans" cxnId="{B520C9CE-F001-40EF-BD38-A27E2048302E}">
      <dgm:prSet/>
      <dgm:spPr/>
      <dgm:t>
        <a:bodyPr/>
        <a:lstStyle/>
        <a:p>
          <a:endParaRPr lang="en-US"/>
        </a:p>
      </dgm:t>
    </dgm:pt>
    <dgm:pt modelId="{182CCC1F-38D3-4FFD-AAD6-3D6B032BDACE}" type="sibTrans" cxnId="{B520C9CE-F001-40EF-BD38-A27E2048302E}">
      <dgm:prSet/>
      <dgm:spPr/>
      <dgm:t>
        <a:bodyPr/>
        <a:lstStyle/>
        <a:p>
          <a:endParaRPr lang="en-US"/>
        </a:p>
      </dgm:t>
    </dgm:pt>
    <dgm:pt modelId="{BA7D1CF2-F785-4F4F-92BA-17AED980006D}">
      <dgm:prSet/>
      <dgm:spPr/>
      <dgm:t>
        <a:bodyPr/>
        <a:lstStyle/>
        <a:p>
          <a:pPr rtl="0"/>
          <a:r>
            <a:rPr lang="en-US" dirty="0"/>
            <a:t>5.28% fixed (2021-22)</a:t>
          </a:r>
        </a:p>
      </dgm:t>
    </dgm:pt>
    <dgm:pt modelId="{9E1DF918-7F4A-40F7-B5F0-E1729625E7BC}" type="parTrans" cxnId="{5A355F0E-FF00-48B8-8DB8-FC3EFB77AE97}">
      <dgm:prSet/>
      <dgm:spPr/>
      <dgm:t>
        <a:bodyPr/>
        <a:lstStyle/>
        <a:p>
          <a:endParaRPr lang="en-US"/>
        </a:p>
      </dgm:t>
    </dgm:pt>
    <dgm:pt modelId="{C60A1945-8B1E-4F39-BE12-147D263173B9}" type="sibTrans" cxnId="{5A355F0E-FF00-48B8-8DB8-FC3EFB77AE97}">
      <dgm:prSet/>
      <dgm:spPr/>
      <dgm:t>
        <a:bodyPr/>
        <a:lstStyle/>
        <a:p>
          <a:endParaRPr lang="en-US"/>
        </a:p>
      </dgm:t>
    </dgm:pt>
    <dgm:pt modelId="{41020D6D-6717-4953-A94F-CCC3CF57BC78}">
      <dgm:prSet/>
      <dgm:spPr/>
      <dgm:t>
        <a:bodyPr/>
        <a:lstStyle/>
        <a:p>
          <a:pPr rtl="0"/>
          <a:r>
            <a:rPr lang="en-US" dirty="0"/>
            <a:t>Interest does accrue</a:t>
          </a:r>
        </a:p>
      </dgm:t>
    </dgm:pt>
    <dgm:pt modelId="{8F63F230-D314-4F4C-80F3-AC2ED3E3135D}" type="parTrans" cxnId="{CF5EE8E4-9E9B-4D7A-B297-07FBAFEA23E0}">
      <dgm:prSet/>
      <dgm:spPr/>
      <dgm:t>
        <a:bodyPr/>
        <a:lstStyle/>
        <a:p>
          <a:endParaRPr lang="en-US"/>
        </a:p>
      </dgm:t>
    </dgm:pt>
    <dgm:pt modelId="{0520FC95-1A11-4D8F-81C6-B922B736F9B5}" type="sibTrans" cxnId="{CF5EE8E4-9E9B-4D7A-B297-07FBAFEA23E0}">
      <dgm:prSet/>
      <dgm:spPr/>
      <dgm:t>
        <a:bodyPr/>
        <a:lstStyle/>
        <a:p>
          <a:endParaRPr lang="en-US"/>
        </a:p>
      </dgm:t>
    </dgm:pt>
    <dgm:pt modelId="{A5B26BAA-A31E-4212-8A09-3701601BCE96}">
      <dgm:prSet/>
      <dgm:spPr>
        <a:solidFill>
          <a:srgbClr val="FFFF00"/>
        </a:solidFill>
      </dgm:spPr>
      <dgm:t>
        <a:bodyPr/>
        <a:lstStyle/>
        <a:p>
          <a:pPr rtl="0"/>
          <a:r>
            <a:rPr lang="en-US" b="1" u="sng" dirty="0"/>
            <a:t>Parent</a:t>
          </a:r>
          <a:r>
            <a:rPr lang="en-US" dirty="0"/>
            <a:t> PLUS</a:t>
          </a:r>
        </a:p>
      </dgm:t>
    </dgm:pt>
    <dgm:pt modelId="{DE73A778-7B36-4EB5-98B3-ACE46A0565E1}" type="parTrans" cxnId="{8B917C75-D852-47B9-8265-FAE3E6324B95}">
      <dgm:prSet/>
      <dgm:spPr/>
      <dgm:t>
        <a:bodyPr/>
        <a:lstStyle/>
        <a:p>
          <a:endParaRPr lang="en-US"/>
        </a:p>
      </dgm:t>
    </dgm:pt>
    <dgm:pt modelId="{AF80A414-0250-4241-98F2-71E6C50B5AF9}" type="sibTrans" cxnId="{8B917C75-D852-47B9-8265-FAE3E6324B95}">
      <dgm:prSet/>
      <dgm:spPr/>
      <dgm:t>
        <a:bodyPr/>
        <a:lstStyle/>
        <a:p>
          <a:endParaRPr lang="en-US"/>
        </a:p>
      </dgm:t>
    </dgm:pt>
    <dgm:pt modelId="{5414B6BC-11C6-4740-B016-126B41855434}">
      <dgm:prSet/>
      <dgm:spPr/>
      <dgm:t>
        <a:bodyPr/>
        <a:lstStyle/>
        <a:p>
          <a:pPr rtl="0"/>
          <a:r>
            <a:rPr lang="en-US" dirty="0"/>
            <a:t>6.28% fixed (2021-22)</a:t>
          </a:r>
        </a:p>
      </dgm:t>
    </dgm:pt>
    <dgm:pt modelId="{A0C02D4E-25C2-4261-9E05-168D9C4BF268}" type="parTrans" cxnId="{FEA92090-F9F9-428F-B72F-CDC8D9B46B9F}">
      <dgm:prSet/>
      <dgm:spPr/>
      <dgm:t>
        <a:bodyPr/>
        <a:lstStyle/>
        <a:p>
          <a:endParaRPr lang="en-US"/>
        </a:p>
      </dgm:t>
    </dgm:pt>
    <dgm:pt modelId="{6B577B63-1778-4EBE-BC7F-EA1B1D08CC92}" type="sibTrans" cxnId="{FEA92090-F9F9-428F-B72F-CDC8D9B46B9F}">
      <dgm:prSet/>
      <dgm:spPr/>
      <dgm:t>
        <a:bodyPr/>
        <a:lstStyle/>
        <a:p>
          <a:endParaRPr lang="en-US"/>
        </a:p>
      </dgm:t>
    </dgm:pt>
    <dgm:pt modelId="{CB965F1D-232F-42FC-98F2-F35817C08013}">
      <dgm:prSet/>
      <dgm:spPr/>
      <dgm:t>
        <a:bodyPr/>
        <a:lstStyle/>
        <a:p>
          <a:pPr rtl="0"/>
          <a:r>
            <a:rPr lang="en-US" dirty="0"/>
            <a:t>Interest does accrue</a:t>
          </a:r>
        </a:p>
      </dgm:t>
    </dgm:pt>
    <dgm:pt modelId="{A1021552-0AD4-4AE6-9A83-DAD43A995549}" type="parTrans" cxnId="{1B840AE9-1B32-4EB1-A517-0F4725E632C8}">
      <dgm:prSet/>
      <dgm:spPr/>
      <dgm:t>
        <a:bodyPr/>
        <a:lstStyle/>
        <a:p>
          <a:endParaRPr lang="en-US"/>
        </a:p>
      </dgm:t>
    </dgm:pt>
    <dgm:pt modelId="{4A5AEDBE-F4FC-4F78-80EE-83971A73C8A0}" type="sibTrans" cxnId="{1B840AE9-1B32-4EB1-A517-0F4725E632C8}">
      <dgm:prSet/>
      <dgm:spPr/>
      <dgm:t>
        <a:bodyPr/>
        <a:lstStyle/>
        <a:p>
          <a:endParaRPr lang="en-US"/>
        </a:p>
      </dgm:t>
    </dgm:pt>
    <dgm:pt modelId="{0BC7698F-AE20-4ED8-AAE2-4E14D5583C15}" type="pres">
      <dgm:prSet presAssocID="{C193D40D-0110-4138-AAA3-B7FDDD31993D}" presName="diagram" presStyleCnt="0">
        <dgm:presLayoutVars>
          <dgm:chPref val="1"/>
          <dgm:dir/>
          <dgm:animOne val="branch"/>
          <dgm:animLvl val="lvl"/>
          <dgm:resizeHandles/>
        </dgm:presLayoutVars>
      </dgm:prSet>
      <dgm:spPr/>
    </dgm:pt>
    <dgm:pt modelId="{0AD2935B-A525-4ACD-8D9A-E190A411F3B9}" type="pres">
      <dgm:prSet presAssocID="{5AE4C090-E4AF-482C-A760-E75382BB74FF}" presName="root" presStyleCnt="0"/>
      <dgm:spPr/>
    </dgm:pt>
    <dgm:pt modelId="{AB1099BE-9A2D-4D6A-9E99-23B67FDC9B65}" type="pres">
      <dgm:prSet presAssocID="{5AE4C090-E4AF-482C-A760-E75382BB74FF}" presName="rootComposite" presStyleCnt="0"/>
      <dgm:spPr/>
    </dgm:pt>
    <dgm:pt modelId="{D8BD0D13-5923-4823-A1B8-2CF319261ED4}" type="pres">
      <dgm:prSet presAssocID="{5AE4C090-E4AF-482C-A760-E75382BB74FF}" presName="rootText" presStyleLbl="node1" presStyleIdx="0" presStyleCnt="3"/>
      <dgm:spPr/>
    </dgm:pt>
    <dgm:pt modelId="{D5B9A226-8038-4CE7-8D0B-A7D3312248C1}" type="pres">
      <dgm:prSet presAssocID="{5AE4C090-E4AF-482C-A760-E75382BB74FF}" presName="rootConnector" presStyleLbl="node1" presStyleIdx="0" presStyleCnt="3"/>
      <dgm:spPr/>
    </dgm:pt>
    <dgm:pt modelId="{AB3980CE-0EF6-4D7B-8C3A-51FABCE74592}" type="pres">
      <dgm:prSet presAssocID="{5AE4C090-E4AF-482C-A760-E75382BB74FF}" presName="childShape" presStyleCnt="0"/>
      <dgm:spPr/>
    </dgm:pt>
    <dgm:pt modelId="{607BCDCB-0655-4BA2-B95D-4109F28E0459}" type="pres">
      <dgm:prSet presAssocID="{88415F7A-51D4-476A-9373-E59B538ED110}" presName="Name13" presStyleLbl="parChTrans1D2" presStyleIdx="0" presStyleCnt="6"/>
      <dgm:spPr/>
    </dgm:pt>
    <dgm:pt modelId="{C51A2FAF-CACA-48A4-A35F-D4A032D8507E}" type="pres">
      <dgm:prSet presAssocID="{A0BF93B5-A223-47A1-A4EB-6DF7B0A1C058}" presName="childText" presStyleLbl="bgAcc1" presStyleIdx="0" presStyleCnt="6">
        <dgm:presLayoutVars>
          <dgm:bulletEnabled val="1"/>
        </dgm:presLayoutVars>
      </dgm:prSet>
      <dgm:spPr/>
    </dgm:pt>
    <dgm:pt modelId="{5E823063-3723-4B7C-B3F3-E59E83CA550E}" type="pres">
      <dgm:prSet presAssocID="{1C3E331C-F500-47E8-970A-634FD8B94D34}" presName="Name13" presStyleLbl="parChTrans1D2" presStyleIdx="1" presStyleCnt="6"/>
      <dgm:spPr/>
    </dgm:pt>
    <dgm:pt modelId="{73A35499-B9F9-49E0-893D-7365499754AF}" type="pres">
      <dgm:prSet presAssocID="{D2F77A0B-FD8E-4CB5-85D8-EB4A867FEC2D}" presName="childText" presStyleLbl="bgAcc1" presStyleIdx="1" presStyleCnt="6">
        <dgm:presLayoutVars>
          <dgm:bulletEnabled val="1"/>
        </dgm:presLayoutVars>
      </dgm:prSet>
      <dgm:spPr/>
    </dgm:pt>
    <dgm:pt modelId="{01BDB851-311B-4BBD-9D11-724A3F4EF4DF}" type="pres">
      <dgm:prSet presAssocID="{99304EA6-EFAF-441E-AF20-001FB08BF333}" presName="root" presStyleCnt="0"/>
      <dgm:spPr/>
    </dgm:pt>
    <dgm:pt modelId="{102FB6C0-A69D-4A3C-9D08-C6F6273A0F08}" type="pres">
      <dgm:prSet presAssocID="{99304EA6-EFAF-441E-AF20-001FB08BF333}" presName="rootComposite" presStyleCnt="0"/>
      <dgm:spPr/>
    </dgm:pt>
    <dgm:pt modelId="{9AB7536B-8F5B-4E61-B00E-0162877639BF}" type="pres">
      <dgm:prSet presAssocID="{99304EA6-EFAF-441E-AF20-001FB08BF333}" presName="rootText" presStyleLbl="node1" presStyleIdx="1" presStyleCnt="3" custLinFactNeighborY="-1724"/>
      <dgm:spPr/>
    </dgm:pt>
    <dgm:pt modelId="{9106F4DE-82D5-48A6-8749-652DE0B9ACD8}" type="pres">
      <dgm:prSet presAssocID="{99304EA6-EFAF-441E-AF20-001FB08BF333}" presName="rootConnector" presStyleLbl="node1" presStyleIdx="1" presStyleCnt="3"/>
      <dgm:spPr/>
    </dgm:pt>
    <dgm:pt modelId="{4D9869E6-578E-4E7E-AFD7-2539AD9E6239}" type="pres">
      <dgm:prSet presAssocID="{99304EA6-EFAF-441E-AF20-001FB08BF333}" presName="childShape" presStyleCnt="0"/>
      <dgm:spPr/>
    </dgm:pt>
    <dgm:pt modelId="{F2EB2C70-58C1-4900-BAC1-28AF04323EE1}" type="pres">
      <dgm:prSet presAssocID="{9E1DF918-7F4A-40F7-B5F0-E1729625E7BC}" presName="Name13" presStyleLbl="parChTrans1D2" presStyleIdx="2" presStyleCnt="6"/>
      <dgm:spPr/>
    </dgm:pt>
    <dgm:pt modelId="{A4C80D3A-913F-40D1-874F-E96FC6F07E3D}" type="pres">
      <dgm:prSet presAssocID="{BA7D1CF2-F785-4F4F-92BA-17AED980006D}" presName="childText" presStyleLbl="bgAcc1" presStyleIdx="2" presStyleCnt="6">
        <dgm:presLayoutVars>
          <dgm:bulletEnabled val="1"/>
        </dgm:presLayoutVars>
      </dgm:prSet>
      <dgm:spPr/>
    </dgm:pt>
    <dgm:pt modelId="{8E89E60D-065F-43B0-8AF1-25BBA3FB671C}" type="pres">
      <dgm:prSet presAssocID="{8F63F230-D314-4F4C-80F3-AC2ED3E3135D}" presName="Name13" presStyleLbl="parChTrans1D2" presStyleIdx="3" presStyleCnt="6"/>
      <dgm:spPr/>
    </dgm:pt>
    <dgm:pt modelId="{3AFA6A42-A540-4C9E-B1C8-B5FDA7EF226B}" type="pres">
      <dgm:prSet presAssocID="{41020D6D-6717-4953-A94F-CCC3CF57BC78}" presName="childText" presStyleLbl="bgAcc1" presStyleIdx="3" presStyleCnt="6">
        <dgm:presLayoutVars>
          <dgm:bulletEnabled val="1"/>
        </dgm:presLayoutVars>
      </dgm:prSet>
      <dgm:spPr/>
    </dgm:pt>
    <dgm:pt modelId="{A2AA06B3-42F8-49B7-9A62-C7E9FC261D02}" type="pres">
      <dgm:prSet presAssocID="{A5B26BAA-A31E-4212-8A09-3701601BCE96}" presName="root" presStyleCnt="0"/>
      <dgm:spPr/>
    </dgm:pt>
    <dgm:pt modelId="{A8ED1020-8DDB-433A-9903-491144A0A626}" type="pres">
      <dgm:prSet presAssocID="{A5B26BAA-A31E-4212-8A09-3701601BCE96}" presName="rootComposite" presStyleCnt="0"/>
      <dgm:spPr/>
    </dgm:pt>
    <dgm:pt modelId="{026422D6-C3FD-45D0-9C1A-7DDAB7043212}" type="pres">
      <dgm:prSet presAssocID="{A5B26BAA-A31E-4212-8A09-3701601BCE96}" presName="rootText" presStyleLbl="node1" presStyleIdx="2" presStyleCnt="3"/>
      <dgm:spPr/>
    </dgm:pt>
    <dgm:pt modelId="{9E1F98AB-581A-4FF3-B627-695387473F7E}" type="pres">
      <dgm:prSet presAssocID="{A5B26BAA-A31E-4212-8A09-3701601BCE96}" presName="rootConnector" presStyleLbl="node1" presStyleIdx="2" presStyleCnt="3"/>
      <dgm:spPr/>
    </dgm:pt>
    <dgm:pt modelId="{381BDCEA-F91E-48BB-A3AB-42C4A902803C}" type="pres">
      <dgm:prSet presAssocID="{A5B26BAA-A31E-4212-8A09-3701601BCE96}" presName="childShape" presStyleCnt="0"/>
      <dgm:spPr/>
    </dgm:pt>
    <dgm:pt modelId="{21DCE402-FBAF-4ADA-8BF8-98A37E656F11}" type="pres">
      <dgm:prSet presAssocID="{A0C02D4E-25C2-4261-9E05-168D9C4BF268}" presName="Name13" presStyleLbl="parChTrans1D2" presStyleIdx="4" presStyleCnt="6"/>
      <dgm:spPr/>
    </dgm:pt>
    <dgm:pt modelId="{FCA51C84-357A-490B-9B9A-5EC7714B6F42}" type="pres">
      <dgm:prSet presAssocID="{5414B6BC-11C6-4740-B016-126B41855434}" presName="childText" presStyleLbl="bgAcc1" presStyleIdx="4" presStyleCnt="6">
        <dgm:presLayoutVars>
          <dgm:bulletEnabled val="1"/>
        </dgm:presLayoutVars>
      </dgm:prSet>
      <dgm:spPr/>
    </dgm:pt>
    <dgm:pt modelId="{64A38FFC-8E4E-4A97-80E1-B82930A4E1CD}" type="pres">
      <dgm:prSet presAssocID="{A1021552-0AD4-4AE6-9A83-DAD43A995549}" presName="Name13" presStyleLbl="parChTrans1D2" presStyleIdx="5" presStyleCnt="6"/>
      <dgm:spPr/>
    </dgm:pt>
    <dgm:pt modelId="{A1187368-94C3-45FE-9454-08E2A0542452}" type="pres">
      <dgm:prSet presAssocID="{CB965F1D-232F-42FC-98F2-F35817C08013}" presName="childText" presStyleLbl="bgAcc1" presStyleIdx="5" presStyleCnt="6">
        <dgm:presLayoutVars>
          <dgm:bulletEnabled val="1"/>
        </dgm:presLayoutVars>
      </dgm:prSet>
      <dgm:spPr/>
    </dgm:pt>
  </dgm:ptLst>
  <dgm:cxnLst>
    <dgm:cxn modelId="{5A355F0E-FF00-48B8-8DB8-FC3EFB77AE97}" srcId="{99304EA6-EFAF-441E-AF20-001FB08BF333}" destId="{BA7D1CF2-F785-4F4F-92BA-17AED980006D}" srcOrd="0" destOrd="0" parTransId="{9E1DF918-7F4A-40F7-B5F0-E1729625E7BC}" sibTransId="{C60A1945-8B1E-4F39-BE12-147D263173B9}"/>
    <dgm:cxn modelId="{38210E13-D2E3-4638-BB60-EE0B73C307FD}" type="presOf" srcId="{5414B6BC-11C6-4740-B016-126B41855434}" destId="{FCA51C84-357A-490B-9B9A-5EC7714B6F42}" srcOrd="0" destOrd="0" presId="urn:microsoft.com/office/officeart/2005/8/layout/hierarchy3"/>
    <dgm:cxn modelId="{51398328-9C13-4718-8F69-ED4A3564CD50}" type="presOf" srcId="{A0BF93B5-A223-47A1-A4EB-6DF7B0A1C058}" destId="{C51A2FAF-CACA-48A4-A35F-D4A032D8507E}" srcOrd="0" destOrd="0" presId="urn:microsoft.com/office/officeart/2005/8/layout/hierarchy3"/>
    <dgm:cxn modelId="{65FB9365-C14F-4604-8382-B220E537E1DC}" type="presOf" srcId="{41020D6D-6717-4953-A94F-CCC3CF57BC78}" destId="{3AFA6A42-A540-4C9E-B1C8-B5FDA7EF226B}" srcOrd="0" destOrd="0" presId="urn:microsoft.com/office/officeart/2005/8/layout/hierarchy3"/>
    <dgm:cxn modelId="{66F70968-1759-4DF9-84B8-F40390AF2531}" type="presOf" srcId="{9E1DF918-7F4A-40F7-B5F0-E1729625E7BC}" destId="{F2EB2C70-58C1-4900-BAC1-28AF04323EE1}" srcOrd="0" destOrd="0" presId="urn:microsoft.com/office/officeart/2005/8/layout/hierarchy3"/>
    <dgm:cxn modelId="{0A296C6B-D88B-4EB4-A508-45EBDE1B46A3}" type="presOf" srcId="{88415F7A-51D4-476A-9373-E59B538ED110}" destId="{607BCDCB-0655-4BA2-B95D-4109F28E0459}" srcOrd="0" destOrd="0" presId="urn:microsoft.com/office/officeart/2005/8/layout/hierarchy3"/>
    <dgm:cxn modelId="{EA7A034C-9CFA-4E44-8766-51258F329090}" type="presOf" srcId="{8F63F230-D314-4F4C-80F3-AC2ED3E3135D}" destId="{8E89E60D-065F-43B0-8AF1-25BBA3FB671C}" srcOrd="0" destOrd="0" presId="urn:microsoft.com/office/officeart/2005/8/layout/hierarchy3"/>
    <dgm:cxn modelId="{8B917C75-D852-47B9-8265-FAE3E6324B95}" srcId="{C193D40D-0110-4138-AAA3-B7FDDD31993D}" destId="{A5B26BAA-A31E-4212-8A09-3701601BCE96}" srcOrd="2" destOrd="0" parTransId="{DE73A778-7B36-4EB5-98B3-ACE46A0565E1}" sibTransId="{AF80A414-0250-4241-98F2-71E6C50B5AF9}"/>
    <dgm:cxn modelId="{E4240081-E09B-4597-8C38-336DD307E759}" type="presOf" srcId="{BA7D1CF2-F785-4F4F-92BA-17AED980006D}" destId="{A4C80D3A-913F-40D1-874F-E96FC6F07E3D}" srcOrd="0" destOrd="0" presId="urn:microsoft.com/office/officeart/2005/8/layout/hierarchy3"/>
    <dgm:cxn modelId="{36C4FE83-AA7D-4967-A37E-5EDCD7FED09B}" srcId="{C193D40D-0110-4138-AAA3-B7FDDD31993D}" destId="{5AE4C090-E4AF-482C-A760-E75382BB74FF}" srcOrd="0" destOrd="0" parTransId="{F564AF31-BBE4-4913-B03D-7C670E94AFEF}" sibTransId="{CA18DB33-C5E5-4D66-A614-70C7E28EA8EC}"/>
    <dgm:cxn modelId="{5095B884-A8A4-4FAA-AA6E-BF85BEBD32FD}" srcId="{5AE4C090-E4AF-482C-A760-E75382BB74FF}" destId="{A0BF93B5-A223-47A1-A4EB-6DF7B0A1C058}" srcOrd="0" destOrd="0" parTransId="{88415F7A-51D4-476A-9373-E59B538ED110}" sibTransId="{AB170A0C-E50F-468F-9F55-6B3CC449E599}"/>
    <dgm:cxn modelId="{6788A488-C1B7-4D3A-B2EA-D645DC7634B6}" type="presOf" srcId="{A5B26BAA-A31E-4212-8A09-3701601BCE96}" destId="{9E1F98AB-581A-4FF3-B627-695387473F7E}" srcOrd="1" destOrd="0" presId="urn:microsoft.com/office/officeart/2005/8/layout/hierarchy3"/>
    <dgm:cxn modelId="{FEA92090-F9F9-428F-B72F-CDC8D9B46B9F}" srcId="{A5B26BAA-A31E-4212-8A09-3701601BCE96}" destId="{5414B6BC-11C6-4740-B016-126B41855434}" srcOrd="0" destOrd="0" parTransId="{A0C02D4E-25C2-4261-9E05-168D9C4BF268}" sibTransId="{6B577B63-1778-4EBE-BC7F-EA1B1D08CC92}"/>
    <dgm:cxn modelId="{334C9298-B811-4ED5-8F8A-68D3F18EFF9E}" type="presOf" srcId="{C193D40D-0110-4138-AAA3-B7FDDD31993D}" destId="{0BC7698F-AE20-4ED8-AAE2-4E14D5583C15}" srcOrd="0" destOrd="0" presId="urn:microsoft.com/office/officeart/2005/8/layout/hierarchy3"/>
    <dgm:cxn modelId="{D5FF46A2-0670-43F1-8AB9-74F5261AD4EC}" type="presOf" srcId="{99304EA6-EFAF-441E-AF20-001FB08BF333}" destId="{9106F4DE-82D5-48A6-8749-652DE0B9ACD8}" srcOrd="1" destOrd="0" presId="urn:microsoft.com/office/officeart/2005/8/layout/hierarchy3"/>
    <dgm:cxn modelId="{79911FA3-BDDD-4DFF-AB8A-AA7F2E77BC48}" type="presOf" srcId="{1C3E331C-F500-47E8-970A-634FD8B94D34}" destId="{5E823063-3723-4B7C-B3F3-E59E83CA550E}" srcOrd="0" destOrd="0" presId="urn:microsoft.com/office/officeart/2005/8/layout/hierarchy3"/>
    <dgm:cxn modelId="{69E1A0AB-8EB5-43B1-B7C5-31A56B00D55C}" type="presOf" srcId="{A0C02D4E-25C2-4261-9E05-168D9C4BF268}" destId="{21DCE402-FBAF-4ADA-8BF8-98A37E656F11}" srcOrd="0" destOrd="0" presId="urn:microsoft.com/office/officeart/2005/8/layout/hierarchy3"/>
    <dgm:cxn modelId="{17AF97B6-648C-4A25-8AA6-38860BCCD36B}" type="presOf" srcId="{5AE4C090-E4AF-482C-A760-E75382BB74FF}" destId="{D5B9A226-8038-4CE7-8D0B-A7D3312248C1}" srcOrd="1" destOrd="0" presId="urn:microsoft.com/office/officeart/2005/8/layout/hierarchy3"/>
    <dgm:cxn modelId="{EFB1E1C0-1A1E-4CEE-9B2F-19395A25DF4E}" type="presOf" srcId="{A5B26BAA-A31E-4212-8A09-3701601BCE96}" destId="{026422D6-C3FD-45D0-9C1A-7DDAB7043212}" srcOrd="0" destOrd="0" presId="urn:microsoft.com/office/officeart/2005/8/layout/hierarchy3"/>
    <dgm:cxn modelId="{C9DE59CA-72BA-4198-A36C-09380E4A8B32}" type="presOf" srcId="{99304EA6-EFAF-441E-AF20-001FB08BF333}" destId="{9AB7536B-8F5B-4E61-B00E-0162877639BF}" srcOrd="0" destOrd="0" presId="urn:microsoft.com/office/officeart/2005/8/layout/hierarchy3"/>
    <dgm:cxn modelId="{B520C9CE-F001-40EF-BD38-A27E2048302E}" srcId="{C193D40D-0110-4138-AAA3-B7FDDD31993D}" destId="{99304EA6-EFAF-441E-AF20-001FB08BF333}" srcOrd="1" destOrd="0" parTransId="{23AE43A7-086C-4062-83A0-2675BE7FB211}" sibTransId="{182CCC1F-38D3-4FFD-AAD6-3D6B032BDACE}"/>
    <dgm:cxn modelId="{BF6FCFE3-1F54-4C7B-B74D-BD0D779648D1}" type="presOf" srcId="{5AE4C090-E4AF-482C-A760-E75382BB74FF}" destId="{D8BD0D13-5923-4823-A1B8-2CF319261ED4}" srcOrd="0" destOrd="0" presId="urn:microsoft.com/office/officeart/2005/8/layout/hierarchy3"/>
    <dgm:cxn modelId="{CF5EE8E4-9E9B-4D7A-B297-07FBAFEA23E0}" srcId="{99304EA6-EFAF-441E-AF20-001FB08BF333}" destId="{41020D6D-6717-4953-A94F-CCC3CF57BC78}" srcOrd="1" destOrd="0" parTransId="{8F63F230-D314-4F4C-80F3-AC2ED3E3135D}" sibTransId="{0520FC95-1A11-4D8F-81C6-B922B736F9B5}"/>
    <dgm:cxn modelId="{AA4F52E8-83D3-45E5-8AF2-ECB860F2E5D5}" srcId="{5AE4C090-E4AF-482C-A760-E75382BB74FF}" destId="{D2F77A0B-FD8E-4CB5-85D8-EB4A867FEC2D}" srcOrd="1" destOrd="0" parTransId="{1C3E331C-F500-47E8-970A-634FD8B94D34}" sibTransId="{1EC44B63-6A11-4A4A-A3A4-A9ADFE31C3F5}"/>
    <dgm:cxn modelId="{1B840AE9-1B32-4EB1-A517-0F4725E632C8}" srcId="{A5B26BAA-A31E-4212-8A09-3701601BCE96}" destId="{CB965F1D-232F-42FC-98F2-F35817C08013}" srcOrd="1" destOrd="0" parTransId="{A1021552-0AD4-4AE6-9A83-DAD43A995549}" sibTransId="{4A5AEDBE-F4FC-4F78-80EE-83971A73C8A0}"/>
    <dgm:cxn modelId="{DABDA0FB-7A5C-4843-AF8B-D5072F598301}" type="presOf" srcId="{CB965F1D-232F-42FC-98F2-F35817C08013}" destId="{A1187368-94C3-45FE-9454-08E2A0542452}" srcOrd="0" destOrd="0" presId="urn:microsoft.com/office/officeart/2005/8/layout/hierarchy3"/>
    <dgm:cxn modelId="{A9B1C7FC-3062-444C-B892-42F218A1DF93}" type="presOf" srcId="{D2F77A0B-FD8E-4CB5-85D8-EB4A867FEC2D}" destId="{73A35499-B9F9-49E0-893D-7365499754AF}" srcOrd="0" destOrd="0" presId="urn:microsoft.com/office/officeart/2005/8/layout/hierarchy3"/>
    <dgm:cxn modelId="{5E024EFD-6583-43D6-B9F7-F43772FF6A81}" type="presOf" srcId="{A1021552-0AD4-4AE6-9A83-DAD43A995549}" destId="{64A38FFC-8E4E-4A97-80E1-B82930A4E1CD}" srcOrd="0" destOrd="0" presId="urn:microsoft.com/office/officeart/2005/8/layout/hierarchy3"/>
    <dgm:cxn modelId="{003EBA0A-DC47-4B9D-8877-A5749AF8876D}" type="presParOf" srcId="{0BC7698F-AE20-4ED8-AAE2-4E14D5583C15}" destId="{0AD2935B-A525-4ACD-8D9A-E190A411F3B9}" srcOrd="0" destOrd="0" presId="urn:microsoft.com/office/officeart/2005/8/layout/hierarchy3"/>
    <dgm:cxn modelId="{CED52FE9-584D-40C3-92A1-4EAC89FC60F9}" type="presParOf" srcId="{0AD2935B-A525-4ACD-8D9A-E190A411F3B9}" destId="{AB1099BE-9A2D-4D6A-9E99-23B67FDC9B65}" srcOrd="0" destOrd="0" presId="urn:microsoft.com/office/officeart/2005/8/layout/hierarchy3"/>
    <dgm:cxn modelId="{6AA4ABA3-D2D5-4556-8911-2812DA0BF612}" type="presParOf" srcId="{AB1099BE-9A2D-4D6A-9E99-23B67FDC9B65}" destId="{D8BD0D13-5923-4823-A1B8-2CF319261ED4}" srcOrd="0" destOrd="0" presId="urn:microsoft.com/office/officeart/2005/8/layout/hierarchy3"/>
    <dgm:cxn modelId="{78400486-40A0-474B-A7A0-2FA8390CB62E}" type="presParOf" srcId="{AB1099BE-9A2D-4D6A-9E99-23B67FDC9B65}" destId="{D5B9A226-8038-4CE7-8D0B-A7D3312248C1}" srcOrd="1" destOrd="0" presId="urn:microsoft.com/office/officeart/2005/8/layout/hierarchy3"/>
    <dgm:cxn modelId="{0BBDE9EF-BC7F-4716-8303-79C2567538B5}" type="presParOf" srcId="{0AD2935B-A525-4ACD-8D9A-E190A411F3B9}" destId="{AB3980CE-0EF6-4D7B-8C3A-51FABCE74592}" srcOrd="1" destOrd="0" presId="urn:microsoft.com/office/officeart/2005/8/layout/hierarchy3"/>
    <dgm:cxn modelId="{EF16EDF6-F040-40DD-A1A7-86B91FE4839C}" type="presParOf" srcId="{AB3980CE-0EF6-4D7B-8C3A-51FABCE74592}" destId="{607BCDCB-0655-4BA2-B95D-4109F28E0459}" srcOrd="0" destOrd="0" presId="urn:microsoft.com/office/officeart/2005/8/layout/hierarchy3"/>
    <dgm:cxn modelId="{5B294903-709A-4090-A54E-645FFEB3DB9A}" type="presParOf" srcId="{AB3980CE-0EF6-4D7B-8C3A-51FABCE74592}" destId="{C51A2FAF-CACA-48A4-A35F-D4A032D8507E}" srcOrd="1" destOrd="0" presId="urn:microsoft.com/office/officeart/2005/8/layout/hierarchy3"/>
    <dgm:cxn modelId="{D6A2AD1A-F26A-4DFA-98BD-AF2CA98F6FE2}" type="presParOf" srcId="{AB3980CE-0EF6-4D7B-8C3A-51FABCE74592}" destId="{5E823063-3723-4B7C-B3F3-E59E83CA550E}" srcOrd="2" destOrd="0" presId="urn:microsoft.com/office/officeart/2005/8/layout/hierarchy3"/>
    <dgm:cxn modelId="{8E0BB287-EC36-4ABF-B547-E32A14CEF3B0}" type="presParOf" srcId="{AB3980CE-0EF6-4D7B-8C3A-51FABCE74592}" destId="{73A35499-B9F9-49E0-893D-7365499754AF}" srcOrd="3" destOrd="0" presId="urn:microsoft.com/office/officeart/2005/8/layout/hierarchy3"/>
    <dgm:cxn modelId="{CDF9CC2C-C874-4518-B952-A340F434632B}" type="presParOf" srcId="{0BC7698F-AE20-4ED8-AAE2-4E14D5583C15}" destId="{01BDB851-311B-4BBD-9D11-724A3F4EF4DF}" srcOrd="1" destOrd="0" presId="urn:microsoft.com/office/officeart/2005/8/layout/hierarchy3"/>
    <dgm:cxn modelId="{2573FDA3-9A15-493E-B73C-51CC81D3A65E}" type="presParOf" srcId="{01BDB851-311B-4BBD-9D11-724A3F4EF4DF}" destId="{102FB6C0-A69D-4A3C-9D08-C6F6273A0F08}" srcOrd="0" destOrd="0" presId="urn:microsoft.com/office/officeart/2005/8/layout/hierarchy3"/>
    <dgm:cxn modelId="{5F53FA2D-2714-444B-899F-D2E1F45B99C2}" type="presParOf" srcId="{102FB6C0-A69D-4A3C-9D08-C6F6273A0F08}" destId="{9AB7536B-8F5B-4E61-B00E-0162877639BF}" srcOrd="0" destOrd="0" presId="urn:microsoft.com/office/officeart/2005/8/layout/hierarchy3"/>
    <dgm:cxn modelId="{2045FA14-6935-4BB1-9817-3F97BD8C24F2}" type="presParOf" srcId="{102FB6C0-A69D-4A3C-9D08-C6F6273A0F08}" destId="{9106F4DE-82D5-48A6-8749-652DE0B9ACD8}" srcOrd="1" destOrd="0" presId="urn:microsoft.com/office/officeart/2005/8/layout/hierarchy3"/>
    <dgm:cxn modelId="{DE31CE00-00EC-42F7-8A8A-141A47F4C409}" type="presParOf" srcId="{01BDB851-311B-4BBD-9D11-724A3F4EF4DF}" destId="{4D9869E6-578E-4E7E-AFD7-2539AD9E6239}" srcOrd="1" destOrd="0" presId="urn:microsoft.com/office/officeart/2005/8/layout/hierarchy3"/>
    <dgm:cxn modelId="{0CFB2CC5-A4AD-447C-8759-DE5C1F843EA2}" type="presParOf" srcId="{4D9869E6-578E-4E7E-AFD7-2539AD9E6239}" destId="{F2EB2C70-58C1-4900-BAC1-28AF04323EE1}" srcOrd="0" destOrd="0" presId="urn:microsoft.com/office/officeart/2005/8/layout/hierarchy3"/>
    <dgm:cxn modelId="{363BB0FE-B25C-4E9D-919B-70C766629B0A}" type="presParOf" srcId="{4D9869E6-578E-4E7E-AFD7-2539AD9E6239}" destId="{A4C80D3A-913F-40D1-874F-E96FC6F07E3D}" srcOrd="1" destOrd="0" presId="urn:microsoft.com/office/officeart/2005/8/layout/hierarchy3"/>
    <dgm:cxn modelId="{F609A7E9-A970-4236-812D-53DCC6407E98}" type="presParOf" srcId="{4D9869E6-578E-4E7E-AFD7-2539AD9E6239}" destId="{8E89E60D-065F-43B0-8AF1-25BBA3FB671C}" srcOrd="2" destOrd="0" presId="urn:microsoft.com/office/officeart/2005/8/layout/hierarchy3"/>
    <dgm:cxn modelId="{1135ECB1-F7E3-4440-8289-555BB1F9457B}" type="presParOf" srcId="{4D9869E6-578E-4E7E-AFD7-2539AD9E6239}" destId="{3AFA6A42-A540-4C9E-B1C8-B5FDA7EF226B}" srcOrd="3" destOrd="0" presId="urn:microsoft.com/office/officeart/2005/8/layout/hierarchy3"/>
    <dgm:cxn modelId="{62CE59D6-4319-4E62-90EC-066DFE9747D0}" type="presParOf" srcId="{0BC7698F-AE20-4ED8-AAE2-4E14D5583C15}" destId="{A2AA06B3-42F8-49B7-9A62-C7E9FC261D02}" srcOrd="2" destOrd="0" presId="urn:microsoft.com/office/officeart/2005/8/layout/hierarchy3"/>
    <dgm:cxn modelId="{00421E6C-7D27-4E99-A347-9B6D24CFB1B0}" type="presParOf" srcId="{A2AA06B3-42F8-49B7-9A62-C7E9FC261D02}" destId="{A8ED1020-8DDB-433A-9903-491144A0A626}" srcOrd="0" destOrd="0" presId="urn:microsoft.com/office/officeart/2005/8/layout/hierarchy3"/>
    <dgm:cxn modelId="{7D0481ED-324D-46E1-B35B-7B3E3264ED85}" type="presParOf" srcId="{A8ED1020-8DDB-433A-9903-491144A0A626}" destId="{026422D6-C3FD-45D0-9C1A-7DDAB7043212}" srcOrd="0" destOrd="0" presId="urn:microsoft.com/office/officeart/2005/8/layout/hierarchy3"/>
    <dgm:cxn modelId="{907894D8-48F2-47A8-B0F7-1F83342EE0AD}" type="presParOf" srcId="{A8ED1020-8DDB-433A-9903-491144A0A626}" destId="{9E1F98AB-581A-4FF3-B627-695387473F7E}" srcOrd="1" destOrd="0" presId="urn:microsoft.com/office/officeart/2005/8/layout/hierarchy3"/>
    <dgm:cxn modelId="{FC8FBB1E-0E3A-44C2-84A6-715F30D344E2}" type="presParOf" srcId="{A2AA06B3-42F8-49B7-9A62-C7E9FC261D02}" destId="{381BDCEA-F91E-48BB-A3AB-42C4A902803C}" srcOrd="1" destOrd="0" presId="urn:microsoft.com/office/officeart/2005/8/layout/hierarchy3"/>
    <dgm:cxn modelId="{13C5A9CA-C857-4CC5-A6FE-00A275AF6D08}" type="presParOf" srcId="{381BDCEA-F91E-48BB-A3AB-42C4A902803C}" destId="{21DCE402-FBAF-4ADA-8BF8-98A37E656F11}" srcOrd="0" destOrd="0" presId="urn:microsoft.com/office/officeart/2005/8/layout/hierarchy3"/>
    <dgm:cxn modelId="{1B53C6EC-1D1A-44B2-BA25-C6C9949E6654}" type="presParOf" srcId="{381BDCEA-F91E-48BB-A3AB-42C4A902803C}" destId="{FCA51C84-357A-490B-9B9A-5EC7714B6F42}" srcOrd="1" destOrd="0" presId="urn:microsoft.com/office/officeart/2005/8/layout/hierarchy3"/>
    <dgm:cxn modelId="{FDBAA289-ACF5-4962-822E-879B9AF2C44B}" type="presParOf" srcId="{381BDCEA-F91E-48BB-A3AB-42C4A902803C}" destId="{64A38FFC-8E4E-4A97-80E1-B82930A4E1CD}" srcOrd="2" destOrd="0" presId="urn:microsoft.com/office/officeart/2005/8/layout/hierarchy3"/>
    <dgm:cxn modelId="{4F3C4923-ACCE-4A3E-B1AD-20E2B8850866}" type="presParOf" srcId="{381BDCEA-F91E-48BB-A3AB-42C4A902803C}" destId="{A1187368-94C3-45FE-9454-08E2A054245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84CEC-3404-47AD-B472-4F8CFCA2E53F}">
      <dsp:nvSpPr>
        <dsp:cNvPr id="0" name=""/>
        <dsp:cNvSpPr/>
      </dsp:nvSpPr>
      <dsp:spPr>
        <a:xfrm>
          <a:off x="744" y="145603"/>
          <a:ext cx="2902148" cy="1741289"/>
        </a:xfrm>
        <a:prstGeom prst="rect">
          <a:avLst/>
        </a:prstGeom>
        <a:solidFill>
          <a:srgbClr val="1B365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t>Parent Income</a:t>
          </a:r>
        </a:p>
      </dsp:txBody>
      <dsp:txXfrm>
        <a:off x="744" y="145603"/>
        <a:ext cx="2902148" cy="1741289"/>
      </dsp:txXfrm>
    </dsp:sp>
    <dsp:sp modelId="{E8DDFB27-26E2-479E-B2CB-477DD3C302F4}">
      <dsp:nvSpPr>
        <dsp:cNvPr id="0" name=""/>
        <dsp:cNvSpPr/>
      </dsp:nvSpPr>
      <dsp:spPr>
        <a:xfrm>
          <a:off x="3193107" y="145603"/>
          <a:ext cx="2902148" cy="1741289"/>
        </a:xfrm>
        <a:prstGeom prst="rect">
          <a:avLst/>
        </a:prstGeom>
        <a:solidFill>
          <a:srgbClr val="CBCB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solidFill>
                <a:schemeClr val="tx2"/>
              </a:solidFill>
            </a:rPr>
            <a:t>Student Income</a:t>
          </a:r>
        </a:p>
      </dsp:txBody>
      <dsp:txXfrm>
        <a:off x="3193107" y="145603"/>
        <a:ext cx="2902148" cy="1741289"/>
      </dsp:txXfrm>
    </dsp:sp>
    <dsp:sp modelId="{5BF46495-ED9E-4F50-A6C1-63E4094DD606}">
      <dsp:nvSpPr>
        <dsp:cNvPr id="0" name=""/>
        <dsp:cNvSpPr/>
      </dsp:nvSpPr>
      <dsp:spPr>
        <a:xfrm>
          <a:off x="744" y="2177107"/>
          <a:ext cx="2902148" cy="1741289"/>
        </a:xfrm>
        <a:prstGeom prst="rect">
          <a:avLst/>
        </a:prstGeom>
        <a:solidFill>
          <a:srgbClr val="1B365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t>Parent Assets</a:t>
          </a:r>
        </a:p>
      </dsp:txBody>
      <dsp:txXfrm>
        <a:off x="744" y="2177107"/>
        <a:ext cx="2902148" cy="1741289"/>
      </dsp:txXfrm>
    </dsp:sp>
    <dsp:sp modelId="{5CED4843-1887-4BCC-8A1F-3C1FB0C87B71}">
      <dsp:nvSpPr>
        <dsp:cNvPr id="0" name=""/>
        <dsp:cNvSpPr/>
      </dsp:nvSpPr>
      <dsp:spPr>
        <a:xfrm>
          <a:off x="3193107" y="2177107"/>
          <a:ext cx="2902148" cy="1741289"/>
        </a:xfrm>
        <a:prstGeom prst="rect">
          <a:avLst/>
        </a:prstGeom>
        <a:solidFill>
          <a:srgbClr val="CBCB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solidFill>
                <a:schemeClr val="tx2"/>
              </a:solidFill>
            </a:rPr>
            <a:t>Student Assets</a:t>
          </a:r>
        </a:p>
      </dsp:txBody>
      <dsp:txXfrm>
        <a:off x="3193107" y="2177107"/>
        <a:ext cx="2902148" cy="1741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D0D13-5923-4823-A1B8-2CF319261ED4}">
      <dsp:nvSpPr>
        <dsp:cNvPr id="0" name=""/>
        <dsp:cNvSpPr/>
      </dsp:nvSpPr>
      <dsp:spPr>
        <a:xfrm>
          <a:off x="1323379" y="1289"/>
          <a:ext cx="2378868" cy="1189434"/>
        </a:xfrm>
        <a:prstGeom prst="roundRect">
          <a:avLst>
            <a:gd name="adj" fmla="val 10000"/>
          </a:avLst>
        </a:prstGeom>
        <a:solidFill>
          <a:srgbClr val="FFFF00"/>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dirty="0"/>
            <a:t>Subsidized </a:t>
          </a:r>
          <a:r>
            <a:rPr lang="en-US" sz="3200" b="1" u="sng" kern="1200" dirty="0"/>
            <a:t>Student</a:t>
          </a:r>
          <a:endParaRPr lang="en-US" sz="3200" kern="1200" dirty="0"/>
        </a:p>
      </dsp:txBody>
      <dsp:txXfrm>
        <a:off x="1358216" y="36126"/>
        <a:ext cx="2309194" cy="1119760"/>
      </dsp:txXfrm>
    </dsp:sp>
    <dsp:sp modelId="{607BCDCB-0655-4BA2-B95D-4109F28E0459}">
      <dsp:nvSpPr>
        <dsp:cNvPr id="0" name=""/>
        <dsp:cNvSpPr/>
      </dsp:nvSpPr>
      <dsp:spPr>
        <a:xfrm>
          <a:off x="1561266" y="1190724"/>
          <a:ext cx="237886" cy="892075"/>
        </a:xfrm>
        <a:custGeom>
          <a:avLst/>
          <a:gdLst/>
          <a:ahLst/>
          <a:cxnLst/>
          <a:rect l="0" t="0" r="0" b="0"/>
          <a:pathLst>
            <a:path>
              <a:moveTo>
                <a:pt x="0" y="0"/>
              </a:moveTo>
              <a:lnTo>
                <a:pt x="0" y="892075"/>
              </a:lnTo>
              <a:lnTo>
                <a:pt x="237886" y="89207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1A2FAF-CACA-48A4-A35F-D4A032D8507E}">
      <dsp:nvSpPr>
        <dsp:cNvPr id="0" name=""/>
        <dsp:cNvSpPr/>
      </dsp:nvSpPr>
      <dsp:spPr>
        <a:xfrm>
          <a:off x="1799153" y="1488082"/>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3.73% fixed (2021-22)</a:t>
          </a:r>
        </a:p>
      </dsp:txBody>
      <dsp:txXfrm>
        <a:off x="1833990" y="1522919"/>
        <a:ext cx="1833421" cy="1119760"/>
      </dsp:txXfrm>
    </dsp:sp>
    <dsp:sp modelId="{5E823063-3723-4B7C-B3F3-E59E83CA550E}">
      <dsp:nvSpPr>
        <dsp:cNvPr id="0" name=""/>
        <dsp:cNvSpPr/>
      </dsp:nvSpPr>
      <dsp:spPr>
        <a:xfrm>
          <a:off x="1561266" y="1190724"/>
          <a:ext cx="237886" cy="2378868"/>
        </a:xfrm>
        <a:custGeom>
          <a:avLst/>
          <a:gdLst/>
          <a:ahLst/>
          <a:cxnLst/>
          <a:rect l="0" t="0" r="0" b="0"/>
          <a:pathLst>
            <a:path>
              <a:moveTo>
                <a:pt x="0" y="0"/>
              </a:moveTo>
              <a:lnTo>
                <a:pt x="0" y="2378868"/>
              </a:lnTo>
              <a:lnTo>
                <a:pt x="237886" y="237886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A35499-B9F9-49E0-893D-7365499754AF}">
      <dsp:nvSpPr>
        <dsp:cNvPr id="0" name=""/>
        <dsp:cNvSpPr/>
      </dsp:nvSpPr>
      <dsp:spPr>
        <a:xfrm>
          <a:off x="1799153" y="2974875"/>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Interest does not accrue initially</a:t>
          </a:r>
        </a:p>
      </dsp:txBody>
      <dsp:txXfrm>
        <a:off x="1833990" y="3009712"/>
        <a:ext cx="1833421" cy="1119760"/>
      </dsp:txXfrm>
    </dsp:sp>
    <dsp:sp modelId="{9AB7536B-8F5B-4E61-B00E-0162877639BF}">
      <dsp:nvSpPr>
        <dsp:cNvPr id="0" name=""/>
        <dsp:cNvSpPr/>
      </dsp:nvSpPr>
      <dsp:spPr>
        <a:xfrm>
          <a:off x="4296965" y="0"/>
          <a:ext cx="2378868" cy="1189434"/>
        </a:xfrm>
        <a:prstGeom prst="roundRect">
          <a:avLst>
            <a:gd name="adj" fmla="val 10000"/>
          </a:avLst>
        </a:prstGeom>
        <a:solidFill>
          <a:srgbClr val="FFFF00"/>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dirty="0"/>
            <a:t>Unsubsidized </a:t>
          </a:r>
          <a:r>
            <a:rPr lang="en-US" sz="3200" b="1" u="sng" kern="1200" dirty="0"/>
            <a:t>Student</a:t>
          </a:r>
        </a:p>
      </dsp:txBody>
      <dsp:txXfrm>
        <a:off x="4331802" y="34837"/>
        <a:ext cx="2309194" cy="1119760"/>
      </dsp:txXfrm>
    </dsp:sp>
    <dsp:sp modelId="{F2EB2C70-58C1-4900-BAC1-28AF04323EE1}">
      <dsp:nvSpPr>
        <dsp:cNvPr id="0" name=""/>
        <dsp:cNvSpPr/>
      </dsp:nvSpPr>
      <dsp:spPr>
        <a:xfrm>
          <a:off x="4534852" y="1189434"/>
          <a:ext cx="237886" cy="893365"/>
        </a:xfrm>
        <a:custGeom>
          <a:avLst/>
          <a:gdLst/>
          <a:ahLst/>
          <a:cxnLst/>
          <a:rect l="0" t="0" r="0" b="0"/>
          <a:pathLst>
            <a:path>
              <a:moveTo>
                <a:pt x="0" y="0"/>
              </a:moveTo>
              <a:lnTo>
                <a:pt x="0" y="893365"/>
              </a:lnTo>
              <a:lnTo>
                <a:pt x="237886" y="89336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C80D3A-913F-40D1-874F-E96FC6F07E3D}">
      <dsp:nvSpPr>
        <dsp:cNvPr id="0" name=""/>
        <dsp:cNvSpPr/>
      </dsp:nvSpPr>
      <dsp:spPr>
        <a:xfrm>
          <a:off x="4772739" y="1488082"/>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5.28% fixed (2021-22)</a:t>
          </a:r>
        </a:p>
      </dsp:txBody>
      <dsp:txXfrm>
        <a:off x="4807576" y="1522919"/>
        <a:ext cx="1833421" cy="1119760"/>
      </dsp:txXfrm>
    </dsp:sp>
    <dsp:sp modelId="{8E89E60D-065F-43B0-8AF1-25BBA3FB671C}">
      <dsp:nvSpPr>
        <dsp:cNvPr id="0" name=""/>
        <dsp:cNvSpPr/>
      </dsp:nvSpPr>
      <dsp:spPr>
        <a:xfrm>
          <a:off x="4534852" y="1189434"/>
          <a:ext cx="237886" cy="2380158"/>
        </a:xfrm>
        <a:custGeom>
          <a:avLst/>
          <a:gdLst/>
          <a:ahLst/>
          <a:cxnLst/>
          <a:rect l="0" t="0" r="0" b="0"/>
          <a:pathLst>
            <a:path>
              <a:moveTo>
                <a:pt x="0" y="0"/>
              </a:moveTo>
              <a:lnTo>
                <a:pt x="0" y="2380158"/>
              </a:lnTo>
              <a:lnTo>
                <a:pt x="237886" y="238015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FA6A42-A540-4C9E-B1C8-B5FDA7EF226B}">
      <dsp:nvSpPr>
        <dsp:cNvPr id="0" name=""/>
        <dsp:cNvSpPr/>
      </dsp:nvSpPr>
      <dsp:spPr>
        <a:xfrm>
          <a:off x="4772739" y="2974875"/>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Interest does accrue</a:t>
          </a:r>
        </a:p>
      </dsp:txBody>
      <dsp:txXfrm>
        <a:off x="4807576" y="3009712"/>
        <a:ext cx="1833421" cy="1119760"/>
      </dsp:txXfrm>
    </dsp:sp>
    <dsp:sp modelId="{026422D6-C3FD-45D0-9C1A-7DDAB7043212}">
      <dsp:nvSpPr>
        <dsp:cNvPr id="0" name=""/>
        <dsp:cNvSpPr/>
      </dsp:nvSpPr>
      <dsp:spPr>
        <a:xfrm>
          <a:off x="7270551" y="1289"/>
          <a:ext cx="2378868" cy="1189434"/>
        </a:xfrm>
        <a:prstGeom prst="roundRect">
          <a:avLst>
            <a:gd name="adj" fmla="val 10000"/>
          </a:avLst>
        </a:prstGeom>
        <a:solidFill>
          <a:srgbClr val="FFFF00"/>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b="1" u="sng" kern="1200" dirty="0"/>
            <a:t>Parent</a:t>
          </a:r>
          <a:r>
            <a:rPr lang="en-US" sz="3200" kern="1200" dirty="0"/>
            <a:t> PLUS</a:t>
          </a:r>
        </a:p>
      </dsp:txBody>
      <dsp:txXfrm>
        <a:off x="7305388" y="36126"/>
        <a:ext cx="2309194" cy="1119760"/>
      </dsp:txXfrm>
    </dsp:sp>
    <dsp:sp modelId="{21DCE402-FBAF-4ADA-8BF8-98A37E656F11}">
      <dsp:nvSpPr>
        <dsp:cNvPr id="0" name=""/>
        <dsp:cNvSpPr/>
      </dsp:nvSpPr>
      <dsp:spPr>
        <a:xfrm>
          <a:off x="7508438" y="1190724"/>
          <a:ext cx="237886" cy="892075"/>
        </a:xfrm>
        <a:custGeom>
          <a:avLst/>
          <a:gdLst/>
          <a:ahLst/>
          <a:cxnLst/>
          <a:rect l="0" t="0" r="0" b="0"/>
          <a:pathLst>
            <a:path>
              <a:moveTo>
                <a:pt x="0" y="0"/>
              </a:moveTo>
              <a:lnTo>
                <a:pt x="0" y="892075"/>
              </a:lnTo>
              <a:lnTo>
                <a:pt x="237886" y="89207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A51C84-357A-490B-9B9A-5EC7714B6F42}">
      <dsp:nvSpPr>
        <dsp:cNvPr id="0" name=""/>
        <dsp:cNvSpPr/>
      </dsp:nvSpPr>
      <dsp:spPr>
        <a:xfrm>
          <a:off x="7746325" y="1488082"/>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6.28% fixed (2021-22)</a:t>
          </a:r>
        </a:p>
      </dsp:txBody>
      <dsp:txXfrm>
        <a:off x="7781162" y="1522919"/>
        <a:ext cx="1833421" cy="1119760"/>
      </dsp:txXfrm>
    </dsp:sp>
    <dsp:sp modelId="{64A38FFC-8E4E-4A97-80E1-B82930A4E1CD}">
      <dsp:nvSpPr>
        <dsp:cNvPr id="0" name=""/>
        <dsp:cNvSpPr/>
      </dsp:nvSpPr>
      <dsp:spPr>
        <a:xfrm>
          <a:off x="7508438" y="1190724"/>
          <a:ext cx="237886" cy="2378868"/>
        </a:xfrm>
        <a:custGeom>
          <a:avLst/>
          <a:gdLst/>
          <a:ahLst/>
          <a:cxnLst/>
          <a:rect l="0" t="0" r="0" b="0"/>
          <a:pathLst>
            <a:path>
              <a:moveTo>
                <a:pt x="0" y="0"/>
              </a:moveTo>
              <a:lnTo>
                <a:pt x="0" y="2378868"/>
              </a:lnTo>
              <a:lnTo>
                <a:pt x="237886" y="237886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187368-94C3-45FE-9454-08E2A0542452}">
      <dsp:nvSpPr>
        <dsp:cNvPr id="0" name=""/>
        <dsp:cNvSpPr/>
      </dsp:nvSpPr>
      <dsp:spPr>
        <a:xfrm>
          <a:off x="7746325" y="2974875"/>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Interest does accrue</a:t>
          </a:r>
        </a:p>
      </dsp:txBody>
      <dsp:txXfrm>
        <a:off x="7781162" y="3009712"/>
        <a:ext cx="1833421" cy="1119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98331-8F05-449E-8555-FAD4D43E72DE}">
      <dsp:nvSpPr>
        <dsp:cNvPr id="0" name=""/>
        <dsp:cNvSpPr/>
      </dsp:nvSpPr>
      <dsp:spPr>
        <a:xfrm>
          <a:off x="1544" y="447408"/>
          <a:ext cx="1774676" cy="887338"/>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t>Pell Grant</a:t>
          </a:r>
        </a:p>
      </dsp:txBody>
      <dsp:txXfrm>
        <a:off x="27533" y="473397"/>
        <a:ext cx="1722698" cy="835360"/>
      </dsp:txXfrm>
    </dsp:sp>
    <dsp:sp modelId="{85DCE743-4FF4-4392-85A7-A058CB5FF843}">
      <dsp:nvSpPr>
        <dsp:cNvPr id="0" name=""/>
        <dsp:cNvSpPr/>
      </dsp:nvSpPr>
      <dsp:spPr>
        <a:xfrm>
          <a:off x="179011" y="1334746"/>
          <a:ext cx="177467" cy="665503"/>
        </a:xfrm>
        <a:custGeom>
          <a:avLst/>
          <a:gdLst/>
          <a:ahLst/>
          <a:cxnLst/>
          <a:rect l="0" t="0" r="0" b="0"/>
          <a:pathLst>
            <a:path>
              <a:moveTo>
                <a:pt x="0" y="0"/>
              </a:moveTo>
              <a:lnTo>
                <a:pt x="0" y="665503"/>
              </a:lnTo>
              <a:lnTo>
                <a:pt x="177467" y="6655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50993D-1705-4FEE-8A7B-A4EF73B8DEF1}">
      <dsp:nvSpPr>
        <dsp:cNvPr id="0" name=""/>
        <dsp:cNvSpPr/>
      </dsp:nvSpPr>
      <dsp:spPr>
        <a:xfrm>
          <a:off x="356479" y="1556580"/>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0 – 5846 EFC</a:t>
          </a:r>
          <a:br>
            <a:rPr lang="en-US" sz="1800" kern="1200" dirty="0"/>
          </a:br>
          <a:r>
            <a:rPr lang="en-US" sz="1800" kern="1200" dirty="0"/>
            <a:t>Need based (2021-22)</a:t>
          </a:r>
        </a:p>
      </dsp:txBody>
      <dsp:txXfrm>
        <a:off x="382468" y="1582569"/>
        <a:ext cx="1367762" cy="835360"/>
      </dsp:txXfrm>
    </dsp:sp>
    <dsp:sp modelId="{0CEE2EC4-ED1C-4954-992F-2AC303F2B696}">
      <dsp:nvSpPr>
        <dsp:cNvPr id="0" name=""/>
        <dsp:cNvSpPr/>
      </dsp:nvSpPr>
      <dsp:spPr>
        <a:xfrm>
          <a:off x="179011"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A3BD38-8A21-4C25-872D-A96C61A01AE6}">
      <dsp:nvSpPr>
        <dsp:cNvPr id="0" name=""/>
        <dsp:cNvSpPr/>
      </dsp:nvSpPr>
      <dsp:spPr>
        <a:xfrm>
          <a:off x="356479"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$2,165 per </a:t>
          </a:r>
          <a:r>
            <a:rPr lang="en-US" sz="1800" kern="1200" dirty="0" err="1"/>
            <a:t>trim’ster</a:t>
          </a:r>
          <a:r>
            <a:rPr lang="en-US" sz="1800" kern="1200" dirty="0"/>
            <a:t> max (2021-22)</a:t>
          </a:r>
        </a:p>
      </dsp:txBody>
      <dsp:txXfrm>
        <a:off x="382468" y="2691742"/>
        <a:ext cx="1367762" cy="835360"/>
      </dsp:txXfrm>
    </dsp:sp>
    <dsp:sp modelId="{0EC32E0E-E222-48BA-9EC6-A27E47FA410C}">
      <dsp:nvSpPr>
        <dsp:cNvPr id="0" name=""/>
        <dsp:cNvSpPr/>
      </dsp:nvSpPr>
      <dsp:spPr>
        <a:xfrm>
          <a:off x="2219889" y="447408"/>
          <a:ext cx="1774676" cy="887338"/>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t>TSAA</a:t>
          </a:r>
        </a:p>
      </dsp:txBody>
      <dsp:txXfrm>
        <a:off x="2245878" y="473397"/>
        <a:ext cx="1722698" cy="835360"/>
      </dsp:txXfrm>
    </dsp:sp>
    <dsp:sp modelId="{5A295B5E-800F-4000-816F-17155D106A2A}">
      <dsp:nvSpPr>
        <dsp:cNvPr id="0" name=""/>
        <dsp:cNvSpPr/>
      </dsp:nvSpPr>
      <dsp:spPr>
        <a:xfrm>
          <a:off x="2397356" y="1334746"/>
          <a:ext cx="177467" cy="665503"/>
        </a:xfrm>
        <a:custGeom>
          <a:avLst/>
          <a:gdLst/>
          <a:ahLst/>
          <a:cxnLst/>
          <a:rect l="0" t="0" r="0" b="0"/>
          <a:pathLst>
            <a:path>
              <a:moveTo>
                <a:pt x="0" y="0"/>
              </a:moveTo>
              <a:lnTo>
                <a:pt x="0" y="665503"/>
              </a:lnTo>
              <a:lnTo>
                <a:pt x="177467" y="6655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50CC12-F0CB-4134-B9BC-A42FB6DF6DE9}">
      <dsp:nvSpPr>
        <dsp:cNvPr id="0" name=""/>
        <dsp:cNvSpPr/>
      </dsp:nvSpPr>
      <dsp:spPr>
        <a:xfrm>
          <a:off x="2574824" y="1556580"/>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0 –4500 EFC</a:t>
          </a:r>
          <a:br>
            <a:rPr lang="en-US" sz="1800" kern="1200" dirty="0"/>
          </a:br>
          <a:r>
            <a:rPr lang="en-US" sz="1800" kern="1200" dirty="0"/>
            <a:t>February 1</a:t>
          </a:r>
        </a:p>
      </dsp:txBody>
      <dsp:txXfrm>
        <a:off x="2600813" y="1582569"/>
        <a:ext cx="1367762" cy="835360"/>
      </dsp:txXfrm>
    </dsp:sp>
    <dsp:sp modelId="{EE8EBCEB-A6F1-42AC-A167-6DAC7D8A3CA3}">
      <dsp:nvSpPr>
        <dsp:cNvPr id="0" name=""/>
        <dsp:cNvSpPr/>
      </dsp:nvSpPr>
      <dsp:spPr>
        <a:xfrm>
          <a:off x="2397356"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B50001-86EA-4363-80AF-5DE67768E1F8}">
      <dsp:nvSpPr>
        <dsp:cNvPr id="0" name=""/>
        <dsp:cNvSpPr/>
      </dsp:nvSpPr>
      <dsp:spPr>
        <a:xfrm>
          <a:off x="2574824"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$333 per trimester</a:t>
          </a:r>
        </a:p>
      </dsp:txBody>
      <dsp:txXfrm>
        <a:off x="2600813" y="2691742"/>
        <a:ext cx="1367762" cy="835360"/>
      </dsp:txXfrm>
    </dsp:sp>
    <dsp:sp modelId="{6FFA1F66-DC45-4592-9FF6-3A672DE0EB1E}">
      <dsp:nvSpPr>
        <dsp:cNvPr id="0" name=""/>
        <dsp:cNvSpPr/>
      </dsp:nvSpPr>
      <dsp:spPr>
        <a:xfrm>
          <a:off x="4438234" y="447408"/>
          <a:ext cx="1774676" cy="8873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t>Wilder- Naifeh</a:t>
          </a:r>
        </a:p>
      </dsp:txBody>
      <dsp:txXfrm>
        <a:off x="4464223" y="473397"/>
        <a:ext cx="1722698" cy="835360"/>
      </dsp:txXfrm>
    </dsp:sp>
    <dsp:sp modelId="{67B13B24-EDF8-448E-B4B3-33796686F069}">
      <dsp:nvSpPr>
        <dsp:cNvPr id="0" name=""/>
        <dsp:cNvSpPr/>
      </dsp:nvSpPr>
      <dsp:spPr>
        <a:xfrm>
          <a:off x="4615702" y="1334746"/>
          <a:ext cx="177297" cy="680517"/>
        </a:xfrm>
        <a:custGeom>
          <a:avLst/>
          <a:gdLst/>
          <a:ahLst/>
          <a:cxnLst/>
          <a:rect l="0" t="0" r="0" b="0"/>
          <a:pathLst>
            <a:path>
              <a:moveTo>
                <a:pt x="0" y="0"/>
              </a:moveTo>
              <a:lnTo>
                <a:pt x="0" y="680517"/>
              </a:lnTo>
              <a:lnTo>
                <a:pt x="177297" y="68051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F61574-4B64-4D6B-90A5-40FC6A2027AE}">
      <dsp:nvSpPr>
        <dsp:cNvPr id="0" name=""/>
        <dsp:cNvSpPr/>
      </dsp:nvSpPr>
      <dsp:spPr>
        <a:xfrm>
          <a:off x="4792999" y="1571594"/>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Certificate/</a:t>
          </a:r>
          <a:br>
            <a:rPr lang="en-US" sz="1800" kern="1200" dirty="0"/>
          </a:br>
          <a:r>
            <a:rPr lang="en-US" sz="1800" kern="1200" dirty="0"/>
            <a:t>Diploma TCAT</a:t>
          </a:r>
        </a:p>
      </dsp:txBody>
      <dsp:txXfrm>
        <a:off x="4818988" y="1597583"/>
        <a:ext cx="1367762" cy="835360"/>
      </dsp:txXfrm>
    </dsp:sp>
    <dsp:sp modelId="{6DCA45C2-2F4A-4833-B6FA-1D876178EB7B}">
      <dsp:nvSpPr>
        <dsp:cNvPr id="0" name=""/>
        <dsp:cNvSpPr/>
      </dsp:nvSpPr>
      <dsp:spPr>
        <a:xfrm>
          <a:off x="4615702"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9551FA-B10D-4D5B-9745-FEB1560B8B7E}">
      <dsp:nvSpPr>
        <dsp:cNvPr id="0" name=""/>
        <dsp:cNvSpPr/>
      </dsp:nvSpPr>
      <dsp:spPr>
        <a:xfrm>
          <a:off x="4793169"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$667 per trimester</a:t>
          </a:r>
        </a:p>
      </dsp:txBody>
      <dsp:txXfrm>
        <a:off x="4819158" y="2691742"/>
        <a:ext cx="1367762" cy="835360"/>
      </dsp:txXfrm>
    </dsp:sp>
    <dsp:sp modelId="{448BC5A9-6BC3-4BAA-B676-7D0A69CD0E02}">
      <dsp:nvSpPr>
        <dsp:cNvPr id="0" name=""/>
        <dsp:cNvSpPr/>
      </dsp:nvSpPr>
      <dsp:spPr>
        <a:xfrm>
          <a:off x="6656579" y="447408"/>
          <a:ext cx="1774676" cy="8873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l" defTabSz="1200150" rtl="0">
            <a:lnSpc>
              <a:spcPct val="90000"/>
            </a:lnSpc>
            <a:spcBef>
              <a:spcPct val="0"/>
            </a:spcBef>
            <a:spcAft>
              <a:spcPct val="35000"/>
            </a:spcAft>
            <a:buNone/>
          </a:pPr>
          <a:r>
            <a:rPr lang="en-US" sz="2700" kern="1200" dirty="0"/>
            <a:t>TN Promise</a:t>
          </a:r>
        </a:p>
      </dsp:txBody>
      <dsp:txXfrm>
        <a:off x="6682568" y="473397"/>
        <a:ext cx="1722698" cy="835360"/>
      </dsp:txXfrm>
    </dsp:sp>
    <dsp:sp modelId="{37F638CE-2FBF-4AE5-ACE1-FF24A913A6FF}">
      <dsp:nvSpPr>
        <dsp:cNvPr id="0" name=""/>
        <dsp:cNvSpPr/>
      </dsp:nvSpPr>
      <dsp:spPr>
        <a:xfrm>
          <a:off x="6834047" y="1334746"/>
          <a:ext cx="177467" cy="665503"/>
        </a:xfrm>
        <a:custGeom>
          <a:avLst/>
          <a:gdLst/>
          <a:ahLst/>
          <a:cxnLst/>
          <a:rect l="0" t="0" r="0" b="0"/>
          <a:pathLst>
            <a:path>
              <a:moveTo>
                <a:pt x="0" y="0"/>
              </a:moveTo>
              <a:lnTo>
                <a:pt x="0" y="665503"/>
              </a:lnTo>
              <a:lnTo>
                <a:pt x="177467" y="6655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3C2AA8-965C-49C6-8263-B4A022121E76}">
      <dsp:nvSpPr>
        <dsp:cNvPr id="0" name=""/>
        <dsp:cNvSpPr/>
      </dsp:nvSpPr>
      <dsp:spPr>
        <a:xfrm>
          <a:off x="7011514" y="1556580"/>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Last dollar to offset tuition</a:t>
          </a:r>
        </a:p>
      </dsp:txBody>
      <dsp:txXfrm>
        <a:off x="7037503" y="1582569"/>
        <a:ext cx="1367762" cy="835360"/>
      </dsp:txXfrm>
    </dsp:sp>
    <dsp:sp modelId="{7C0888F2-1678-4EC6-934B-8BBE55B7D78D}">
      <dsp:nvSpPr>
        <dsp:cNvPr id="0" name=""/>
        <dsp:cNvSpPr/>
      </dsp:nvSpPr>
      <dsp:spPr>
        <a:xfrm>
          <a:off x="6834047"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9FDDBA-D27A-4FA7-B665-59A4AE5C82A7}">
      <dsp:nvSpPr>
        <dsp:cNvPr id="0" name=""/>
        <dsp:cNvSpPr/>
      </dsp:nvSpPr>
      <dsp:spPr>
        <a:xfrm>
          <a:off x="7011514"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Award amount varies</a:t>
          </a:r>
        </a:p>
      </dsp:txBody>
      <dsp:txXfrm>
        <a:off x="7037503" y="2691742"/>
        <a:ext cx="1367762" cy="835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E824A-C0D1-47EB-B0CB-5C0462C7DE94}">
      <dsp:nvSpPr>
        <dsp:cNvPr id="0" name=""/>
        <dsp:cNvSpPr/>
      </dsp:nvSpPr>
      <dsp:spPr>
        <a:xfrm>
          <a:off x="1544" y="447408"/>
          <a:ext cx="1774676" cy="887338"/>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t>Pell Grant</a:t>
          </a:r>
        </a:p>
      </dsp:txBody>
      <dsp:txXfrm>
        <a:off x="27533" y="473397"/>
        <a:ext cx="1722698" cy="835360"/>
      </dsp:txXfrm>
    </dsp:sp>
    <dsp:sp modelId="{0574B47A-87FA-4142-B658-64D592259BBD}">
      <dsp:nvSpPr>
        <dsp:cNvPr id="0" name=""/>
        <dsp:cNvSpPr/>
      </dsp:nvSpPr>
      <dsp:spPr>
        <a:xfrm>
          <a:off x="179011" y="1334746"/>
          <a:ext cx="177467" cy="665503"/>
        </a:xfrm>
        <a:custGeom>
          <a:avLst/>
          <a:gdLst/>
          <a:ahLst/>
          <a:cxnLst/>
          <a:rect l="0" t="0" r="0" b="0"/>
          <a:pathLst>
            <a:path>
              <a:moveTo>
                <a:pt x="0" y="0"/>
              </a:moveTo>
              <a:lnTo>
                <a:pt x="0" y="665503"/>
              </a:lnTo>
              <a:lnTo>
                <a:pt x="177467" y="6655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8694D2-DBAB-4077-8762-2781EDAC6297}">
      <dsp:nvSpPr>
        <dsp:cNvPr id="0" name=""/>
        <dsp:cNvSpPr/>
      </dsp:nvSpPr>
      <dsp:spPr>
        <a:xfrm>
          <a:off x="356479" y="1556580"/>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0 – 5846 EFC</a:t>
          </a:r>
          <a:br>
            <a:rPr lang="en-US" sz="1800" kern="1200" dirty="0"/>
          </a:br>
          <a:r>
            <a:rPr lang="en-US" sz="1800" kern="1200" dirty="0"/>
            <a:t>Need based (2021-22)</a:t>
          </a:r>
        </a:p>
      </dsp:txBody>
      <dsp:txXfrm>
        <a:off x="382468" y="1582569"/>
        <a:ext cx="1367762" cy="835360"/>
      </dsp:txXfrm>
    </dsp:sp>
    <dsp:sp modelId="{4FF9CFFE-A8D3-42B3-8D99-1958812565EE}">
      <dsp:nvSpPr>
        <dsp:cNvPr id="0" name=""/>
        <dsp:cNvSpPr/>
      </dsp:nvSpPr>
      <dsp:spPr>
        <a:xfrm>
          <a:off x="179011"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6999DC-4A73-4D06-93DB-B34AB0E2C4FD}">
      <dsp:nvSpPr>
        <dsp:cNvPr id="0" name=""/>
        <dsp:cNvSpPr/>
      </dsp:nvSpPr>
      <dsp:spPr>
        <a:xfrm>
          <a:off x="356479"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$3,247 per semester max (2021-22)</a:t>
          </a:r>
        </a:p>
      </dsp:txBody>
      <dsp:txXfrm>
        <a:off x="382468" y="2691742"/>
        <a:ext cx="1367762" cy="835360"/>
      </dsp:txXfrm>
    </dsp:sp>
    <dsp:sp modelId="{0EC32E0E-E222-48BA-9EC6-A27E47FA410C}">
      <dsp:nvSpPr>
        <dsp:cNvPr id="0" name=""/>
        <dsp:cNvSpPr/>
      </dsp:nvSpPr>
      <dsp:spPr>
        <a:xfrm>
          <a:off x="2219889" y="447408"/>
          <a:ext cx="1774676" cy="887338"/>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t>TSAA</a:t>
          </a:r>
        </a:p>
      </dsp:txBody>
      <dsp:txXfrm>
        <a:off x="2245878" y="473397"/>
        <a:ext cx="1722698" cy="835360"/>
      </dsp:txXfrm>
    </dsp:sp>
    <dsp:sp modelId="{65A769C6-F891-4E9D-9770-433675927BBE}">
      <dsp:nvSpPr>
        <dsp:cNvPr id="0" name=""/>
        <dsp:cNvSpPr/>
      </dsp:nvSpPr>
      <dsp:spPr>
        <a:xfrm>
          <a:off x="2397356" y="1334746"/>
          <a:ext cx="177467" cy="665503"/>
        </a:xfrm>
        <a:custGeom>
          <a:avLst/>
          <a:gdLst/>
          <a:ahLst/>
          <a:cxnLst/>
          <a:rect l="0" t="0" r="0" b="0"/>
          <a:pathLst>
            <a:path>
              <a:moveTo>
                <a:pt x="0" y="0"/>
              </a:moveTo>
              <a:lnTo>
                <a:pt x="0" y="665503"/>
              </a:lnTo>
              <a:lnTo>
                <a:pt x="177467" y="6655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33F67-0ABF-458C-B78B-124F90B165A5}">
      <dsp:nvSpPr>
        <dsp:cNvPr id="0" name=""/>
        <dsp:cNvSpPr/>
      </dsp:nvSpPr>
      <dsp:spPr>
        <a:xfrm>
          <a:off x="2574824" y="1556580"/>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0 – 4500EFC</a:t>
          </a:r>
          <a:br>
            <a:rPr lang="en-US" sz="1800" kern="1200" dirty="0"/>
          </a:br>
          <a:r>
            <a:rPr lang="en-US" sz="1800" kern="1200" dirty="0"/>
            <a:t>February 1</a:t>
          </a:r>
        </a:p>
      </dsp:txBody>
      <dsp:txXfrm>
        <a:off x="2600813" y="1582569"/>
        <a:ext cx="1367762" cy="835360"/>
      </dsp:txXfrm>
    </dsp:sp>
    <dsp:sp modelId="{EE8EBCEB-A6F1-42AC-A167-6DAC7D8A3CA3}">
      <dsp:nvSpPr>
        <dsp:cNvPr id="0" name=""/>
        <dsp:cNvSpPr/>
      </dsp:nvSpPr>
      <dsp:spPr>
        <a:xfrm>
          <a:off x="2397356"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B50001-86EA-4363-80AF-5DE67768E1F8}">
      <dsp:nvSpPr>
        <dsp:cNvPr id="0" name=""/>
        <dsp:cNvSpPr/>
      </dsp:nvSpPr>
      <dsp:spPr>
        <a:xfrm>
          <a:off x="2574824"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$650 per semester</a:t>
          </a:r>
        </a:p>
      </dsp:txBody>
      <dsp:txXfrm>
        <a:off x="2600813" y="2691742"/>
        <a:ext cx="1367762" cy="835360"/>
      </dsp:txXfrm>
    </dsp:sp>
    <dsp:sp modelId="{CEDBCED6-74DC-48CB-B550-7B35B83F65C8}">
      <dsp:nvSpPr>
        <dsp:cNvPr id="0" name=""/>
        <dsp:cNvSpPr/>
      </dsp:nvSpPr>
      <dsp:spPr>
        <a:xfrm>
          <a:off x="4438234" y="447408"/>
          <a:ext cx="1774676" cy="887338"/>
        </a:xfrm>
        <a:prstGeom prst="roundRect">
          <a:avLst>
            <a:gd name="adj" fmla="val 10000"/>
          </a:avLst>
        </a:prstGeom>
        <a:solidFill>
          <a:srgbClr val="00B0F0"/>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0">
            <a:lnSpc>
              <a:spcPct val="90000"/>
            </a:lnSpc>
            <a:spcBef>
              <a:spcPct val="0"/>
            </a:spcBef>
            <a:spcAft>
              <a:spcPct val="35000"/>
            </a:spcAft>
            <a:buNone/>
          </a:pPr>
          <a:r>
            <a:rPr lang="en-US" sz="2700" kern="1200" dirty="0">
              <a:solidFill>
                <a:schemeClr val="tx2"/>
              </a:solidFill>
            </a:rPr>
            <a:t>HOPE Scholarship</a:t>
          </a:r>
        </a:p>
      </dsp:txBody>
      <dsp:txXfrm>
        <a:off x="4464223" y="473397"/>
        <a:ext cx="1722698" cy="835360"/>
      </dsp:txXfrm>
    </dsp:sp>
    <dsp:sp modelId="{DE68D0CF-AED3-4C5E-987F-2E0757A86B98}">
      <dsp:nvSpPr>
        <dsp:cNvPr id="0" name=""/>
        <dsp:cNvSpPr/>
      </dsp:nvSpPr>
      <dsp:spPr>
        <a:xfrm>
          <a:off x="4615702" y="1334746"/>
          <a:ext cx="177467" cy="665503"/>
        </a:xfrm>
        <a:custGeom>
          <a:avLst/>
          <a:gdLst/>
          <a:ahLst/>
          <a:cxnLst/>
          <a:rect l="0" t="0" r="0" b="0"/>
          <a:pathLst>
            <a:path>
              <a:moveTo>
                <a:pt x="0" y="0"/>
              </a:moveTo>
              <a:lnTo>
                <a:pt x="0" y="665503"/>
              </a:lnTo>
              <a:lnTo>
                <a:pt x="177467" y="6655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98C3F8-4B15-4B8F-B23C-CCD04E37E1BD}">
      <dsp:nvSpPr>
        <dsp:cNvPr id="0" name=""/>
        <dsp:cNvSpPr/>
      </dsp:nvSpPr>
      <dsp:spPr>
        <a:xfrm>
          <a:off x="4793169" y="1556580"/>
          <a:ext cx="1419740" cy="887338"/>
        </a:xfrm>
        <a:prstGeom prst="roundRect">
          <a:avLst>
            <a:gd name="adj" fmla="val 10000"/>
          </a:avLst>
        </a:prstGeom>
        <a:solidFill>
          <a:srgbClr val="D1D3D6"/>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21 ACT/SAT or 3.0 GPA*</a:t>
          </a:r>
        </a:p>
      </dsp:txBody>
      <dsp:txXfrm>
        <a:off x="4819158" y="1582569"/>
        <a:ext cx="1367762" cy="835360"/>
      </dsp:txXfrm>
    </dsp:sp>
    <dsp:sp modelId="{091CBB63-94AA-4D92-B576-2BDE39F912FC}">
      <dsp:nvSpPr>
        <dsp:cNvPr id="0" name=""/>
        <dsp:cNvSpPr/>
      </dsp:nvSpPr>
      <dsp:spPr>
        <a:xfrm>
          <a:off x="4615702"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CCE8F3-0C1F-4E0B-8BC1-E410FB85C79C}">
      <dsp:nvSpPr>
        <dsp:cNvPr id="0" name=""/>
        <dsp:cNvSpPr/>
      </dsp:nvSpPr>
      <dsp:spPr>
        <a:xfrm>
          <a:off x="4793169"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$1,500 per semester</a:t>
          </a:r>
        </a:p>
      </dsp:txBody>
      <dsp:txXfrm>
        <a:off x="4819158" y="2691742"/>
        <a:ext cx="1367762" cy="835360"/>
      </dsp:txXfrm>
    </dsp:sp>
    <dsp:sp modelId="{6FFA1F66-DC45-4592-9FF6-3A672DE0EB1E}">
      <dsp:nvSpPr>
        <dsp:cNvPr id="0" name=""/>
        <dsp:cNvSpPr/>
      </dsp:nvSpPr>
      <dsp:spPr>
        <a:xfrm>
          <a:off x="6656579" y="447408"/>
          <a:ext cx="1774676" cy="887338"/>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1435" tIns="34290" rIns="51435" bIns="34290" numCol="1" spcCol="1270" anchor="ctr" anchorCtr="0">
          <a:noAutofit/>
        </a:bodyPr>
        <a:lstStyle/>
        <a:p>
          <a:pPr marL="0" lvl="0" indent="0" algn="ctr" defTabSz="1200150" rtl="0">
            <a:lnSpc>
              <a:spcPct val="90000"/>
            </a:lnSpc>
            <a:spcBef>
              <a:spcPct val="0"/>
            </a:spcBef>
            <a:spcAft>
              <a:spcPct val="35000"/>
            </a:spcAft>
            <a:buNone/>
          </a:pPr>
          <a:r>
            <a:rPr lang="en-US" sz="2700" kern="1200"/>
            <a:t>TN Promise</a:t>
          </a:r>
          <a:endParaRPr lang="en-US" sz="2700" kern="1200" dirty="0"/>
        </a:p>
      </dsp:txBody>
      <dsp:txXfrm>
        <a:off x="6682568" y="473397"/>
        <a:ext cx="1722698" cy="835360"/>
      </dsp:txXfrm>
    </dsp:sp>
    <dsp:sp modelId="{605F064A-5EE9-4789-884D-FAB7D5101DFC}">
      <dsp:nvSpPr>
        <dsp:cNvPr id="0" name=""/>
        <dsp:cNvSpPr/>
      </dsp:nvSpPr>
      <dsp:spPr>
        <a:xfrm>
          <a:off x="6834047" y="1334746"/>
          <a:ext cx="177467" cy="665503"/>
        </a:xfrm>
        <a:custGeom>
          <a:avLst/>
          <a:gdLst/>
          <a:ahLst/>
          <a:cxnLst/>
          <a:rect l="0" t="0" r="0" b="0"/>
          <a:pathLst>
            <a:path>
              <a:moveTo>
                <a:pt x="0" y="0"/>
              </a:moveTo>
              <a:lnTo>
                <a:pt x="0" y="665503"/>
              </a:lnTo>
              <a:lnTo>
                <a:pt x="177467" y="66550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D3353F-965E-4F07-B387-99C5A0A6181C}">
      <dsp:nvSpPr>
        <dsp:cNvPr id="0" name=""/>
        <dsp:cNvSpPr/>
      </dsp:nvSpPr>
      <dsp:spPr>
        <a:xfrm>
          <a:off x="7011514" y="1556580"/>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Last dollar to offset tuition</a:t>
          </a:r>
        </a:p>
      </dsp:txBody>
      <dsp:txXfrm>
        <a:off x="7037503" y="1582569"/>
        <a:ext cx="1367762" cy="835360"/>
      </dsp:txXfrm>
    </dsp:sp>
    <dsp:sp modelId="{3BACB994-2DE7-48D8-BC29-294741FBFABC}">
      <dsp:nvSpPr>
        <dsp:cNvPr id="0" name=""/>
        <dsp:cNvSpPr/>
      </dsp:nvSpPr>
      <dsp:spPr>
        <a:xfrm>
          <a:off x="6834047" y="1334746"/>
          <a:ext cx="177467" cy="1774676"/>
        </a:xfrm>
        <a:custGeom>
          <a:avLst/>
          <a:gdLst/>
          <a:ahLst/>
          <a:cxnLst/>
          <a:rect l="0" t="0" r="0" b="0"/>
          <a:pathLst>
            <a:path>
              <a:moveTo>
                <a:pt x="0" y="0"/>
              </a:moveTo>
              <a:lnTo>
                <a:pt x="0" y="1774676"/>
              </a:lnTo>
              <a:lnTo>
                <a:pt x="177467" y="177467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AC6B52-4EB2-470E-9926-AEADFDBA0D1D}">
      <dsp:nvSpPr>
        <dsp:cNvPr id="0" name=""/>
        <dsp:cNvSpPr/>
      </dsp:nvSpPr>
      <dsp:spPr>
        <a:xfrm>
          <a:off x="7011514" y="2665753"/>
          <a:ext cx="1419740" cy="88733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dirty="0"/>
            <a:t>Award amount varies</a:t>
          </a:r>
        </a:p>
      </dsp:txBody>
      <dsp:txXfrm>
        <a:off x="7037503" y="2691742"/>
        <a:ext cx="1367762" cy="835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04543-0172-4C2B-A320-542F4A9CA11D}">
      <dsp:nvSpPr>
        <dsp:cNvPr id="0" name=""/>
        <dsp:cNvSpPr/>
      </dsp:nvSpPr>
      <dsp:spPr>
        <a:xfrm>
          <a:off x="217202" y="651"/>
          <a:ext cx="2285255" cy="1142627"/>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rtl="0">
            <a:lnSpc>
              <a:spcPct val="90000"/>
            </a:lnSpc>
            <a:spcBef>
              <a:spcPct val="0"/>
            </a:spcBef>
            <a:spcAft>
              <a:spcPct val="35000"/>
            </a:spcAft>
            <a:buNone/>
          </a:pPr>
          <a:r>
            <a:rPr lang="en-US" sz="3500" kern="1200" dirty="0"/>
            <a:t>Pell Grant</a:t>
          </a:r>
        </a:p>
      </dsp:txBody>
      <dsp:txXfrm>
        <a:off x="250668" y="34117"/>
        <a:ext cx="2218323" cy="1075695"/>
      </dsp:txXfrm>
    </dsp:sp>
    <dsp:sp modelId="{35AB6FB3-9E69-475F-9CB6-22956F46A6F5}">
      <dsp:nvSpPr>
        <dsp:cNvPr id="0" name=""/>
        <dsp:cNvSpPr/>
      </dsp:nvSpPr>
      <dsp:spPr>
        <a:xfrm>
          <a:off x="445727" y="1143279"/>
          <a:ext cx="228525" cy="856970"/>
        </a:xfrm>
        <a:custGeom>
          <a:avLst/>
          <a:gdLst/>
          <a:ahLst/>
          <a:cxnLst/>
          <a:rect l="0" t="0" r="0" b="0"/>
          <a:pathLst>
            <a:path>
              <a:moveTo>
                <a:pt x="0" y="0"/>
              </a:moveTo>
              <a:lnTo>
                <a:pt x="0" y="856970"/>
              </a:lnTo>
              <a:lnTo>
                <a:pt x="228525" y="8569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CADD16-802D-4960-BE45-61289B1E6003}">
      <dsp:nvSpPr>
        <dsp:cNvPr id="0" name=""/>
        <dsp:cNvSpPr/>
      </dsp:nvSpPr>
      <dsp:spPr>
        <a:xfrm>
          <a:off x="674253" y="1428936"/>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dirty="0"/>
            <a:t>0 – 5846 EFC</a:t>
          </a:r>
          <a:br>
            <a:rPr lang="en-US" sz="2200" kern="1200" dirty="0"/>
          </a:br>
          <a:r>
            <a:rPr lang="en-US" sz="2200" kern="1200" dirty="0"/>
            <a:t>Need based (2021-22)</a:t>
          </a:r>
        </a:p>
      </dsp:txBody>
      <dsp:txXfrm>
        <a:off x="707719" y="1462402"/>
        <a:ext cx="1761272" cy="1075695"/>
      </dsp:txXfrm>
    </dsp:sp>
    <dsp:sp modelId="{C7C02D89-C6A9-481C-A258-9244DB5E0459}">
      <dsp:nvSpPr>
        <dsp:cNvPr id="0" name=""/>
        <dsp:cNvSpPr/>
      </dsp:nvSpPr>
      <dsp:spPr>
        <a:xfrm>
          <a:off x="445727" y="1143279"/>
          <a:ext cx="228525" cy="2285255"/>
        </a:xfrm>
        <a:custGeom>
          <a:avLst/>
          <a:gdLst/>
          <a:ahLst/>
          <a:cxnLst/>
          <a:rect l="0" t="0" r="0" b="0"/>
          <a:pathLst>
            <a:path>
              <a:moveTo>
                <a:pt x="0" y="0"/>
              </a:moveTo>
              <a:lnTo>
                <a:pt x="0" y="2285255"/>
              </a:lnTo>
              <a:lnTo>
                <a:pt x="228525" y="228525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992639-5DFC-4FB6-B75D-570B16EEA0E8}">
      <dsp:nvSpPr>
        <dsp:cNvPr id="0" name=""/>
        <dsp:cNvSpPr/>
      </dsp:nvSpPr>
      <dsp:spPr>
        <a:xfrm>
          <a:off x="674253" y="2857220"/>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dirty="0"/>
            <a:t>$3,247 per semester max (2021-22)</a:t>
          </a:r>
        </a:p>
      </dsp:txBody>
      <dsp:txXfrm>
        <a:off x="707719" y="2890686"/>
        <a:ext cx="1761272" cy="1075695"/>
      </dsp:txXfrm>
    </dsp:sp>
    <dsp:sp modelId="{0EC32E0E-E222-48BA-9EC6-A27E47FA410C}">
      <dsp:nvSpPr>
        <dsp:cNvPr id="0" name=""/>
        <dsp:cNvSpPr/>
      </dsp:nvSpPr>
      <dsp:spPr>
        <a:xfrm>
          <a:off x="3073772" y="651"/>
          <a:ext cx="2285255" cy="1142627"/>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rtl="0">
            <a:lnSpc>
              <a:spcPct val="90000"/>
            </a:lnSpc>
            <a:spcBef>
              <a:spcPct val="0"/>
            </a:spcBef>
            <a:spcAft>
              <a:spcPct val="35000"/>
            </a:spcAft>
            <a:buNone/>
          </a:pPr>
          <a:r>
            <a:rPr lang="en-US" sz="3500" kern="1200" dirty="0"/>
            <a:t>TSAA</a:t>
          </a:r>
        </a:p>
      </dsp:txBody>
      <dsp:txXfrm>
        <a:off x="3107238" y="34117"/>
        <a:ext cx="2218323" cy="1075695"/>
      </dsp:txXfrm>
    </dsp:sp>
    <dsp:sp modelId="{31E417AC-7B24-42AA-B8C4-8B1E5A6CF586}">
      <dsp:nvSpPr>
        <dsp:cNvPr id="0" name=""/>
        <dsp:cNvSpPr/>
      </dsp:nvSpPr>
      <dsp:spPr>
        <a:xfrm>
          <a:off x="3302297" y="1143279"/>
          <a:ext cx="228525" cy="856970"/>
        </a:xfrm>
        <a:custGeom>
          <a:avLst/>
          <a:gdLst/>
          <a:ahLst/>
          <a:cxnLst/>
          <a:rect l="0" t="0" r="0" b="0"/>
          <a:pathLst>
            <a:path>
              <a:moveTo>
                <a:pt x="0" y="0"/>
              </a:moveTo>
              <a:lnTo>
                <a:pt x="0" y="856970"/>
              </a:lnTo>
              <a:lnTo>
                <a:pt x="228525" y="8569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C3BA7D-563D-45A5-A7A2-522492588FD2}">
      <dsp:nvSpPr>
        <dsp:cNvPr id="0" name=""/>
        <dsp:cNvSpPr/>
      </dsp:nvSpPr>
      <dsp:spPr>
        <a:xfrm>
          <a:off x="3530823" y="1428936"/>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dirty="0"/>
            <a:t>0 – 4500 EFC</a:t>
          </a:r>
          <a:br>
            <a:rPr lang="en-US" sz="2200" kern="1200" dirty="0"/>
          </a:br>
          <a:r>
            <a:rPr lang="en-US" sz="2200" kern="1200" dirty="0"/>
            <a:t>February 1</a:t>
          </a:r>
        </a:p>
      </dsp:txBody>
      <dsp:txXfrm>
        <a:off x="3564289" y="1462402"/>
        <a:ext cx="1761272" cy="1075695"/>
      </dsp:txXfrm>
    </dsp:sp>
    <dsp:sp modelId="{EE8EBCEB-A6F1-42AC-A167-6DAC7D8A3CA3}">
      <dsp:nvSpPr>
        <dsp:cNvPr id="0" name=""/>
        <dsp:cNvSpPr/>
      </dsp:nvSpPr>
      <dsp:spPr>
        <a:xfrm>
          <a:off x="3302297" y="1143279"/>
          <a:ext cx="228525" cy="2285255"/>
        </a:xfrm>
        <a:custGeom>
          <a:avLst/>
          <a:gdLst/>
          <a:ahLst/>
          <a:cxnLst/>
          <a:rect l="0" t="0" r="0" b="0"/>
          <a:pathLst>
            <a:path>
              <a:moveTo>
                <a:pt x="0" y="0"/>
              </a:moveTo>
              <a:lnTo>
                <a:pt x="0" y="2285255"/>
              </a:lnTo>
              <a:lnTo>
                <a:pt x="228525" y="228525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B50001-86EA-4363-80AF-5DE67768E1F8}">
      <dsp:nvSpPr>
        <dsp:cNvPr id="0" name=""/>
        <dsp:cNvSpPr/>
      </dsp:nvSpPr>
      <dsp:spPr>
        <a:xfrm>
          <a:off x="3530823" y="2857220"/>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dirty="0"/>
            <a:t>$1,000+ per semester</a:t>
          </a:r>
        </a:p>
      </dsp:txBody>
      <dsp:txXfrm>
        <a:off x="3564289" y="2890686"/>
        <a:ext cx="1761272" cy="1075695"/>
      </dsp:txXfrm>
    </dsp:sp>
    <dsp:sp modelId="{CEDBCED6-74DC-48CB-B550-7B35B83F65C8}">
      <dsp:nvSpPr>
        <dsp:cNvPr id="0" name=""/>
        <dsp:cNvSpPr/>
      </dsp:nvSpPr>
      <dsp:spPr>
        <a:xfrm>
          <a:off x="5930341" y="651"/>
          <a:ext cx="2285255" cy="1142627"/>
        </a:xfrm>
        <a:prstGeom prst="roundRect">
          <a:avLst>
            <a:gd name="adj" fmla="val 10000"/>
          </a:avLst>
        </a:prstGeom>
        <a:solidFill>
          <a:srgbClr val="00B0F0"/>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rtl="0">
            <a:lnSpc>
              <a:spcPct val="90000"/>
            </a:lnSpc>
            <a:spcBef>
              <a:spcPct val="0"/>
            </a:spcBef>
            <a:spcAft>
              <a:spcPct val="35000"/>
            </a:spcAft>
            <a:buNone/>
          </a:pPr>
          <a:r>
            <a:rPr lang="en-US" sz="3500" kern="1200" dirty="0"/>
            <a:t>HOPE Scholarship</a:t>
          </a:r>
        </a:p>
      </dsp:txBody>
      <dsp:txXfrm>
        <a:off x="5963807" y="34117"/>
        <a:ext cx="2218323" cy="1075695"/>
      </dsp:txXfrm>
    </dsp:sp>
    <dsp:sp modelId="{28132FA4-C4CE-47F2-BD0C-59C65B211A0F}">
      <dsp:nvSpPr>
        <dsp:cNvPr id="0" name=""/>
        <dsp:cNvSpPr/>
      </dsp:nvSpPr>
      <dsp:spPr>
        <a:xfrm>
          <a:off x="6158867" y="1143279"/>
          <a:ext cx="228525" cy="856970"/>
        </a:xfrm>
        <a:custGeom>
          <a:avLst/>
          <a:gdLst/>
          <a:ahLst/>
          <a:cxnLst/>
          <a:rect l="0" t="0" r="0" b="0"/>
          <a:pathLst>
            <a:path>
              <a:moveTo>
                <a:pt x="0" y="0"/>
              </a:moveTo>
              <a:lnTo>
                <a:pt x="0" y="856970"/>
              </a:lnTo>
              <a:lnTo>
                <a:pt x="228525" y="8569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DA39C2-7FC6-4D88-8DCA-71BB5F79F055}">
      <dsp:nvSpPr>
        <dsp:cNvPr id="0" name=""/>
        <dsp:cNvSpPr/>
      </dsp:nvSpPr>
      <dsp:spPr>
        <a:xfrm>
          <a:off x="6387393" y="1428936"/>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dirty="0"/>
            <a:t>21 ACT/SAT or 3.0 GPA*</a:t>
          </a:r>
        </a:p>
      </dsp:txBody>
      <dsp:txXfrm>
        <a:off x="6420859" y="1462402"/>
        <a:ext cx="1761272" cy="1075695"/>
      </dsp:txXfrm>
    </dsp:sp>
    <dsp:sp modelId="{091CBB63-94AA-4D92-B576-2BDE39F912FC}">
      <dsp:nvSpPr>
        <dsp:cNvPr id="0" name=""/>
        <dsp:cNvSpPr/>
      </dsp:nvSpPr>
      <dsp:spPr>
        <a:xfrm>
          <a:off x="6158867" y="1143279"/>
          <a:ext cx="228525" cy="2285255"/>
        </a:xfrm>
        <a:custGeom>
          <a:avLst/>
          <a:gdLst/>
          <a:ahLst/>
          <a:cxnLst/>
          <a:rect l="0" t="0" r="0" b="0"/>
          <a:pathLst>
            <a:path>
              <a:moveTo>
                <a:pt x="0" y="0"/>
              </a:moveTo>
              <a:lnTo>
                <a:pt x="0" y="2285255"/>
              </a:lnTo>
              <a:lnTo>
                <a:pt x="228525" y="228525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CCE8F3-0C1F-4E0B-8BC1-E410FB85C79C}">
      <dsp:nvSpPr>
        <dsp:cNvPr id="0" name=""/>
        <dsp:cNvSpPr/>
      </dsp:nvSpPr>
      <dsp:spPr>
        <a:xfrm>
          <a:off x="6387393" y="2857220"/>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dirty="0"/>
            <a:t>$1,750/$2,250 per semester</a:t>
          </a:r>
        </a:p>
      </dsp:txBody>
      <dsp:txXfrm>
        <a:off x="6420859" y="2890686"/>
        <a:ext cx="1761272" cy="10756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F144A-3B8D-4C2B-9DA1-A4C94C8D2128}">
      <dsp:nvSpPr>
        <dsp:cNvPr id="0" name=""/>
        <dsp:cNvSpPr/>
      </dsp:nvSpPr>
      <dsp:spPr>
        <a:xfrm>
          <a:off x="1645487" y="651"/>
          <a:ext cx="2285255" cy="1142627"/>
        </a:xfrm>
        <a:prstGeom prst="roundRect">
          <a:avLst>
            <a:gd name="adj" fmla="val 10000"/>
          </a:avLst>
        </a:prstGeom>
        <a:solidFill>
          <a:srgbClr val="00B0F0"/>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rtl="0">
            <a:lnSpc>
              <a:spcPct val="90000"/>
            </a:lnSpc>
            <a:spcBef>
              <a:spcPct val="0"/>
            </a:spcBef>
            <a:spcAft>
              <a:spcPct val="35000"/>
            </a:spcAft>
            <a:buNone/>
          </a:pPr>
          <a:r>
            <a:rPr lang="en-US" sz="3500" kern="1200" dirty="0"/>
            <a:t>GAMS</a:t>
          </a:r>
        </a:p>
      </dsp:txBody>
      <dsp:txXfrm>
        <a:off x="1678953" y="34117"/>
        <a:ext cx="2218323" cy="1075695"/>
      </dsp:txXfrm>
    </dsp:sp>
    <dsp:sp modelId="{FA3AEB44-D596-4EE8-800C-E84CB4B4A9D4}">
      <dsp:nvSpPr>
        <dsp:cNvPr id="0" name=""/>
        <dsp:cNvSpPr/>
      </dsp:nvSpPr>
      <dsp:spPr>
        <a:xfrm>
          <a:off x="1874012" y="1143279"/>
          <a:ext cx="228525" cy="856970"/>
        </a:xfrm>
        <a:custGeom>
          <a:avLst/>
          <a:gdLst/>
          <a:ahLst/>
          <a:cxnLst/>
          <a:rect l="0" t="0" r="0" b="0"/>
          <a:pathLst>
            <a:path>
              <a:moveTo>
                <a:pt x="0" y="0"/>
              </a:moveTo>
              <a:lnTo>
                <a:pt x="0" y="856970"/>
              </a:lnTo>
              <a:lnTo>
                <a:pt x="228525" y="8569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67AAFB-614F-45F4-BB98-1D697AF154B6}">
      <dsp:nvSpPr>
        <dsp:cNvPr id="0" name=""/>
        <dsp:cNvSpPr/>
      </dsp:nvSpPr>
      <dsp:spPr>
        <a:xfrm>
          <a:off x="2102538" y="1428936"/>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29 ACT/SAT &amp; 3.75 GPA*</a:t>
          </a:r>
        </a:p>
      </dsp:txBody>
      <dsp:txXfrm>
        <a:off x="2136004" y="1462402"/>
        <a:ext cx="1761272" cy="1075695"/>
      </dsp:txXfrm>
    </dsp:sp>
    <dsp:sp modelId="{9C81AF79-9F58-4BD8-8578-4BDE70C65B0F}">
      <dsp:nvSpPr>
        <dsp:cNvPr id="0" name=""/>
        <dsp:cNvSpPr/>
      </dsp:nvSpPr>
      <dsp:spPr>
        <a:xfrm>
          <a:off x="1874012" y="1143279"/>
          <a:ext cx="228525" cy="2285255"/>
        </a:xfrm>
        <a:custGeom>
          <a:avLst/>
          <a:gdLst/>
          <a:ahLst/>
          <a:cxnLst/>
          <a:rect l="0" t="0" r="0" b="0"/>
          <a:pathLst>
            <a:path>
              <a:moveTo>
                <a:pt x="0" y="0"/>
              </a:moveTo>
              <a:lnTo>
                <a:pt x="0" y="2285255"/>
              </a:lnTo>
              <a:lnTo>
                <a:pt x="228525" y="228525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9D1AA8-7C5C-4F06-AC44-C82FA6871F0A}">
      <dsp:nvSpPr>
        <dsp:cNvPr id="0" name=""/>
        <dsp:cNvSpPr/>
      </dsp:nvSpPr>
      <dsp:spPr>
        <a:xfrm>
          <a:off x="2102538" y="2857220"/>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$500 per semester</a:t>
          </a:r>
        </a:p>
      </dsp:txBody>
      <dsp:txXfrm>
        <a:off x="2136004" y="2890686"/>
        <a:ext cx="1761272" cy="1075695"/>
      </dsp:txXfrm>
    </dsp:sp>
    <dsp:sp modelId="{333FD640-1B70-4733-B0BF-0F5BB4EB396A}">
      <dsp:nvSpPr>
        <dsp:cNvPr id="0" name=""/>
        <dsp:cNvSpPr/>
      </dsp:nvSpPr>
      <dsp:spPr>
        <a:xfrm>
          <a:off x="4502056" y="651"/>
          <a:ext cx="2285255" cy="1142627"/>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rtl="0">
            <a:lnSpc>
              <a:spcPct val="90000"/>
            </a:lnSpc>
            <a:spcBef>
              <a:spcPct val="0"/>
            </a:spcBef>
            <a:spcAft>
              <a:spcPct val="35000"/>
            </a:spcAft>
            <a:buNone/>
          </a:pPr>
          <a:r>
            <a:rPr lang="en-US" sz="3500" kern="1200" dirty="0"/>
            <a:t>Aspire Award</a:t>
          </a:r>
        </a:p>
      </dsp:txBody>
      <dsp:txXfrm>
        <a:off x="4535522" y="34117"/>
        <a:ext cx="2218323" cy="1075695"/>
      </dsp:txXfrm>
    </dsp:sp>
    <dsp:sp modelId="{BD74B6E4-1522-4575-A9E4-62A7F1BB8757}">
      <dsp:nvSpPr>
        <dsp:cNvPr id="0" name=""/>
        <dsp:cNvSpPr/>
      </dsp:nvSpPr>
      <dsp:spPr>
        <a:xfrm>
          <a:off x="4730582" y="1143279"/>
          <a:ext cx="228525" cy="856970"/>
        </a:xfrm>
        <a:custGeom>
          <a:avLst/>
          <a:gdLst/>
          <a:ahLst/>
          <a:cxnLst/>
          <a:rect l="0" t="0" r="0" b="0"/>
          <a:pathLst>
            <a:path>
              <a:moveTo>
                <a:pt x="0" y="0"/>
              </a:moveTo>
              <a:lnTo>
                <a:pt x="0" y="856970"/>
              </a:lnTo>
              <a:lnTo>
                <a:pt x="228525" y="8569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A74BA5-9CB7-4A81-BC61-44B2D69629B6}">
      <dsp:nvSpPr>
        <dsp:cNvPr id="0" name=""/>
        <dsp:cNvSpPr/>
      </dsp:nvSpPr>
      <dsp:spPr>
        <a:xfrm>
          <a:off x="4959108" y="1428936"/>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Parents AGI ≤$36,000</a:t>
          </a:r>
        </a:p>
      </dsp:txBody>
      <dsp:txXfrm>
        <a:off x="4992574" y="1462402"/>
        <a:ext cx="1761272" cy="1075695"/>
      </dsp:txXfrm>
    </dsp:sp>
    <dsp:sp modelId="{761F0F74-4494-4C7A-B4F7-81C8F67FCD7C}">
      <dsp:nvSpPr>
        <dsp:cNvPr id="0" name=""/>
        <dsp:cNvSpPr/>
      </dsp:nvSpPr>
      <dsp:spPr>
        <a:xfrm>
          <a:off x="4730582" y="1143279"/>
          <a:ext cx="228525" cy="2285255"/>
        </a:xfrm>
        <a:custGeom>
          <a:avLst/>
          <a:gdLst/>
          <a:ahLst/>
          <a:cxnLst/>
          <a:rect l="0" t="0" r="0" b="0"/>
          <a:pathLst>
            <a:path>
              <a:moveTo>
                <a:pt x="0" y="0"/>
              </a:moveTo>
              <a:lnTo>
                <a:pt x="0" y="2285255"/>
              </a:lnTo>
              <a:lnTo>
                <a:pt x="228525" y="228525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7B60DB-AD44-4318-B8D7-1F948D94FB5F}">
      <dsp:nvSpPr>
        <dsp:cNvPr id="0" name=""/>
        <dsp:cNvSpPr/>
      </dsp:nvSpPr>
      <dsp:spPr>
        <a:xfrm>
          <a:off x="4959108" y="2857220"/>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rtl="0">
            <a:lnSpc>
              <a:spcPct val="90000"/>
            </a:lnSpc>
            <a:spcBef>
              <a:spcPct val="0"/>
            </a:spcBef>
            <a:spcAft>
              <a:spcPct val="35000"/>
            </a:spcAft>
            <a:buNone/>
          </a:pPr>
          <a:r>
            <a:rPr lang="en-US" sz="2400" kern="1200" dirty="0"/>
            <a:t>$250/$750 per semester</a:t>
          </a:r>
        </a:p>
      </dsp:txBody>
      <dsp:txXfrm>
        <a:off x="4992574" y="2890686"/>
        <a:ext cx="1761272" cy="10756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31C45-D797-4853-91F0-3769609DBB45}">
      <dsp:nvSpPr>
        <dsp:cNvPr id="0" name=""/>
        <dsp:cNvSpPr/>
      </dsp:nvSpPr>
      <dsp:spPr>
        <a:xfrm>
          <a:off x="0" y="0"/>
          <a:ext cx="10972800" cy="0"/>
        </a:xfrm>
        <a:prstGeom prst="lin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AF9629-111C-40F6-977A-7316EF5FEFC7}">
      <dsp:nvSpPr>
        <dsp:cNvPr id="0" name=""/>
        <dsp:cNvSpPr/>
      </dsp:nvSpPr>
      <dsp:spPr>
        <a:xfrm>
          <a:off x="0" y="0"/>
          <a:ext cx="10972800" cy="10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Ned McWherter Scholarship</a:t>
          </a:r>
        </a:p>
      </dsp:txBody>
      <dsp:txXfrm>
        <a:off x="0" y="0"/>
        <a:ext cx="10972800" cy="1041399"/>
      </dsp:txXfrm>
    </dsp:sp>
    <dsp:sp modelId="{1DF972C2-B63C-48E3-968E-34A5E8146D9F}">
      <dsp:nvSpPr>
        <dsp:cNvPr id="0" name=""/>
        <dsp:cNvSpPr/>
      </dsp:nvSpPr>
      <dsp:spPr>
        <a:xfrm>
          <a:off x="0" y="1041400"/>
          <a:ext cx="10972800" cy="0"/>
        </a:xfrm>
        <a:prstGeom prst="line">
          <a:avLst/>
        </a:prstGeom>
        <a:solidFill>
          <a:schemeClr val="accent5">
            <a:hueOff val="918528"/>
            <a:satOff val="20611"/>
            <a:lumOff val="11438"/>
            <a:alphaOff val="0"/>
          </a:schemeClr>
        </a:solidFill>
        <a:ln w="25400" cap="flat" cmpd="sng" algn="ctr">
          <a:solidFill>
            <a:schemeClr val="accent5">
              <a:hueOff val="918528"/>
              <a:satOff val="20611"/>
              <a:lumOff val="114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2BA94-2A46-4844-B26B-54F2616BA2DE}">
      <dsp:nvSpPr>
        <dsp:cNvPr id="0" name=""/>
        <dsp:cNvSpPr/>
      </dsp:nvSpPr>
      <dsp:spPr>
        <a:xfrm>
          <a:off x="0" y="1041399"/>
          <a:ext cx="10972800" cy="10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HOPE Foster Child Tuition Grant</a:t>
          </a:r>
        </a:p>
      </dsp:txBody>
      <dsp:txXfrm>
        <a:off x="0" y="1041399"/>
        <a:ext cx="10972800" cy="1041399"/>
      </dsp:txXfrm>
    </dsp:sp>
    <dsp:sp modelId="{730A17C1-AB9A-4A19-8823-68EE3F98F85A}">
      <dsp:nvSpPr>
        <dsp:cNvPr id="0" name=""/>
        <dsp:cNvSpPr/>
      </dsp:nvSpPr>
      <dsp:spPr>
        <a:xfrm>
          <a:off x="0" y="2082800"/>
          <a:ext cx="10972800" cy="0"/>
        </a:xfrm>
        <a:prstGeom prst="line">
          <a:avLst/>
        </a:prstGeom>
        <a:solidFill>
          <a:schemeClr val="accent5">
            <a:hueOff val="1837055"/>
            <a:satOff val="41222"/>
            <a:lumOff val="22876"/>
            <a:alphaOff val="0"/>
          </a:schemeClr>
        </a:solidFill>
        <a:ln w="25400" cap="flat" cmpd="sng" algn="ctr">
          <a:solidFill>
            <a:schemeClr val="accent5">
              <a:hueOff val="1837055"/>
              <a:satOff val="41222"/>
              <a:lumOff val="228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4BAA2B-9DE3-4B37-BCBD-583F08C9FE18}">
      <dsp:nvSpPr>
        <dsp:cNvPr id="0" name=""/>
        <dsp:cNvSpPr/>
      </dsp:nvSpPr>
      <dsp:spPr>
        <a:xfrm>
          <a:off x="0" y="2082799"/>
          <a:ext cx="10972800" cy="10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Dependent Children Scholarship</a:t>
          </a:r>
        </a:p>
      </dsp:txBody>
      <dsp:txXfrm>
        <a:off x="0" y="2082799"/>
        <a:ext cx="10972800" cy="1041399"/>
      </dsp:txXfrm>
    </dsp:sp>
    <dsp:sp modelId="{3CA776B8-C69F-41F5-9574-78843F7BE0AC}">
      <dsp:nvSpPr>
        <dsp:cNvPr id="0" name=""/>
        <dsp:cNvSpPr/>
      </dsp:nvSpPr>
      <dsp:spPr>
        <a:xfrm>
          <a:off x="0" y="3124199"/>
          <a:ext cx="10972800" cy="0"/>
        </a:xfrm>
        <a:prstGeom prst="line">
          <a:avLst/>
        </a:prstGeom>
        <a:solidFill>
          <a:schemeClr val="accent5">
            <a:hueOff val="2755583"/>
            <a:satOff val="61833"/>
            <a:lumOff val="34314"/>
            <a:alphaOff val="0"/>
          </a:schemeClr>
        </a:solidFill>
        <a:ln w="25400" cap="flat" cmpd="sng" algn="ctr">
          <a:solidFill>
            <a:schemeClr val="accent5">
              <a:hueOff val="2755583"/>
              <a:satOff val="61833"/>
              <a:lumOff val="3431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AB6E2-6802-4BE5-8C99-229D5824203A}">
      <dsp:nvSpPr>
        <dsp:cNvPr id="0" name=""/>
        <dsp:cNvSpPr/>
      </dsp:nvSpPr>
      <dsp:spPr>
        <a:xfrm>
          <a:off x="0" y="3124199"/>
          <a:ext cx="10972800" cy="104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STEP UP Scholarship</a:t>
          </a:r>
        </a:p>
      </dsp:txBody>
      <dsp:txXfrm>
        <a:off x="0" y="3124199"/>
        <a:ext cx="10972800" cy="1041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04543-0172-4C2B-A320-542F4A9CA11D}">
      <dsp:nvSpPr>
        <dsp:cNvPr id="0" name=""/>
        <dsp:cNvSpPr/>
      </dsp:nvSpPr>
      <dsp:spPr>
        <a:xfrm>
          <a:off x="3073772" y="651"/>
          <a:ext cx="2285255" cy="1142627"/>
        </a:xfrm>
        <a:prstGeom prst="roundRect">
          <a:avLst>
            <a:gd name="adj" fmla="val 10000"/>
          </a:avLst>
        </a:prstGeom>
        <a:solidFill>
          <a:schemeClr val="bg2">
            <a:lumMod val="40000"/>
            <a:lumOff val="6000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rtl="0">
            <a:lnSpc>
              <a:spcPct val="90000"/>
            </a:lnSpc>
            <a:spcBef>
              <a:spcPct val="0"/>
            </a:spcBef>
            <a:spcAft>
              <a:spcPct val="35000"/>
            </a:spcAft>
            <a:buNone/>
          </a:pPr>
          <a:r>
            <a:rPr lang="en-US" sz="3500" kern="1200" dirty="0"/>
            <a:t>Pell Grant</a:t>
          </a:r>
        </a:p>
      </dsp:txBody>
      <dsp:txXfrm>
        <a:off x="3107238" y="34117"/>
        <a:ext cx="2218323" cy="1075695"/>
      </dsp:txXfrm>
    </dsp:sp>
    <dsp:sp modelId="{B5FAA298-85A0-4047-BA9F-459C6C78F59F}">
      <dsp:nvSpPr>
        <dsp:cNvPr id="0" name=""/>
        <dsp:cNvSpPr/>
      </dsp:nvSpPr>
      <dsp:spPr>
        <a:xfrm>
          <a:off x="3302297" y="1143279"/>
          <a:ext cx="228525" cy="856970"/>
        </a:xfrm>
        <a:custGeom>
          <a:avLst/>
          <a:gdLst/>
          <a:ahLst/>
          <a:cxnLst/>
          <a:rect l="0" t="0" r="0" b="0"/>
          <a:pathLst>
            <a:path>
              <a:moveTo>
                <a:pt x="0" y="0"/>
              </a:moveTo>
              <a:lnTo>
                <a:pt x="0" y="856970"/>
              </a:lnTo>
              <a:lnTo>
                <a:pt x="228525" y="85697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26895D-8211-4055-A0C1-DD47A4B29AD2}">
      <dsp:nvSpPr>
        <dsp:cNvPr id="0" name=""/>
        <dsp:cNvSpPr/>
      </dsp:nvSpPr>
      <dsp:spPr>
        <a:xfrm>
          <a:off x="3530823" y="1428936"/>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0 – 5846 EFC</a:t>
          </a:r>
          <a:br>
            <a:rPr lang="en-US" sz="2300" kern="1200" dirty="0"/>
          </a:br>
          <a:r>
            <a:rPr lang="en-US" sz="2300" kern="1200" dirty="0"/>
            <a:t>Need based (2021-22)</a:t>
          </a:r>
        </a:p>
      </dsp:txBody>
      <dsp:txXfrm>
        <a:off x="3564289" y="1462402"/>
        <a:ext cx="1761272" cy="1075695"/>
      </dsp:txXfrm>
    </dsp:sp>
    <dsp:sp modelId="{C7C02D89-C6A9-481C-A258-9244DB5E0459}">
      <dsp:nvSpPr>
        <dsp:cNvPr id="0" name=""/>
        <dsp:cNvSpPr/>
      </dsp:nvSpPr>
      <dsp:spPr>
        <a:xfrm>
          <a:off x="3302297" y="1143279"/>
          <a:ext cx="228525" cy="2285255"/>
        </a:xfrm>
        <a:custGeom>
          <a:avLst/>
          <a:gdLst/>
          <a:ahLst/>
          <a:cxnLst/>
          <a:rect l="0" t="0" r="0" b="0"/>
          <a:pathLst>
            <a:path>
              <a:moveTo>
                <a:pt x="0" y="0"/>
              </a:moveTo>
              <a:lnTo>
                <a:pt x="0" y="2285255"/>
              </a:lnTo>
              <a:lnTo>
                <a:pt x="228525" y="228525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992639-5DFC-4FB6-B75D-570B16EEA0E8}">
      <dsp:nvSpPr>
        <dsp:cNvPr id="0" name=""/>
        <dsp:cNvSpPr/>
      </dsp:nvSpPr>
      <dsp:spPr>
        <a:xfrm>
          <a:off x="3530823" y="2857220"/>
          <a:ext cx="1828204" cy="114262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$3,247 per semester max (2021-22)</a:t>
          </a:r>
        </a:p>
      </dsp:txBody>
      <dsp:txXfrm>
        <a:off x="3564289" y="2890686"/>
        <a:ext cx="1761272" cy="10756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D0D13-5923-4823-A1B8-2CF319261ED4}">
      <dsp:nvSpPr>
        <dsp:cNvPr id="0" name=""/>
        <dsp:cNvSpPr/>
      </dsp:nvSpPr>
      <dsp:spPr>
        <a:xfrm>
          <a:off x="1323379" y="1289"/>
          <a:ext cx="2378868" cy="1189434"/>
        </a:xfrm>
        <a:prstGeom prst="roundRect">
          <a:avLst>
            <a:gd name="adj" fmla="val 10000"/>
          </a:avLst>
        </a:prstGeom>
        <a:solidFill>
          <a:srgbClr val="FFFF00"/>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dirty="0"/>
            <a:t>Subsidized </a:t>
          </a:r>
          <a:r>
            <a:rPr lang="en-US" sz="3200" b="1" u="sng" kern="1200" dirty="0"/>
            <a:t>Student</a:t>
          </a:r>
          <a:endParaRPr lang="en-US" sz="3200" kern="1200" dirty="0"/>
        </a:p>
      </dsp:txBody>
      <dsp:txXfrm>
        <a:off x="1358216" y="36126"/>
        <a:ext cx="2309194" cy="1119760"/>
      </dsp:txXfrm>
    </dsp:sp>
    <dsp:sp modelId="{607BCDCB-0655-4BA2-B95D-4109F28E0459}">
      <dsp:nvSpPr>
        <dsp:cNvPr id="0" name=""/>
        <dsp:cNvSpPr/>
      </dsp:nvSpPr>
      <dsp:spPr>
        <a:xfrm>
          <a:off x="1561266" y="1190724"/>
          <a:ext cx="237886" cy="892075"/>
        </a:xfrm>
        <a:custGeom>
          <a:avLst/>
          <a:gdLst/>
          <a:ahLst/>
          <a:cxnLst/>
          <a:rect l="0" t="0" r="0" b="0"/>
          <a:pathLst>
            <a:path>
              <a:moveTo>
                <a:pt x="0" y="0"/>
              </a:moveTo>
              <a:lnTo>
                <a:pt x="0" y="892075"/>
              </a:lnTo>
              <a:lnTo>
                <a:pt x="237886" y="89207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1A2FAF-CACA-48A4-A35F-D4A032D8507E}">
      <dsp:nvSpPr>
        <dsp:cNvPr id="0" name=""/>
        <dsp:cNvSpPr/>
      </dsp:nvSpPr>
      <dsp:spPr>
        <a:xfrm>
          <a:off x="1799153" y="1488082"/>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3.73% fixed (2021-22)</a:t>
          </a:r>
        </a:p>
      </dsp:txBody>
      <dsp:txXfrm>
        <a:off x="1833990" y="1522919"/>
        <a:ext cx="1833421" cy="1119760"/>
      </dsp:txXfrm>
    </dsp:sp>
    <dsp:sp modelId="{5E823063-3723-4B7C-B3F3-E59E83CA550E}">
      <dsp:nvSpPr>
        <dsp:cNvPr id="0" name=""/>
        <dsp:cNvSpPr/>
      </dsp:nvSpPr>
      <dsp:spPr>
        <a:xfrm>
          <a:off x="1561266" y="1190724"/>
          <a:ext cx="237886" cy="2378868"/>
        </a:xfrm>
        <a:custGeom>
          <a:avLst/>
          <a:gdLst/>
          <a:ahLst/>
          <a:cxnLst/>
          <a:rect l="0" t="0" r="0" b="0"/>
          <a:pathLst>
            <a:path>
              <a:moveTo>
                <a:pt x="0" y="0"/>
              </a:moveTo>
              <a:lnTo>
                <a:pt x="0" y="2378868"/>
              </a:lnTo>
              <a:lnTo>
                <a:pt x="237886" y="237886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A35499-B9F9-49E0-893D-7365499754AF}">
      <dsp:nvSpPr>
        <dsp:cNvPr id="0" name=""/>
        <dsp:cNvSpPr/>
      </dsp:nvSpPr>
      <dsp:spPr>
        <a:xfrm>
          <a:off x="1799153" y="2974875"/>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Interest does not accrue initially</a:t>
          </a:r>
        </a:p>
      </dsp:txBody>
      <dsp:txXfrm>
        <a:off x="1833990" y="3009712"/>
        <a:ext cx="1833421" cy="1119760"/>
      </dsp:txXfrm>
    </dsp:sp>
    <dsp:sp modelId="{9AB7536B-8F5B-4E61-B00E-0162877639BF}">
      <dsp:nvSpPr>
        <dsp:cNvPr id="0" name=""/>
        <dsp:cNvSpPr/>
      </dsp:nvSpPr>
      <dsp:spPr>
        <a:xfrm>
          <a:off x="4296965" y="0"/>
          <a:ext cx="2378868" cy="1189434"/>
        </a:xfrm>
        <a:prstGeom prst="roundRect">
          <a:avLst>
            <a:gd name="adj" fmla="val 10000"/>
          </a:avLst>
        </a:prstGeom>
        <a:solidFill>
          <a:srgbClr val="FFFF00"/>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kern="1200" dirty="0"/>
            <a:t>Unsubsidized </a:t>
          </a:r>
          <a:r>
            <a:rPr lang="en-US" sz="3200" b="1" u="sng" kern="1200" dirty="0"/>
            <a:t>Student</a:t>
          </a:r>
        </a:p>
      </dsp:txBody>
      <dsp:txXfrm>
        <a:off x="4331802" y="34837"/>
        <a:ext cx="2309194" cy="1119760"/>
      </dsp:txXfrm>
    </dsp:sp>
    <dsp:sp modelId="{F2EB2C70-58C1-4900-BAC1-28AF04323EE1}">
      <dsp:nvSpPr>
        <dsp:cNvPr id="0" name=""/>
        <dsp:cNvSpPr/>
      </dsp:nvSpPr>
      <dsp:spPr>
        <a:xfrm>
          <a:off x="4534852" y="1189434"/>
          <a:ext cx="237886" cy="893365"/>
        </a:xfrm>
        <a:custGeom>
          <a:avLst/>
          <a:gdLst/>
          <a:ahLst/>
          <a:cxnLst/>
          <a:rect l="0" t="0" r="0" b="0"/>
          <a:pathLst>
            <a:path>
              <a:moveTo>
                <a:pt x="0" y="0"/>
              </a:moveTo>
              <a:lnTo>
                <a:pt x="0" y="893365"/>
              </a:lnTo>
              <a:lnTo>
                <a:pt x="237886" y="89336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C80D3A-913F-40D1-874F-E96FC6F07E3D}">
      <dsp:nvSpPr>
        <dsp:cNvPr id="0" name=""/>
        <dsp:cNvSpPr/>
      </dsp:nvSpPr>
      <dsp:spPr>
        <a:xfrm>
          <a:off x="4772739" y="1488082"/>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5.28% fixed (2021-22)</a:t>
          </a:r>
        </a:p>
      </dsp:txBody>
      <dsp:txXfrm>
        <a:off x="4807576" y="1522919"/>
        <a:ext cx="1833421" cy="1119760"/>
      </dsp:txXfrm>
    </dsp:sp>
    <dsp:sp modelId="{8E89E60D-065F-43B0-8AF1-25BBA3FB671C}">
      <dsp:nvSpPr>
        <dsp:cNvPr id="0" name=""/>
        <dsp:cNvSpPr/>
      </dsp:nvSpPr>
      <dsp:spPr>
        <a:xfrm>
          <a:off x="4534852" y="1189434"/>
          <a:ext cx="237886" cy="2380158"/>
        </a:xfrm>
        <a:custGeom>
          <a:avLst/>
          <a:gdLst/>
          <a:ahLst/>
          <a:cxnLst/>
          <a:rect l="0" t="0" r="0" b="0"/>
          <a:pathLst>
            <a:path>
              <a:moveTo>
                <a:pt x="0" y="0"/>
              </a:moveTo>
              <a:lnTo>
                <a:pt x="0" y="2380158"/>
              </a:lnTo>
              <a:lnTo>
                <a:pt x="237886" y="238015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FA6A42-A540-4C9E-B1C8-B5FDA7EF226B}">
      <dsp:nvSpPr>
        <dsp:cNvPr id="0" name=""/>
        <dsp:cNvSpPr/>
      </dsp:nvSpPr>
      <dsp:spPr>
        <a:xfrm>
          <a:off x="4772739" y="2974875"/>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Interest does accrue</a:t>
          </a:r>
        </a:p>
      </dsp:txBody>
      <dsp:txXfrm>
        <a:off x="4807576" y="3009712"/>
        <a:ext cx="1833421" cy="1119760"/>
      </dsp:txXfrm>
    </dsp:sp>
    <dsp:sp modelId="{026422D6-C3FD-45D0-9C1A-7DDAB7043212}">
      <dsp:nvSpPr>
        <dsp:cNvPr id="0" name=""/>
        <dsp:cNvSpPr/>
      </dsp:nvSpPr>
      <dsp:spPr>
        <a:xfrm>
          <a:off x="7270551" y="1289"/>
          <a:ext cx="2378868" cy="1189434"/>
        </a:xfrm>
        <a:prstGeom prst="roundRect">
          <a:avLst>
            <a:gd name="adj" fmla="val 10000"/>
          </a:avLst>
        </a:prstGeom>
        <a:solidFill>
          <a:srgbClr val="FFFF00"/>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rtl="0">
            <a:lnSpc>
              <a:spcPct val="90000"/>
            </a:lnSpc>
            <a:spcBef>
              <a:spcPct val="0"/>
            </a:spcBef>
            <a:spcAft>
              <a:spcPct val="35000"/>
            </a:spcAft>
            <a:buNone/>
          </a:pPr>
          <a:r>
            <a:rPr lang="en-US" sz="3200" b="1" u="sng" kern="1200" dirty="0"/>
            <a:t>Parent</a:t>
          </a:r>
          <a:r>
            <a:rPr lang="en-US" sz="3200" kern="1200" dirty="0"/>
            <a:t> PLUS</a:t>
          </a:r>
        </a:p>
      </dsp:txBody>
      <dsp:txXfrm>
        <a:off x="7305388" y="36126"/>
        <a:ext cx="2309194" cy="1119760"/>
      </dsp:txXfrm>
    </dsp:sp>
    <dsp:sp modelId="{21DCE402-FBAF-4ADA-8BF8-98A37E656F11}">
      <dsp:nvSpPr>
        <dsp:cNvPr id="0" name=""/>
        <dsp:cNvSpPr/>
      </dsp:nvSpPr>
      <dsp:spPr>
        <a:xfrm>
          <a:off x="7508438" y="1190724"/>
          <a:ext cx="237886" cy="892075"/>
        </a:xfrm>
        <a:custGeom>
          <a:avLst/>
          <a:gdLst/>
          <a:ahLst/>
          <a:cxnLst/>
          <a:rect l="0" t="0" r="0" b="0"/>
          <a:pathLst>
            <a:path>
              <a:moveTo>
                <a:pt x="0" y="0"/>
              </a:moveTo>
              <a:lnTo>
                <a:pt x="0" y="892075"/>
              </a:lnTo>
              <a:lnTo>
                <a:pt x="237886" y="89207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A51C84-357A-490B-9B9A-5EC7714B6F42}">
      <dsp:nvSpPr>
        <dsp:cNvPr id="0" name=""/>
        <dsp:cNvSpPr/>
      </dsp:nvSpPr>
      <dsp:spPr>
        <a:xfrm>
          <a:off x="7746325" y="1488082"/>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6.28% fixed (2021-22)</a:t>
          </a:r>
        </a:p>
      </dsp:txBody>
      <dsp:txXfrm>
        <a:off x="7781162" y="1522919"/>
        <a:ext cx="1833421" cy="1119760"/>
      </dsp:txXfrm>
    </dsp:sp>
    <dsp:sp modelId="{64A38FFC-8E4E-4A97-80E1-B82930A4E1CD}">
      <dsp:nvSpPr>
        <dsp:cNvPr id="0" name=""/>
        <dsp:cNvSpPr/>
      </dsp:nvSpPr>
      <dsp:spPr>
        <a:xfrm>
          <a:off x="7508438" y="1190724"/>
          <a:ext cx="237886" cy="2378868"/>
        </a:xfrm>
        <a:custGeom>
          <a:avLst/>
          <a:gdLst/>
          <a:ahLst/>
          <a:cxnLst/>
          <a:rect l="0" t="0" r="0" b="0"/>
          <a:pathLst>
            <a:path>
              <a:moveTo>
                <a:pt x="0" y="0"/>
              </a:moveTo>
              <a:lnTo>
                <a:pt x="0" y="2378868"/>
              </a:lnTo>
              <a:lnTo>
                <a:pt x="237886" y="237886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187368-94C3-45FE-9454-08E2A0542452}">
      <dsp:nvSpPr>
        <dsp:cNvPr id="0" name=""/>
        <dsp:cNvSpPr/>
      </dsp:nvSpPr>
      <dsp:spPr>
        <a:xfrm>
          <a:off x="7746325" y="2974875"/>
          <a:ext cx="1903095" cy="118943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rtl="0">
            <a:lnSpc>
              <a:spcPct val="90000"/>
            </a:lnSpc>
            <a:spcBef>
              <a:spcPct val="0"/>
            </a:spcBef>
            <a:spcAft>
              <a:spcPct val="35000"/>
            </a:spcAft>
            <a:buNone/>
          </a:pPr>
          <a:r>
            <a:rPr lang="en-US" sz="2500" kern="1200" dirty="0"/>
            <a:t>Interest does accrue</a:t>
          </a:r>
        </a:p>
      </dsp:txBody>
      <dsp:txXfrm>
        <a:off x="7781162" y="3009712"/>
        <a:ext cx="1833421" cy="111976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2120"/>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sz="quarter" idx="1"/>
          </p:nvPr>
        </p:nvSpPr>
        <p:spPr>
          <a:xfrm>
            <a:off x="3936173" y="0"/>
            <a:ext cx="3012329" cy="462120"/>
          </a:xfrm>
          <a:prstGeom prst="rect">
            <a:avLst/>
          </a:prstGeom>
        </p:spPr>
        <p:txBody>
          <a:bodyPr vert="horz" lIns="90763" tIns="45382" rIns="90763" bIns="45382" rtlCol="0"/>
          <a:lstStyle>
            <a:lvl1pPr algn="r">
              <a:defRPr sz="1200"/>
            </a:lvl1pPr>
          </a:lstStyle>
          <a:p>
            <a:fld id="{A529B845-3DE4-C44E-82C8-700AB11ED3A6}" type="datetime1">
              <a:rPr lang="en-US" smtClean="0"/>
              <a:t>9/13/2021</a:t>
            </a:fld>
            <a:endParaRPr lang="en-US"/>
          </a:p>
        </p:txBody>
      </p:sp>
      <p:sp>
        <p:nvSpPr>
          <p:cNvPr id="4" name="Footer Placeholder 3"/>
          <p:cNvSpPr>
            <a:spLocks noGrp="1"/>
          </p:cNvSpPr>
          <p:nvPr>
            <p:ph type="ftr" sz="quarter" idx="2"/>
          </p:nvPr>
        </p:nvSpPr>
        <p:spPr>
          <a:xfrm>
            <a:off x="0" y="8772378"/>
            <a:ext cx="3012329" cy="462120"/>
          </a:xfrm>
          <a:prstGeom prst="rect">
            <a:avLst/>
          </a:prstGeom>
        </p:spPr>
        <p:txBody>
          <a:bodyPr vert="horz" lIns="90763" tIns="45382" rIns="90763" bIns="45382"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378"/>
            <a:ext cx="3012329" cy="462120"/>
          </a:xfrm>
          <a:prstGeom prst="rect">
            <a:avLst/>
          </a:prstGeom>
        </p:spPr>
        <p:txBody>
          <a:bodyPr vert="horz" lIns="90763" tIns="45382" rIns="90763" bIns="45382" rtlCol="0" anchor="b"/>
          <a:lstStyle>
            <a:lvl1pPr algn="r">
              <a:defRPr sz="1200"/>
            </a:lvl1pPr>
          </a:lstStyle>
          <a:p>
            <a:fld id="{A796EF79-0BF4-924E-943E-33FECC0BC4E2}" type="slidenum">
              <a:rPr lang="en-US" smtClean="0"/>
              <a:t>‹#›</a:t>
            </a:fld>
            <a:endParaRPr lang="en-US"/>
          </a:p>
        </p:txBody>
      </p:sp>
    </p:spTree>
    <p:extLst>
      <p:ext uri="{BB962C8B-B14F-4D97-AF65-F5344CB8AC3E}">
        <p14:creationId xmlns:p14="http://schemas.microsoft.com/office/powerpoint/2010/main" val="30257532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12002" cy="461193"/>
          </a:xfrm>
          <a:prstGeom prst="rect">
            <a:avLst/>
          </a:prstGeom>
        </p:spPr>
        <p:txBody>
          <a:bodyPr vert="horz" lIns="87474" tIns="43738" rIns="87474" bIns="43738" rtlCol="0"/>
          <a:lstStyle>
            <a:lvl1pPr algn="l">
              <a:defRPr sz="1200"/>
            </a:lvl1pPr>
          </a:lstStyle>
          <a:p>
            <a:endParaRPr lang="en-US"/>
          </a:p>
        </p:txBody>
      </p:sp>
      <p:sp>
        <p:nvSpPr>
          <p:cNvPr id="3" name="Date Placeholder 2"/>
          <p:cNvSpPr>
            <a:spLocks noGrp="1"/>
          </p:cNvSpPr>
          <p:nvPr>
            <p:ph type="dt" idx="1"/>
          </p:nvPr>
        </p:nvSpPr>
        <p:spPr>
          <a:xfrm>
            <a:off x="3936566" y="2"/>
            <a:ext cx="3012002" cy="461193"/>
          </a:xfrm>
          <a:prstGeom prst="rect">
            <a:avLst/>
          </a:prstGeom>
        </p:spPr>
        <p:txBody>
          <a:bodyPr vert="horz" lIns="87474" tIns="43738" rIns="87474" bIns="43738" rtlCol="0"/>
          <a:lstStyle>
            <a:lvl1pPr algn="r">
              <a:defRPr sz="1200"/>
            </a:lvl1pPr>
          </a:lstStyle>
          <a:p>
            <a:fld id="{D55E2DDC-EEF2-C84C-B230-6800F23774E3}" type="datetime1">
              <a:rPr lang="en-US" smtClean="0"/>
              <a:t>9/13/2021</a:t>
            </a:fld>
            <a:endParaRPr lang="en-US"/>
          </a:p>
        </p:txBody>
      </p:sp>
      <p:sp>
        <p:nvSpPr>
          <p:cNvPr id="4" name="Slide Image Placeholder 3"/>
          <p:cNvSpPr>
            <a:spLocks noGrp="1" noRot="1" noChangeAspect="1"/>
          </p:cNvSpPr>
          <p:nvPr>
            <p:ph type="sldImg" idx="2"/>
          </p:nvPr>
        </p:nvSpPr>
        <p:spPr>
          <a:xfrm>
            <a:off x="396875" y="693738"/>
            <a:ext cx="6156325" cy="3463925"/>
          </a:xfrm>
          <a:prstGeom prst="rect">
            <a:avLst/>
          </a:prstGeom>
          <a:noFill/>
          <a:ln w="12700">
            <a:solidFill>
              <a:prstClr val="black"/>
            </a:solidFill>
          </a:ln>
        </p:spPr>
        <p:txBody>
          <a:bodyPr vert="horz" lIns="87474" tIns="43738" rIns="87474" bIns="43738" rtlCol="0" anchor="ctr"/>
          <a:lstStyle/>
          <a:p>
            <a:endParaRPr lang="en-US"/>
          </a:p>
        </p:txBody>
      </p:sp>
      <p:sp>
        <p:nvSpPr>
          <p:cNvPr id="5" name="Notes Placeholder 4"/>
          <p:cNvSpPr>
            <a:spLocks noGrp="1"/>
          </p:cNvSpPr>
          <p:nvPr>
            <p:ph type="body" sz="quarter" idx="3"/>
          </p:nvPr>
        </p:nvSpPr>
        <p:spPr>
          <a:xfrm>
            <a:off x="695311" y="4387444"/>
            <a:ext cx="5559456" cy="4155317"/>
          </a:xfrm>
          <a:prstGeom prst="rect">
            <a:avLst/>
          </a:prstGeom>
        </p:spPr>
        <p:txBody>
          <a:bodyPr vert="horz" lIns="87474" tIns="43738" rIns="87474" bIns="437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3358"/>
            <a:ext cx="3012002" cy="461193"/>
          </a:xfrm>
          <a:prstGeom prst="rect">
            <a:avLst/>
          </a:prstGeom>
        </p:spPr>
        <p:txBody>
          <a:bodyPr vert="horz" lIns="87474" tIns="43738" rIns="87474" bIns="43738" rtlCol="0" anchor="b"/>
          <a:lstStyle>
            <a:lvl1pPr algn="l">
              <a:defRPr sz="1200"/>
            </a:lvl1pPr>
          </a:lstStyle>
          <a:p>
            <a:endParaRPr lang="en-US"/>
          </a:p>
        </p:txBody>
      </p:sp>
      <p:sp>
        <p:nvSpPr>
          <p:cNvPr id="7" name="Slide Number Placeholder 6"/>
          <p:cNvSpPr>
            <a:spLocks noGrp="1"/>
          </p:cNvSpPr>
          <p:nvPr>
            <p:ph type="sldNum" sz="quarter" idx="5"/>
          </p:nvPr>
        </p:nvSpPr>
        <p:spPr>
          <a:xfrm>
            <a:off x="3936566" y="8773358"/>
            <a:ext cx="3012002" cy="461193"/>
          </a:xfrm>
          <a:prstGeom prst="rect">
            <a:avLst/>
          </a:prstGeom>
        </p:spPr>
        <p:txBody>
          <a:bodyPr vert="horz" lIns="87474" tIns="43738" rIns="87474" bIns="43738" rtlCol="0" anchor="b"/>
          <a:lstStyle>
            <a:lvl1pPr algn="r">
              <a:defRPr sz="1200"/>
            </a:lvl1pPr>
          </a:lstStyle>
          <a:p>
            <a:fld id="{DE8B79F1-B7B6-4FD2-9263-BB9B47A67CD8}" type="slidenum">
              <a:rPr lang="en-US" smtClean="0"/>
              <a:t>‹#›</a:t>
            </a:fld>
            <a:endParaRPr lang="en-US"/>
          </a:p>
        </p:txBody>
      </p:sp>
    </p:spTree>
    <p:extLst>
      <p:ext uri="{BB962C8B-B14F-4D97-AF65-F5344CB8AC3E}">
        <p14:creationId xmlns:p14="http://schemas.microsoft.com/office/powerpoint/2010/main" val="1738363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tnpromise.gov/"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is the THEC/TSAC Paying for college presentation; we will be talking to you guys about the different types of federal and state aid and the financial aid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 brief history about our state agency…THEC/TSAC  was Created by the General Assembly in 1967 &amp; 1974 to serve as the </a:t>
            </a:r>
            <a:r>
              <a:rPr kumimoji="0" lang="en-US" sz="1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coordinating </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body for all public higher education entities and the </a:t>
            </a:r>
            <a:r>
              <a:rPr kumimoji="0" lang="en-US" sz="12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administration of state financial aid</a:t>
            </a: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Our 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are Relentlessly focused on increasing the number of Tennesseans with a postsecondary credential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Our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Prosperity of Tennessee Families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Workforce for Tennessee Employers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Success of Tennessee Students </a:t>
            </a:r>
            <a:endParaRPr kumimoji="0" lang="en-US"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few of the state programs we administer: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Tennessee Education Lottery scholarships (aka TELS)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Hope Scholarship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TSAA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GAMS –General Assembly Merit Scholarship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mn-lt"/>
                <a:ea typeface="+mn-ea"/>
                <a:cs typeface="+mn-cs"/>
              </a:rPr>
              <a:t>TNPromise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Wilder 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Ned </a:t>
            </a:r>
            <a:r>
              <a:rPr kumimoji="0" lang="en-US" sz="1200" b="0" i="0" u="none" strike="noStrike" kern="1200" cap="none" spc="0" normalizeH="0" baseline="0" noProof="0" dirty="0" err="1">
                <a:ln>
                  <a:noFill/>
                </a:ln>
                <a:solidFill>
                  <a:prstClr val="black"/>
                </a:solidFill>
                <a:effectLst/>
                <a:uLnTx/>
                <a:uFillTx/>
                <a:latin typeface="+mn-lt"/>
                <a:ea typeface="+mn-ea"/>
                <a:cs typeface="+mn-cs"/>
              </a:rPr>
              <a:t>McWherter</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DE8B79F1-B7B6-4FD2-9263-BB9B47A67CD8}" type="slidenum">
              <a:rPr lang="en-US" smtClean="0"/>
              <a:t>1</a:t>
            </a:fld>
            <a:endParaRPr lang="en-US"/>
          </a:p>
        </p:txBody>
      </p:sp>
    </p:spTree>
    <p:extLst>
      <p:ext uri="{BB962C8B-B14F-4D97-AF65-F5344CB8AC3E}">
        <p14:creationId xmlns:p14="http://schemas.microsoft.com/office/powerpoint/2010/main" val="2943580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pPr marL="571500" indent="-571500">
              <a:lnSpc>
                <a:spcPct val="90000"/>
              </a:lnSpc>
              <a:spcBef>
                <a:spcPct val="25000"/>
              </a:spcBef>
              <a:buFont typeface="Arial" panose="020B0604020202020204" pitchFamily="34" charset="0"/>
              <a:buChar char="•"/>
              <a:defRPr/>
            </a:pPr>
            <a:r>
              <a:rPr lang="en-US" sz="1200" dirty="0">
                <a:solidFill>
                  <a:schemeClr val="tx2"/>
                </a:solidFill>
              </a:rPr>
              <a:t>27 TCAT main campuses plus satellite campuses</a:t>
            </a:r>
          </a:p>
          <a:p>
            <a:pPr marL="571500" indent="-571500">
              <a:lnSpc>
                <a:spcPct val="90000"/>
              </a:lnSpc>
              <a:spcBef>
                <a:spcPct val="25000"/>
              </a:spcBef>
              <a:buFont typeface="Arial" panose="020B0604020202020204" pitchFamily="34" charset="0"/>
              <a:buChar char="•"/>
              <a:defRPr/>
            </a:pPr>
            <a:r>
              <a:rPr lang="en-US" sz="1200" dirty="0">
                <a:solidFill>
                  <a:schemeClr val="tx2"/>
                </a:solidFill>
              </a:rPr>
              <a:t>Diploma/certificate programs</a:t>
            </a:r>
          </a:p>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17</a:t>
            </a:fld>
            <a:endParaRPr lang="en-US"/>
          </a:p>
        </p:txBody>
      </p:sp>
    </p:spTree>
    <p:extLst>
      <p:ext uri="{BB962C8B-B14F-4D97-AF65-F5344CB8AC3E}">
        <p14:creationId xmlns:p14="http://schemas.microsoft.com/office/powerpoint/2010/main" val="2517321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pPr marL="0" indent="0">
              <a:lnSpc>
                <a:spcPct val="90000"/>
              </a:lnSpc>
              <a:spcBef>
                <a:spcPct val="25000"/>
              </a:spcBef>
              <a:buFont typeface="Arial" panose="020B0604020202020204" pitchFamily="34" charset="0"/>
              <a:buNone/>
              <a:defRPr/>
            </a:pPr>
            <a:r>
              <a:rPr lang="en-US" sz="1200" dirty="0">
                <a:solidFill>
                  <a:schemeClr val="tx2"/>
                </a:solidFill>
              </a:rPr>
              <a:t>What does financial aid look like at a TCAT?</a:t>
            </a:r>
          </a:p>
          <a:p>
            <a:pPr marL="0" indent="0">
              <a:lnSpc>
                <a:spcPct val="90000"/>
              </a:lnSpc>
              <a:spcBef>
                <a:spcPct val="25000"/>
              </a:spcBef>
              <a:buFont typeface="Arial" panose="020B0604020202020204" pitchFamily="34" charset="0"/>
              <a:buNone/>
              <a:defRPr/>
            </a:pPr>
            <a:endParaRPr lang="en-US" sz="1200" dirty="0">
              <a:solidFill>
                <a:schemeClr val="tx2"/>
              </a:solidFill>
            </a:endParaRPr>
          </a:p>
        </p:txBody>
      </p:sp>
      <p:sp>
        <p:nvSpPr>
          <p:cNvPr id="4" name="Slide Number Placeholder 3"/>
          <p:cNvSpPr>
            <a:spLocks noGrp="1"/>
          </p:cNvSpPr>
          <p:nvPr>
            <p:ph type="sldNum" sz="quarter" idx="10"/>
          </p:nvPr>
        </p:nvSpPr>
        <p:spPr/>
        <p:txBody>
          <a:bodyPr/>
          <a:lstStyle/>
          <a:p>
            <a:fld id="{DE8B79F1-B7B6-4FD2-9263-BB9B47A67CD8}" type="slidenum">
              <a:rPr lang="en-US" smtClean="0"/>
              <a:t>18</a:t>
            </a:fld>
            <a:endParaRPr lang="en-US"/>
          </a:p>
        </p:txBody>
      </p:sp>
    </p:spTree>
    <p:extLst>
      <p:ext uri="{BB962C8B-B14F-4D97-AF65-F5344CB8AC3E}">
        <p14:creationId xmlns:p14="http://schemas.microsoft.com/office/powerpoint/2010/main" val="408312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Offers associate degree and certificate programs that focus on preparing you for a certain career. Also, offers two-year associate degrees that prepare you to transfer to a four-year college to earn a bachelor's degree.</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19</a:t>
            </a:fld>
            <a:endParaRPr lang="en-US"/>
          </a:p>
        </p:txBody>
      </p:sp>
    </p:spTree>
    <p:extLst>
      <p:ext uri="{BB962C8B-B14F-4D97-AF65-F5344CB8AC3E}">
        <p14:creationId xmlns:p14="http://schemas.microsoft.com/office/powerpoint/2010/main" val="1587738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r>
              <a:rPr lang="en-US" dirty="0"/>
              <a:t>Red fill</a:t>
            </a:r>
            <a:r>
              <a:rPr lang="en-US" baseline="0" dirty="0"/>
              <a:t> – </a:t>
            </a:r>
            <a:r>
              <a:rPr lang="en-US" dirty="0"/>
              <a:t>program</a:t>
            </a:r>
            <a:r>
              <a:rPr lang="en-US" baseline="0" dirty="0"/>
              <a:t> is need-based (i.e. income based). No fill – program is neither need-based nor merit-based.</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20</a:t>
            </a:fld>
            <a:endParaRPr lang="en-US"/>
          </a:p>
        </p:txBody>
      </p:sp>
    </p:spTree>
    <p:extLst>
      <p:ext uri="{BB962C8B-B14F-4D97-AF65-F5344CB8AC3E}">
        <p14:creationId xmlns:p14="http://schemas.microsoft.com/office/powerpoint/2010/main" val="390574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financial aid look like at a Community college? </a:t>
            </a:r>
          </a:p>
          <a:p>
            <a:endParaRPr lang="en-US" dirty="0"/>
          </a:p>
          <a:p>
            <a:r>
              <a:rPr lang="en-US" dirty="0"/>
              <a:t>Pell and TSAA is based on FAFSA every year- </a:t>
            </a:r>
          </a:p>
          <a:p>
            <a:r>
              <a:rPr lang="en-US" dirty="0"/>
              <a:t>Hope, allows in theory “16 month rule” (December grad a little different) 16 months to enroll  in a Tennessee eligible school or one of the  regionally SACS(6) accredited institution (you wont be eligible for state aid but will still be eligible for Hope if the student comes back and enrolls in a Tennessee school (clock starts with graduation date).</a:t>
            </a:r>
          </a:p>
          <a:p>
            <a:endParaRPr lang="en-US" dirty="0"/>
          </a:p>
          <a:p>
            <a:r>
              <a:rPr lang="en-US" dirty="0"/>
              <a:t>Terminating event – 5 years or Bachelor degree</a:t>
            </a:r>
          </a:p>
          <a:p>
            <a:endParaRPr lang="en-US" dirty="0"/>
          </a:p>
          <a:p>
            <a:r>
              <a:rPr lang="en-US" dirty="0"/>
              <a:t>Pell grant results will be shown on confirmation page after the student has applied for FAFSA.  </a:t>
            </a:r>
          </a:p>
          <a:p>
            <a:endParaRPr lang="en-US" dirty="0"/>
          </a:p>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21</a:t>
            </a:fld>
            <a:endParaRPr lang="en-US"/>
          </a:p>
        </p:txBody>
      </p:sp>
    </p:spTree>
    <p:extLst>
      <p:ext uri="{BB962C8B-B14F-4D97-AF65-F5344CB8AC3E}">
        <p14:creationId xmlns:p14="http://schemas.microsoft.com/office/powerpoint/2010/main" val="105381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Tuition Freedom </a:t>
            </a:r>
            <a:r>
              <a:rPr lang="en-US" sz="1200" b="1" i="0" kern="1200" dirty="0">
                <a:solidFill>
                  <a:schemeClr val="tx1"/>
                </a:solidFill>
                <a:effectLst/>
                <a:latin typeface="+mn-lt"/>
                <a:ea typeface="+mn-ea"/>
                <a:cs typeface="+mn-cs"/>
              </a:rPr>
              <a:t>(Emphasis the difference between Hope and Promise)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2014, Tennessee created the </a:t>
            </a:r>
            <a:r>
              <a:rPr lang="en-US" sz="1200" b="0" i="0" u="none" strike="noStrike" kern="1200" dirty="0">
                <a:solidFill>
                  <a:schemeClr val="tx1"/>
                </a:solidFill>
                <a:effectLst/>
                <a:latin typeface="+mn-lt"/>
                <a:ea typeface="+mn-ea"/>
                <a:cs typeface="+mn-cs"/>
                <a:hlinkClick r:id="rId3"/>
              </a:rPr>
              <a:t>Tennessee Promise</a:t>
            </a:r>
            <a:r>
              <a:rPr lang="en-US" sz="1200" b="0" i="0" kern="1200" dirty="0">
                <a:solidFill>
                  <a:schemeClr val="tx1"/>
                </a:solidFill>
                <a:effectLst/>
                <a:latin typeface="+mn-lt"/>
                <a:ea typeface="+mn-ea"/>
                <a:cs typeface="+mn-cs"/>
              </a:rPr>
              <a:t> program for students graduating from Tennessee high schools. Through this innovative program, graduating seniors in our state can qualify for a last-dollar scholarship to cover all mandatory tuition and fees at any community or technical college for up to two years.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checklist for a Class of 2022 student.  As s/he returns to high school in August, the student should plan to…</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22</a:t>
            </a:fld>
            <a:endParaRPr lang="en-US"/>
          </a:p>
        </p:txBody>
      </p:sp>
    </p:spTree>
    <p:extLst>
      <p:ext uri="{BB962C8B-B14F-4D97-AF65-F5344CB8AC3E}">
        <p14:creationId xmlns:p14="http://schemas.microsoft.com/office/powerpoint/2010/main" val="594787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23</a:t>
            </a:fld>
            <a:endParaRPr lang="en-US"/>
          </a:p>
        </p:txBody>
      </p:sp>
    </p:spTree>
    <p:extLst>
      <p:ext uri="{BB962C8B-B14F-4D97-AF65-F5344CB8AC3E}">
        <p14:creationId xmlns:p14="http://schemas.microsoft.com/office/powerpoint/2010/main" val="2341365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4-year college program is an undergraduate degree program that leads to a bachelor's degree in a specific area of study. Students pursue a bachelor's degree to prepare for a profession, graduate study or both.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Financial Aid at a TN 4yr Public or Private</a:t>
            </a:r>
          </a:p>
          <a:p>
            <a:r>
              <a:rPr lang="en-US" sz="1200" b="0" i="0" kern="1200" dirty="0">
                <a:solidFill>
                  <a:schemeClr val="tx1"/>
                </a:solidFill>
                <a:effectLst/>
                <a:latin typeface="+mn-lt"/>
                <a:ea typeface="+mn-ea"/>
                <a:cs typeface="+mn-cs"/>
              </a:rPr>
              <a:t>Federal Aid</a:t>
            </a:r>
          </a:p>
          <a:p>
            <a:r>
              <a:rPr lang="en-US" sz="1200" b="0" i="0" kern="1200" dirty="0">
                <a:solidFill>
                  <a:schemeClr val="tx1"/>
                </a:solidFill>
                <a:effectLst/>
                <a:latin typeface="+mn-lt"/>
                <a:ea typeface="+mn-ea"/>
                <a:cs typeface="+mn-cs"/>
              </a:rPr>
              <a:t> Pell Grant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State Aid</a:t>
            </a:r>
          </a:p>
          <a:p>
            <a:r>
              <a:rPr lang="en-US" sz="1200" b="0" i="0" kern="1200" dirty="0">
                <a:solidFill>
                  <a:schemeClr val="tx1"/>
                </a:solidFill>
                <a:effectLst/>
                <a:latin typeface="+mn-lt"/>
                <a:ea typeface="+mn-ea"/>
                <a:cs typeface="+mn-cs"/>
              </a:rPr>
              <a:t>Hope Scholarship</a:t>
            </a:r>
          </a:p>
          <a:p>
            <a:r>
              <a:rPr lang="en-US" sz="1200" b="0" i="0" kern="1200" dirty="0">
                <a:solidFill>
                  <a:schemeClr val="tx1"/>
                </a:solidFill>
                <a:effectLst/>
                <a:latin typeface="+mn-lt"/>
                <a:ea typeface="+mn-ea"/>
                <a:cs typeface="+mn-cs"/>
              </a:rPr>
              <a:t>TSAA</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E8B79F1-B7B6-4FD2-9263-BB9B47A67CD8}" type="slidenum">
              <a:rPr lang="en-US" smtClean="0"/>
              <a:t>25</a:t>
            </a:fld>
            <a:endParaRPr lang="en-US"/>
          </a:p>
        </p:txBody>
      </p:sp>
    </p:spTree>
    <p:extLst>
      <p:ext uri="{BB962C8B-B14F-4D97-AF65-F5344CB8AC3E}">
        <p14:creationId xmlns:p14="http://schemas.microsoft.com/office/powerpoint/2010/main" val="2057353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r>
              <a:rPr lang="en-US" dirty="0"/>
              <a:t>What does financial aid look like at MTSU or Vanderbilt?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37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Red</a:t>
            </a:r>
            <a:r>
              <a:rPr lang="en-US" baseline="0" dirty="0"/>
              <a:t> fill – pr</a:t>
            </a:r>
            <a:r>
              <a:rPr lang="en-US" dirty="0"/>
              <a:t>ogram</a:t>
            </a:r>
            <a:r>
              <a:rPr lang="en-US" baseline="0" dirty="0"/>
              <a:t> is need-based (i.e. income based).  Blue fill – program is merit-based (ACT or GPA).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can be a eligible citizen and non citizen ( Visa T, human trafficking, and battered immigrant status) page 41 on next guide</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27</a:t>
            </a:fld>
            <a:endParaRPr lang="en-US"/>
          </a:p>
        </p:txBody>
      </p:sp>
    </p:spTree>
    <p:extLst>
      <p:ext uri="{BB962C8B-B14F-4D97-AF65-F5344CB8AC3E}">
        <p14:creationId xmlns:p14="http://schemas.microsoft.com/office/powerpoint/2010/main" val="187935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Starting with a few terms to help provide greater clarity and understanding of the Financial Aid process and Key terms you’ll see on your financial aid offers across all colleges and universities.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COA- The school’s budget</a:t>
            </a:r>
          </a:p>
          <a:p>
            <a:r>
              <a:rPr lang="en-US" sz="1200" b="0" i="0" kern="1200" dirty="0">
                <a:solidFill>
                  <a:schemeClr val="tx1"/>
                </a:solidFill>
                <a:effectLst/>
                <a:latin typeface="+mn-lt"/>
                <a:ea typeface="+mn-ea"/>
                <a:cs typeface="+mn-cs"/>
              </a:rPr>
              <a:t>Program of Study or Course Program of Study -</a:t>
            </a:r>
            <a:r>
              <a:rPr lang="en-US" sz="1400" b="1" dirty="0">
                <a:effectLst/>
                <a:latin typeface="Open Sans" panose="020B0606030504020204" pitchFamily="34" charset="0"/>
                <a:ea typeface="Times New Roman" panose="02020603050405020304" pitchFamily="18" charset="0"/>
              </a:rPr>
              <a:t>once in college receiving aid, only coursework that counts towards your degree is eligible for such aid.</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400" dirty="0">
                <a:effectLst/>
                <a:latin typeface="Open Sans" panose="020B0606030504020204" pitchFamily="34" charset="0"/>
                <a:ea typeface="Times New Roman" panose="02020603050405020304" pitchFamily="18" charset="0"/>
              </a:rPr>
              <a:t>Originally, </a:t>
            </a:r>
            <a:r>
              <a:rPr lang="en-US" sz="1400" dirty="0" err="1">
                <a:effectLst/>
                <a:latin typeface="Open Sans" panose="020B0606030504020204" pitchFamily="34" charset="0"/>
                <a:ea typeface="Times New Roman" panose="02020603050405020304" pitchFamily="18" charset="0"/>
              </a:rPr>
              <a:t>CPoS</a:t>
            </a:r>
            <a:r>
              <a:rPr lang="en-US" sz="1400" dirty="0">
                <a:effectLst/>
                <a:latin typeface="Open Sans" panose="020B0606030504020204" pitchFamily="34" charset="0"/>
                <a:ea typeface="Times New Roman" panose="02020603050405020304" pitchFamily="18" charset="0"/>
              </a:rPr>
              <a:t> only applied to federal aid, but now it also applies to students receiving state aid (e.g. TSAA, HOPE, </a:t>
            </a:r>
            <a:r>
              <a:rPr lang="en-US" sz="1400" dirty="0" err="1">
                <a:effectLst/>
                <a:latin typeface="Open Sans" panose="020B0606030504020204" pitchFamily="34" charset="0"/>
                <a:ea typeface="Times New Roman" panose="02020603050405020304" pitchFamily="18" charset="0"/>
              </a:rPr>
              <a:t>Naifeh</a:t>
            </a:r>
            <a:r>
              <a:rPr lang="en-US" sz="1400" dirty="0">
                <a:effectLst/>
                <a:latin typeface="Open Sans" panose="020B0606030504020204" pitchFamily="34" charset="0"/>
                <a:ea typeface="Times New Roman" panose="02020603050405020304" pitchFamily="18" charset="0"/>
              </a:rPr>
              <a:t>, and Promise).   </a:t>
            </a:r>
            <a:endParaRPr lang="en-US" sz="1100" dirty="0">
              <a:effectLst/>
              <a:latin typeface="Calibri" panose="020F0502020204030204" pitchFamily="34" charset="0"/>
              <a:ea typeface="Calibri" panose="020F0502020204030204" pitchFamily="34" charset="0"/>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EFC-The student's estimated financial need is the difference between the cost of attending college and you and your family's contribution or the EFC. Financial need is partially or fully met in a form of grants, loans, scholarships, and/or student jobs.</a:t>
            </a: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a:t>
            </a:fld>
            <a:endParaRPr lang="en-US"/>
          </a:p>
        </p:txBody>
      </p:sp>
    </p:spTree>
    <p:extLst>
      <p:ext uri="{BB962C8B-B14F-4D97-AF65-F5344CB8AC3E}">
        <p14:creationId xmlns:p14="http://schemas.microsoft.com/office/powerpoint/2010/main" val="3100696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Red</a:t>
            </a:r>
            <a:r>
              <a:rPr lang="en-US" baseline="0" dirty="0"/>
              <a:t> fill – pr</a:t>
            </a:r>
            <a:r>
              <a:rPr lang="en-US" dirty="0"/>
              <a:t>ogram</a:t>
            </a:r>
            <a:r>
              <a:rPr lang="en-US" baseline="0" dirty="0"/>
              <a:t> is need-based (i.e. income based).  Blue fill – program is merit-based.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GAMS -$500 no matter where you attend college.</a:t>
            </a:r>
            <a:endParaRPr lang="en-US" dirty="0"/>
          </a:p>
          <a:p>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28</a:t>
            </a:fld>
            <a:endParaRPr lang="en-US"/>
          </a:p>
        </p:txBody>
      </p:sp>
    </p:spTree>
    <p:extLst>
      <p:ext uri="{BB962C8B-B14F-4D97-AF65-F5344CB8AC3E}">
        <p14:creationId xmlns:p14="http://schemas.microsoft.com/office/powerpoint/2010/main" val="315441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Ask school before if they have multiple GPA’s (if yes, use slide).</a:t>
            </a:r>
          </a:p>
          <a:p>
            <a:pPr marL="171450" indent="-171450">
              <a:buFont typeface="Arial" panose="020B0604020202020204" pitchFamily="34" charset="0"/>
              <a:buChar char="•"/>
            </a:pPr>
            <a:r>
              <a:rPr lang="en-US" dirty="0"/>
              <a:t>Example of uniformed grading policy:</a:t>
            </a:r>
          </a:p>
          <a:p>
            <a:pPr marL="0" indent="0">
              <a:buFont typeface="Arial" panose="020B0604020202020204" pitchFamily="34" charset="0"/>
              <a:buNone/>
            </a:pPr>
            <a:r>
              <a:rPr lang="en-US" dirty="0"/>
              <a:t>A=4 pts</a:t>
            </a:r>
          </a:p>
          <a:p>
            <a:pPr marL="0" indent="0">
              <a:buFont typeface="Arial" panose="020B0604020202020204" pitchFamily="34" charset="0"/>
              <a:buNone/>
            </a:pPr>
            <a:r>
              <a:rPr lang="en-US" dirty="0"/>
              <a:t>B=3 pts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Depending on your college.. The college may use your weighted GPA but the state of TN does not as it pertains to State Aid</a:t>
            </a:r>
          </a:p>
        </p:txBody>
      </p:sp>
      <p:sp>
        <p:nvSpPr>
          <p:cNvPr id="4" name="Slide Number Placeholder 3"/>
          <p:cNvSpPr>
            <a:spLocks noGrp="1"/>
          </p:cNvSpPr>
          <p:nvPr>
            <p:ph type="sldNum" sz="quarter" idx="5"/>
          </p:nvPr>
        </p:nvSpPr>
        <p:spPr/>
        <p:txBody>
          <a:bodyPr/>
          <a:lstStyle/>
          <a:p>
            <a:fld id="{DE8B79F1-B7B6-4FD2-9263-BB9B47A67CD8}" type="slidenum">
              <a:rPr lang="en-US" smtClean="0"/>
              <a:t>30</a:t>
            </a:fld>
            <a:endParaRPr lang="en-US"/>
          </a:p>
        </p:txBody>
      </p:sp>
    </p:spTree>
    <p:extLst>
      <p:ext uri="{BB962C8B-B14F-4D97-AF65-F5344CB8AC3E}">
        <p14:creationId xmlns:p14="http://schemas.microsoft.com/office/powerpoint/2010/main" val="2393278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r>
              <a:rPr lang="en-US" dirty="0"/>
              <a:t>Red</a:t>
            </a:r>
            <a:r>
              <a:rPr lang="en-US" baseline="0" dirty="0"/>
              <a:t> fill – pr</a:t>
            </a:r>
            <a:r>
              <a:rPr lang="en-US" dirty="0"/>
              <a:t>ogram</a:t>
            </a:r>
            <a:r>
              <a:rPr lang="en-US" baseline="0" dirty="0"/>
              <a:t> is need-based (i.e. income based). </a:t>
            </a:r>
            <a:endParaRPr lang="en-US" dirty="0"/>
          </a:p>
        </p:txBody>
      </p:sp>
      <p:sp>
        <p:nvSpPr>
          <p:cNvPr id="4" name="Slide Number Placeholder 3"/>
          <p:cNvSpPr>
            <a:spLocks noGrp="1"/>
          </p:cNvSpPr>
          <p:nvPr>
            <p:ph type="sldNum" sz="quarter" idx="10"/>
          </p:nvPr>
        </p:nvSpPr>
        <p:spPr/>
        <p:txBody>
          <a:bodyPr/>
          <a:lstStyle/>
          <a:p>
            <a:fld id="{DE8B79F1-B7B6-4FD2-9263-BB9B47A67CD8}" type="slidenum">
              <a:rPr lang="en-US" smtClean="0"/>
              <a:t>32</a:t>
            </a:fld>
            <a:endParaRPr lang="en-US"/>
          </a:p>
        </p:txBody>
      </p:sp>
    </p:spTree>
    <p:extLst>
      <p:ext uri="{BB962C8B-B14F-4D97-AF65-F5344CB8AC3E}">
        <p14:creationId xmlns:p14="http://schemas.microsoft.com/office/powerpoint/2010/main" val="4106934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r>
              <a:rPr lang="en-US" dirty="0"/>
              <a:t>Red</a:t>
            </a:r>
            <a:r>
              <a:rPr lang="en-US" baseline="0" dirty="0"/>
              <a:t> fill – pr</a:t>
            </a:r>
            <a:r>
              <a:rPr lang="en-US" dirty="0"/>
              <a:t>ogram</a:t>
            </a:r>
            <a:r>
              <a:rPr lang="en-US" baseline="0" dirty="0"/>
              <a:t> is need-based (i.e. income based).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453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3738"/>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121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Hi Everybody, Its great to be here with you tonight.. This is my colleague Felica Orr and my name is Rita Turchetta and we work for the state agency that administers the state Grant and Scholarship programs;  THEC-Tennessee Higher Education Commission and TSAC-Tennessee Student Assistance Corporation.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little bit of housekeeping before we begin.. If you have questions, please use the chat button or the Q &amp; A button and make sure you address your questions to either all attendees or all panelist.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Also, a pdf version of this presentation will be emailed to you some time tomorrow.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42</a:t>
            </a:fld>
            <a:endParaRPr lang="en-US"/>
          </a:p>
        </p:txBody>
      </p:sp>
    </p:spTree>
    <p:extLst>
      <p:ext uri="{BB962C8B-B14F-4D97-AF65-F5344CB8AC3E}">
        <p14:creationId xmlns:p14="http://schemas.microsoft.com/office/powerpoint/2010/main" val="2046955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checklist for a Class of 2022 student.  As s/he returns to high school in August, the student should plan to…</a:t>
            </a:r>
          </a:p>
          <a:p>
            <a:endParaRPr lang="en-US" dirty="0"/>
          </a:p>
          <a:p>
            <a:pPr marL="171450" indent="-171450">
              <a:buFont typeface="Arial" panose="020B0604020202020204" pitchFamily="34" charset="0"/>
              <a:buChar char="•"/>
            </a:pPr>
            <a:r>
              <a:rPr lang="en-US" dirty="0"/>
              <a:t>Take the ACT/SAT multiple times in order to achieve a best score for admissions/scholarship purposes; </a:t>
            </a:r>
          </a:p>
          <a:p>
            <a:pPr marL="171450" indent="-171450">
              <a:buFont typeface="Arial" panose="020B0604020202020204" pitchFamily="34" charset="0"/>
              <a:buChar char="•"/>
            </a:pPr>
            <a:r>
              <a:rPr lang="en-US" dirty="0"/>
              <a:t>Apply to several colleges from an admissions perspective and also research and complete each college’s scholarship process.  Moreover, schedule an in-person visit at each college.</a:t>
            </a:r>
          </a:p>
          <a:p>
            <a:pPr marL="171450" indent="-171450">
              <a:buFont typeface="Arial" panose="020B0604020202020204" pitchFamily="34" charset="0"/>
              <a:buChar char="•"/>
            </a:pPr>
            <a:r>
              <a:rPr lang="en-US" dirty="0"/>
              <a:t>Complete the 2022-23 FAFSA available October 1 at </a:t>
            </a:r>
            <a:r>
              <a:rPr lang="en-US" dirty="0">
                <a:hlinkClick r:id="rId3"/>
              </a:rPr>
              <a:t>www.fafsa.gov</a:t>
            </a:r>
            <a:r>
              <a:rPr lang="en-US" dirty="0"/>
              <a:t>.  Most high school seniors and students, in general, until they reach the age of 24, will need their parents’ information year after year to submit the FAFSA. </a:t>
            </a:r>
          </a:p>
          <a:p>
            <a:pPr marL="171450" indent="-171450">
              <a:buFont typeface="Arial" panose="020B0604020202020204" pitchFamily="34" charset="0"/>
              <a:buChar char="•"/>
            </a:pPr>
            <a:endParaRPr lang="en-US" dirty="0"/>
          </a:p>
          <a:p>
            <a:r>
              <a:rPr lang="en-US" dirty="0"/>
              <a:t>Following winter break, students will complete applications for local scholarships.  Colleges which have accepted the student for admissions purposes will communicate financial aid package.  These packages should be reviewed and any questions should be asked of the college</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3</a:t>
            </a:fld>
            <a:endParaRPr lang="en-US"/>
          </a:p>
        </p:txBody>
      </p:sp>
    </p:spTree>
    <p:extLst>
      <p:ext uri="{BB962C8B-B14F-4D97-AF65-F5344CB8AC3E}">
        <p14:creationId xmlns:p14="http://schemas.microsoft.com/office/powerpoint/2010/main" val="192604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FAFSA- Free Application for Federal Student Aid…  is aid that comes from the federal government – specifically, the U.S. Department of Education. It's </a:t>
            </a:r>
            <a:r>
              <a:rPr lang="en-US" sz="1200" b="1" kern="1200" dirty="0">
                <a:solidFill>
                  <a:schemeClr val="tx1"/>
                </a:solidFill>
                <a:effectLst/>
                <a:latin typeface="+mn-lt"/>
                <a:ea typeface="+mn-ea"/>
                <a:cs typeface="+mn-cs"/>
              </a:rPr>
              <a:t>money that helps a student pay for education expenses at a postsecondary school (e.g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college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vocational school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graduate school</a:t>
            </a:r>
            <a:r>
              <a:rPr lang="en-US" sz="1200" kern="1200" dirty="0">
                <a:solidFill>
                  <a:schemeClr val="tx1"/>
                </a:solidFill>
                <a:effectLst/>
                <a:latin typeface="+mn-lt"/>
                <a:ea typeface="+mn-ea"/>
                <a:cs typeface="+mn-cs"/>
              </a:rPr>
              <a:t>). Federal student aid covers such expenses as tuition and fees, room and board, books and supplies, and transportation.</a:t>
            </a:r>
          </a:p>
          <a:p>
            <a:endParaRPr lang="en-US" sz="1200" b="1"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ＭＳ Ｐゴシック" pitchFamily="-65" charset="-128"/>
                <a:cs typeface="ＭＳ Ｐゴシック" pitchFamily="-65" charset="-128"/>
              </a:rPr>
              <a:t>Even if you are not sure what school you are gong to attend, you still want to make sure you complete the FAFSA as early as possible.  </a:t>
            </a:r>
          </a:p>
          <a:p>
            <a:r>
              <a:rPr lang="en-US" sz="1200" b="0" i="0" u="none" strike="noStrike" kern="1200" baseline="0" dirty="0">
                <a:solidFill>
                  <a:schemeClr val="tx1"/>
                </a:solidFill>
                <a:latin typeface="+mn-lt"/>
                <a:ea typeface="ＭＳ Ｐゴシック" pitchFamily="-65" charset="-128"/>
                <a:cs typeface="ＭＳ Ｐゴシック" pitchFamily="-65" charset="-128"/>
              </a:rPr>
              <a:t>You can pick multiple schools to send your FAFSA information to and if afterwards you decide on a school that you did not include to send your information to you can include it later.  </a:t>
            </a:r>
          </a:p>
          <a:p>
            <a:r>
              <a:rPr lang="en-US" sz="1200" b="0" i="0" u="none" strike="noStrike" kern="1200" baseline="0" dirty="0">
                <a:solidFill>
                  <a:schemeClr val="tx1"/>
                </a:solidFill>
                <a:latin typeface="+mn-lt"/>
                <a:ea typeface="ＭＳ Ｐゴシック" pitchFamily="-65" charset="-128"/>
                <a:cs typeface="ＭＳ Ｐゴシック" pitchFamily="-65" charset="-128"/>
              </a:rPr>
              <a:t>Colleges will use your FAFSA information to determine the types and amounts of financial aid you’re eligible to receive. </a:t>
            </a:r>
          </a:p>
          <a:p>
            <a:endParaRPr lang="en-US" b="1"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BC849E9A-41F7-4779-A581-48A7C374A227}" type="slidenum">
              <a:rPr lang="en-US" smtClean="0"/>
              <a:t>4</a:t>
            </a:fld>
            <a:endParaRPr lang="en-US" dirty="0"/>
          </a:p>
        </p:txBody>
      </p:sp>
    </p:spTree>
    <p:extLst>
      <p:ext uri="{BB962C8B-B14F-4D97-AF65-F5344CB8AC3E}">
        <p14:creationId xmlns:p14="http://schemas.microsoft.com/office/powerpoint/2010/main" val="283658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FAFSA will be available October 1 of your senior year or approximately a year before you enter college-</a:t>
            </a:r>
          </a:p>
          <a:p>
            <a:pPr eaLnBrk="1" hangingPunct="1"/>
            <a:endParaRPr lang="en-US" dirty="0">
              <a:ea typeface="ＭＳ Ｐゴシック" pitchFamily="34" charset="-128"/>
            </a:endParaRPr>
          </a:p>
          <a:p>
            <a:pPr eaLnBrk="1" hangingPunct="1"/>
            <a:endParaRPr lang="en-US" dirty="0">
              <a:ea typeface="ＭＳ Ｐゴシック" pitchFamily="34" charset="-128"/>
            </a:endParaRPr>
          </a:p>
          <a:p>
            <a:pPr eaLnBrk="1" hangingPunct="1"/>
            <a:r>
              <a:rPr lang="en-US" dirty="0">
                <a:ea typeface="ＭＳ Ｐゴシック" pitchFamily="34" charset="-128"/>
              </a:rPr>
              <a:t>By filling out the FAFSA </a:t>
            </a:r>
            <a:r>
              <a:rPr lang="en-US" altLang="ja-JP" dirty="0">
                <a:ea typeface="+mn-ea"/>
              </a:rPr>
              <a:t>you will be considered for eligibility for the federal</a:t>
            </a:r>
            <a:r>
              <a:rPr lang="en-US" altLang="ja-JP" baseline="0" dirty="0">
                <a:ea typeface="+mn-ea"/>
              </a:rPr>
              <a:t> </a:t>
            </a:r>
            <a:r>
              <a:rPr lang="en-US" altLang="ja-JP" dirty="0">
                <a:ea typeface="+mn-ea"/>
              </a:rPr>
              <a:t>financial aid programs. You</a:t>
            </a:r>
            <a:r>
              <a:rPr lang="ja-JP" altLang="en-US" dirty="0">
                <a:ea typeface="+mn-ea"/>
              </a:rPr>
              <a:t>’</a:t>
            </a:r>
            <a:r>
              <a:rPr lang="en-US" altLang="ja-JP" dirty="0" err="1">
                <a:ea typeface="+mn-ea"/>
              </a:rPr>
              <a:t>ll</a:t>
            </a:r>
            <a:r>
              <a:rPr lang="en-US" altLang="ja-JP" dirty="0">
                <a:ea typeface="+mn-ea"/>
              </a:rPr>
              <a:t> also be considered for some state and private grants and institutional aid the college may offer.  Some private colleges may have more private grant money available than state colleges. </a:t>
            </a:r>
          </a:p>
          <a:p>
            <a:pPr eaLnBrk="1" hangingPunct="1"/>
            <a:endParaRPr lang="en-US" dirty="0">
              <a:ea typeface="ＭＳ Ｐゴシック" pitchFamily="34" charset="-128"/>
            </a:endParaRPr>
          </a:p>
          <a:p>
            <a:pPr eaLnBrk="1" hangingPunct="1"/>
            <a:r>
              <a:rPr lang="en-US" dirty="0">
                <a:ea typeface="ＭＳ Ｐゴシック" pitchFamily="34" charset="-128"/>
              </a:rPr>
              <a:t>Remember most colleges will also ask you to complete school specific forms that ask for more detailed financial information.</a:t>
            </a:r>
          </a:p>
          <a:p>
            <a:pPr eaLnBrk="1" hangingPunct="1"/>
            <a:endParaRPr lang="en-US" dirty="0">
              <a:ea typeface="ＭＳ Ｐゴシック" pitchFamily="34" charset="-128"/>
            </a:endParaRPr>
          </a:p>
          <a:p>
            <a:pPr eaLnBrk="1" hangingPunct="1"/>
            <a:r>
              <a:rPr lang="en-US" dirty="0">
                <a:ea typeface="ＭＳ Ｐゴシック" pitchFamily="34" charset="-128"/>
              </a:rPr>
              <a:t>It’s also important to remember, you will need to complete the FAFSA </a:t>
            </a:r>
            <a:r>
              <a:rPr lang="en-US" b="1" dirty="0">
                <a:ea typeface="ＭＳ Ｐゴシック" pitchFamily="34" charset="-128"/>
              </a:rPr>
              <a:t>each</a:t>
            </a:r>
            <a:r>
              <a:rPr lang="en-US" dirty="0">
                <a:ea typeface="ＭＳ Ｐゴシック" pitchFamily="34" charset="-128"/>
              </a:rPr>
              <a:t> year in which you wish to be considered for financial aid.</a:t>
            </a:r>
          </a:p>
          <a:p>
            <a:pPr eaLnBrk="1" hangingPunct="1"/>
            <a:endParaRPr lang="en-US" dirty="0">
              <a:ea typeface="ＭＳ Ｐゴシック" pitchFamily="34" charset="-128"/>
            </a:endParaRPr>
          </a:p>
          <a:p>
            <a:pPr eaLnBrk="1" hangingPunct="1"/>
            <a:r>
              <a:rPr lang="en-US" dirty="0">
                <a:ea typeface="ＭＳ Ｐゴシック" pitchFamily="34" charset="-128"/>
              </a:rPr>
              <a:t>The FAFSA asks you questions about your personal financial situation such as your family income, assets, family size and number of family members attending college. The goal of the FAFSA is to determine how much financial aid you need and whether you are eligible to receive federal aid.</a:t>
            </a:r>
          </a:p>
          <a:p>
            <a:pPr eaLnBrk="1" hangingPunct="1"/>
            <a:endParaRPr lang="en-US" dirty="0">
              <a:ea typeface="ＭＳ Ｐゴシック" pitchFamily="34" charset="-128"/>
            </a:endParaRPr>
          </a:p>
          <a:p>
            <a:pPr eaLnBrk="1" hangingPunct="1"/>
            <a:r>
              <a:rPr lang="en-US" dirty="0">
                <a:ea typeface="ＭＳ Ｐゴシック" pitchFamily="34" charset="-128"/>
              </a:rPr>
              <a:t>The primary reason people do not file the FAFSA is that they assume they will not be eligible to receive any aid. This is a costly mistake.</a:t>
            </a:r>
          </a:p>
          <a:p>
            <a:pPr eaLnBrk="1" hangingPunct="1"/>
            <a:r>
              <a:rPr lang="en-US" dirty="0">
                <a:ea typeface="ＭＳ Ｐゴシック" pitchFamily="34" charset="-128"/>
              </a:rPr>
              <a:t>If you have already done</a:t>
            </a:r>
            <a:r>
              <a:rPr lang="en-US" baseline="0" dirty="0">
                <a:ea typeface="ＭＳ Ｐゴシック" pitchFamily="34" charset="-128"/>
              </a:rPr>
              <a:t> the FAFSA4CASTER then this will be easy for you.  It takes an average of 20 minutes to complete.</a:t>
            </a:r>
          </a:p>
          <a:p>
            <a:pPr eaLnBrk="1" hangingPunct="1"/>
            <a:endParaRPr lang="en-US" baseline="0" dirty="0">
              <a:ea typeface="ＭＳ Ｐゴシック" pitchFamily="34" charset="-128"/>
            </a:endParaRPr>
          </a:p>
          <a:p>
            <a:pPr eaLnBrk="1" hangingPunct="1"/>
            <a:endParaRPr lang="en-US" dirty="0">
              <a:ea typeface="ＭＳ Ｐゴシック" pitchFamily="34" charset="-128"/>
            </a:endParaRPr>
          </a:p>
          <a:p>
            <a:pPr eaLnBrk="1" hangingPunct="1"/>
            <a:endParaRPr lang="en-US" dirty="0">
              <a:ea typeface="ＭＳ Ｐゴシック" pitchFamily="34" charset="-128"/>
            </a:endParaRP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5</a:t>
            </a:fld>
            <a:endParaRPr lang="en-US"/>
          </a:p>
        </p:txBody>
      </p:sp>
    </p:spTree>
    <p:extLst>
      <p:ext uri="{BB962C8B-B14F-4D97-AF65-F5344CB8AC3E}">
        <p14:creationId xmlns:p14="http://schemas.microsoft.com/office/powerpoint/2010/main" val="353701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There are several federal financial aid programs. It is important to note a couple of things: (1) some are based on demonstrated need, but others are available even if you do not demonstrate need, and (2) you must file a FAFSA to be considered for all these programs.</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10</a:t>
            </a:fld>
            <a:endParaRPr lang="en-US"/>
          </a:p>
        </p:txBody>
      </p:sp>
    </p:spTree>
    <p:extLst>
      <p:ext uri="{BB962C8B-B14F-4D97-AF65-F5344CB8AC3E}">
        <p14:creationId xmlns:p14="http://schemas.microsoft.com/office/powerpoint/2010/main" val="330024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itchFamily="34" charset="0"/>
                <a:ea typeface="Verdana" pitchFamily="34" charset="0"/>
                <a:cs typeface="Verdana" pitchFamily="34" charset="0"/>
              </a:rPr>
              <a:t>There are annual borrowing limits – depending on whether you are a dependent student (must provide parent information on your FAFSA) or independent student and your year in college. </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12</a:t>
            </a:fld>
            <a:endParaRPr lang="en-US"/>
          </a:p>
        </p:txBody>
      </p:sp>
    </p:spTree>
    <p:extLst>
      <p:ext uri="{BB962C8B-B14F-4D97-AF65-F5344CB8AC3E}">
        <p14:creationId xmlns:p14="http://schemas.microsoft.com/office/powerpoint/2010/main" val="2586140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BC849E9A-41F7-4779-A581-48A7C374A227}" type="slidenum">
              <a:rPr lang="en-US" smtClean="0"/>
              <a:t>15</a:t>
            </a:fld>
            <a:endParaRPr lang="en-US" dirty="0"/>
          </a:p>
        </p:txBody>
      </p:sp>
    </p:spTree>
    <p:extLst>
      <p:ext uri="{BB962C8B-B14F-4D97-AF65-F5344CB8AC3E}">
        <p14:creationId xmlns:p14="http://schemas.microsoft.com/office/powerpoint/2010/main" val="644202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Colleges of Applied Technology</a:t>
            </a:r>
          </a:p>
          <a:p>
            <a:r>
              <a:rPr lang="en-US" sz="1200" b="0" i="0" kern="1200" dirty="0">
                <a:solidFill>
                  <a:schemeClr val="tx1"/>
                </a:solidFill>
                <a:effectLst/>
                <a:latin typeface="+mn-lt"/>
                <a:ea typeface="+mn-ea"/>
                <a:cs typeface="+mn-cs"/>
              </a:rPr>
              <a:t>They are the state of Tennessee's premier providers of state-of-the-art technical training for students to obtain the technical skills and professional training necessary for advancement in today’s competitive job market. </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16</a:t>
            </a:fld>
            <a:endParaRPr lang="en-US"/>
          </a:p>
        </p:txBody>
      </p:sp>
    </p:spTree>
    <p:extLst>
      <p:ext uri="{BB962C8B-B14F-4D97-AF65-F5344CB8AC3E}">
        <p14:creationId xmlns:p14="http://schemas.microsoft.com/office/powerpoint/2010/main" val="2669830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ext Placeholder 2"/>
          <p:cNvSpPr>
            <a:spLocks noGrp="1"/>
          </p:cNvSpPr>
          <p:nvPr>
            <p:ph type="body" idx="10" hasCustomPrompt="1"/>
          </p:nvPr>
        </p:nvSpPr>
        <p:spPr>
          <a:xfrm>
            <a:off x="8636000" y="6096000"/>
            <a:ext cx="28448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3" name="Picture 2">
            <a:extLst>
              <a:ext uri="{FF2B5EF4-FFF2-40B4-BE49-F238E27FC236}">
                <a16:creationId xmlns:a16="http://schemas.microsoft.com/office/drawing/2014/main" id="{7DA05B4F-BCAB-4A1D-9D0D-5537CD6DCA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2133600"/>
            <a:ext cx="5349240" cy="696903"/>
          </a:xfrm>
          <a:prstGeom prst="rect">
            <a:avLst/>
          </a:prstGeom>
        </p:spPr>
      </p:pic>
      <p:cxnSp>
        <p:nvCxnSpPr>
          <p:cNvPr id="11" name="Straight Connector 10"/>
          <p:cNvCxnSpPr/>
          <p:nvPr userDrawn="1"/>
        </p:nvCxnSpPr>
        <p:spPr>
          <a:xfrm>
            <a:off x="3048000" y="2895600"/>
            <a:ext cx="6096000" cy="0"/>
          </a:xfrm>
          <a:prstGeom prst="line">
            <a:avLst/>
          </a:prstGeom>
          <a:ln w="1905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2156397" y="2971800"/>
            <a:ext cx="7879207" cy="584200"/>
          </a:xfrm>
        </p:spPr>
        <p:txBody>
          <a:bodyPr>
            <a:normAutofit fontScale="92500" lnSpcReduction="20000"/>
          </a:bodyPr>
          <a:lstStyle>
            <a:lvl1pPr marL="0" indent="0" algn="ctr">
              <a:buNone/>
              <a:defRPr/>
            </a:lvl1pPr>
          </a:lstStyle>
          <a:p>
            <a:r>
              <a:rPr lang="en-US" sz="3900" dirty="0">
                <a:solidFill>
                  <a:srgbClr val="183962"/>
                </a:solidFill>
                <a:latin typeface="+mj-lt"/>
                <a:ea typeface="Open Sans" panose="020B0606030504020204" pitchFamily="34" charset="0"/>
                <a:cs typeface="Open Sans" panose="020B0606030504020204" pitchFamily="34" charset="0"/>
              </a:rPr>
              <a:t>Presentation Title</a:t>
            </a:r>
            <a:endParaRPr lang="en-US" dirty="0">
              <a:solidFill>
                <a:srgbClr val="183962"/>
              </a:solidFill>
              <a:latin typeface="+mj-lt"/>
              <a:ea typeface="Open Sans" panose="020B0606030504020204" pitchFamily="34" charset="0"/>
              <a:cs typeface="Open Sans" panose="020B0606030504020204" pitchFamily="34" charset="0"/>
            </a:endParaRP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1257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76400"/>
            <a:ext cx="5384800" cy="4191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6197600" y="1676400"/>
            <a:ext cx="5384800" cy="4191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7104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0"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sz="3200">
                <a:solidFill>
                  <a:schemeClr val="tx2"/>
                </a:solidFill>
                <a:latin typeface="+mj-lt"/>
              </a:defRPr>
            </a:lvl1pPr>
            <a:lvl2pPr marL="742950" indent="-285750">
              <a:buFont typeface="Calibri" panose="020F0502020204030204" pitchFamily="34" charset="0"/>
              <a:buChar char="▫"/>
              <a:defRPr sz="3200">
                <a:solidFill>
                  <a:schemeClr val="tx2"/>
                </a:solidFill>
                <a:latin typeface="+mj-lt"/>
              </a:defRPr>
            </a:lvl2pPr>
            <a:lvl3pPr>
              <a:defRPr sz="3200">
                <a:solidFill>
                  <a:schemeClr val="tx2"/>
                </a:solidFill>
                <a:latin typeface="+mj-lt"/>
              </a:defRPr>
            </a:lvl3pPr>
            <a:lvl4pPr>
              <a:defRPr sz="3200">
                <a:solidFill>
                  <a:schemeClr val="tx2"/>
                </a:solidFill>
                <a:latin typeface="+mj-lt"/>
              </a:defRPr>
            </a:lvl4pPr>
            <a:lvl5pPr>
              <a:defRPr sz="32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174072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D4F1B3C0-5004-4580-A462-E0890CAA9BDC}" type="datetime1">
              <a:rPr lang="en-US" smtClean="0">
                <a:solidFill>
                  <a:prstClr val="black"/>
                </a:solidFill>
              </a:rPr>
              <a:pPr/>
              <a:t>9/13/2021</a:t>
            </a:fld>
            <a:endParaRPr lang="en-US" dirty="0">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95C6AA6-850F-4800-9E8E-8F77AC1DC73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86596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2811171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206907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3172575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3459798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2685389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870164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78783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tx2"/>
                </a:solidFill>
              </a:defRPr>
            </a:lvl1pPr>
            <a:lvl2pPr marL="742950" indent="-285750">
              <a:buFont typeface="Calibri" panose="020F050202020403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63109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2808710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33421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993112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607751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8B355D-EB56-0E4E-9460-EDC3BBB8E3FD}" type="datetimeFigureOut">
              <a:rPr lang="en-US" smtClean="0"/>
              <a:t>9/13/2021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CF5989-2FB8-234B-AFFC-166FABE14CF4}" type="slidenum">
              <a:rPr lang="en-US" smtClean="0"/>
              <a:t>‹#›</a:t>
            </a:fld>
            <a:endParaRPr lang="en-US" dirty="0"/>
          </a:p>
        </p:txBody>
      </p:sp>
    </p:spTree>
    <p:extLst>
      <p:ext uri="{BB962C8B-B14F-4D97-AF65-F5344CB8AC3E}">
        <p14:creationId xmlns:p14="http://schemas.microsoft.com/office/powerpoint/2010/main" val="108975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Big Logo">
    <p:spTree>
      <p:nvGrpSpPr>
        <p:cNvPr id="1" name=""/>
        <p:cNvGrpSpPr/>
        <p:nvPr/>
      </p:nvGrpSpPr>
      <p:grpSpPr>
        <a:xfrm>
          <a:off x="0" y="0"/>
          <a:ext cx="0" cy="0"/>
          <a:chOff x="0" y="0"/>
          <a:chExt cx="0" cy="0"/>
        </a:xfrm>
      </p:grpSpPr>
      <p:sp>
        <p:nvSpPr>
          <p:cNvPr id="6" name="Rectangle 5"/>
          <p:cNvSpPr/>
          <p:nvPr userDrawn="1"/>
        </p:nvSpPr>
        <p:spPr>
          <a:xfrm>
            <a:off x="0" y="4661212"/>
            <a:ext cx="12192000" cy="2196788"/>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a:stretch>
            <a:fillRect/>
          </a:stretch>
        </p:blipFill>
        <p:spPr>
          <a:xfrm>
            <a:off x="4771747" y="5072195"/>
            <a:ext cx="2648507" cy="1327108"/>
          </a:xfrm>
          <a:prstGeom prst="rect">
            <a:avLst/>
          </a:prstGeom>
        </p:spPr>
      </p:pic>
      <p:sp>
        <p:nvSpPr>
          <p:cNvPr id="8" name="Title 1">
            <a:extLst>
              <a:ext uri="{FF2B5EF4-FFF2-40B4-BE49-F238E27FC236}">
                <a16:creationId xmlns:a16="http://schemas.microsoft.com/office/drawing/2014/main" id="{6541376B-7174-AF4F-8ADC-3C96E210F014}"/>
              </a:ext>
            </a:extLst>
          </p:cNvPr>
          <p:cNvSpPr>
            <a:spLocks noGrp="1"/>
          </p:cNvSpPr>
          <p:nvPr>
            <p:ph type="title"/>
          </p:nvPr>
        </p:nvSpPr>
        <p:spPr>
          <a:xfrm>
            <a:off x="609600" y="1449892"/>
            <a:ext cx="10972800" cy="1143000"/>
          </a:xfrm>
        </p:spPr>
        <p:txBody>
          <a:bodyPr/>
          <a:lstStyle>
            <a:lvl1pPr algn="ctr">
              <a:defRPr>
                <a:solidFill>
                  <a:srgbClr val="3B3C3E"/>
                </a:solidFill>
              </a:defRPr>
            </a:lvl1pPr>
          </a:lstStyle>
          <a:p>
            <a:r>
              <a:rPr lang="en-US" dirty="0"/>
              <a:t>Click to edit Master title style</a:t>
            </a:r>
          </a:p>
        </p:txBody>
      </p:sp>
      <p:sp>
        <p:nvSpPr>
          <p:cNvPr id="9" name="Subtitle 2">
            <a:extLst>
              <a:ext uri="{FF2B5EF4-FFF2-40B4-BE49-F238E27FC236}">
                <a16:creationId xmlns:a16="http://schemas.microsoft.com/office/drawing/2014/main" id="{8006EFED-C22A-604F-B711-4E96B2E66623}"/>
              </a:ext>
            </a:extLst>
          </p:cNvPr>
          <p:cNvSpPr>
            <a:spLocks noGrp="1"/>
          </p:cNvSpPr>
          <p:nvPr>
            <p:ph type="subTitle" idx="1"/>
          </p:nvPr>
        </p:nvSpPr>
        <p:spPr>
          <a:xfrm>
            <a:off x="1828800" y="2694276"/>
            <a:ext cx="8534400" cy="1223675"/>
          </a:xfrm>
        </p:spPr>
        <p:txBody>
          <a:bodyPr/>
          <a:lstStyle>
            <a:lvl1pPr marL="0" indent="0" algn="ctr">
              <a:buNone/>
              <a:defRPr>
                <a:solidFill>
                  <a:srgbClr val="3B3C3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520629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Your Custom Phot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9601E5-B8A6-C24D-A1A2-D9EBAF3DC6E2}"/>
              </a:ext>
            </a:extLst>
          </p:cNvPr>
          <p:cNvPicPr>
            <a:picLocks noChangeAspect="1"/>
          </p:cNvPicPr>
          <p:nvPr userDrawn="1"/>
        </p:nvPicPr>
        <p:blipFill rotWithShape="1">
          <a:blip r:embed="rId2"/>
          <a:srcRect l="9845" t="9678" r="12392" b="2540"/>
          <a:stretch/>
        </p:blipFill>
        <p:spPr>
          <a:xfrm>
            <a:off x="-16387" y="1"/>
            <a:ext cx="12192000" cy="6881303"/>
          </a:xfrm>
          <a:prstGeom prst="rect">
            <a:avLst/>
          </a:prstGeom>
        </p:spPr>
      </p:pic>
      <p:sp>
        <p:nvSpPr>
          <p:cNvPr id="8" name="Rectangle 7">
            <a:extLst>
              <a:ext uri="{FF2B5EF4-FFF2-40B4-BE49-F238E27FC236}">
                <a16:creationId xmlns:a16="http://schemas.microsoft.com/office/drawing/2014/main" id="{EAED5C59-08B4-C047-857A-790574527F50}"/>
              </a:ext>
            </a:extLst>
          </p:cNvPr>
          <p:cNvSpPr/>
          <p:nvPr userDrawn="1"/>
        </p:nvSpPr>
        <p:spPr>
          <a:xfrm>
            <a:off x="504463" y="-1"/>
            <a:ext cx="5591539" cy="6808599"/>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5F4038A2-0845-714F-AF01-98A9D4B86CDB}"/>
              </a:ext>
            </a:extLst>
          </p:cNvPr>
          <p:cNvSpPr/>
          <p:nvPr userDrawn="1"/>
        </p:nvSpPr>
        <p:spPr>
          <a:xfrm>
            <a:off x="507177" y="6798403"/>
            <a:ext cx="5591539" cy="98802"/>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3" name="Text Placeholder 2">
            <a:extLst>
              <a:ext uri="{FF2B5EF4-FFF2-40B4-BE49-F238E27FC236}">
                <a16:creationId xmlns:a16="http://schemas.microsoft.com/office/drawing/2014/main" id="{B3F5D210-65B9-6C42-B275-2F7758A4605E}"/>
              </a:ext>
            </a:extLst>
          </p:cNvPr>
          <p:cNvSpPr>
            <a:spLocks noGrp="1"/>
          </p:cNvSpPr>
          <p:nvPr>
            <p:ph type="body" sz="quarter" idx="10" hasCustomPrompt="1"/>
          </p:nvPr>
        </p:nvSpPr>
        <p:spPr>
          <a:xfrm>
            <a:off x="504463" y="433953"/>
            <a:ext cx="5591539" cy="3247501"/>
          </a:xfrm>
        </p:spPr>
        <p:txBody>
          <a:bodyPr anchor="ctr">
            <a:normAutofit/>
          </a:bodyPr>
          <a:lstStyle>
            <a:lvl1pPr>
              <a:defRPr sz="4000" b="1" i="0">
                <a:solidFill>
                  <a:srgbClr val="3B3C3E"/>
                </a:solidFill>
                <a:latin typeface="Arial" panose="020B0604020202020204" pitchFamily="34" charset="0"/>
                <a:cs typeface="Arial" panose="020B0604020202020204" pitchFamily="34" charset="0"/>
              </a:defRPr>
            </a:lvl1pPr>
          </a:lstStyle>
          <a:p>
            <a:pPr lvl="0"/>
            <a:r>
              <a:rPr lang="en-US" dirty="0"/>
              <a:t>Edit Master </a:t>
            </a:r>
            <a:br>
              <a:rPr lang="en-US" dirty="0"/>
            </a:br>
            <a:r>
              <a:rPr lang="en-US" dirty="0"/>
              <a:t>text styles</a:t>
            </a:r>
          </a:p>
        </p:txBody>
      </p:sp>
      <p:grpSp>
        <p:nvGrpSpPr>
          <p:cNvPr id="15" name="Group 14">
            <a:extLst>
              <a:ext uri="{FF2B5EF4-FFF2-40B4-BE49-F238E27FC236}">
                <a16:creationId xmlns:a16="http://schemas.microsoft.com/office/drawing/2014/main" id="{ED9BEFAF-7A93-FE4E-A327-2E5B6F07E58D}"/>
              </a:ext>
            </a:extLst>
          </p:cNvPr>
          <p:cNvGrpSpPr/>
          <p:nvPr userDrawn="1"/>
        </p:nvGrpSpPr>
        <p:grpSpPr>
          <a:xfrm>
            <a:off x="1731718" y="4285374"/>
            <a:ext cx="3292252" cy="1716253"/>
            <a:chOff x="3615775" y="2834640"/>
            <a:chExt cx="2039112" cy="1417320"/>
          </a:xfrm>
        </p:grpSpPr>
        <p:sp>
          <p:nvSpPr>
            <p:cNvPr id="16" name="Rectangle 15">
              <a:extLst>
                <a:ext uri="{FF2B5EF4-FFF2-40B4-BE49-F238E27FC236}">
                  <a16:creationId xmlns:a16="http://schemas.microsoft.com/office/drawing/2014/main" id="{ACEA3682-28DB-4643-9A3E-48EEA1100445}"/>
                </a:ext>
              </a:extLst>
            </p:cNvPr>
            <p:cNvSpPr/>
            <p:nvPr userDrawn="1"/>
          </p:nvSpPr>
          <p:spPr>
            <a:xfrm>
              <a:off x="4302329" y="2860001"/>
              <a:ext cx="576292" cy="579728"/>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descr="UT_logo_RGB.eps">
              <a:extLst>
                <a:ext uri="{FF2B5EF4-FFF2-40B4-BE49-F238E27FC236}">
                  <a16:creationId xmlns:a16="http://schemas.microsoft.com/office/drawing/2014/main" id="{F5B60D87-3266-014B-8CEC-CA72122114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t="-7063" r="-4562" b="-7766"/>
            <a:stretch/>
          </p:blipFill>
          <p:spPr>
            <a:xfrm>
              <a:off x="3615775" y="2834640"/>
              <a:ext cx="2039112" cy="1417320"/>
            </a:xfrm>
            <a:prstGeom prst="rect">
              <a:avLst/>
            </a:prstGeom>
          </p:spPr>
        </p:pic>
      </p:grpSp>
    </p:spTree>
    <p:extLst>
      <p:ext uri="{BB962C8B-B14F-4D97-AF65-F5344CB8AC3E}">
        <p14:creationId xmlns:p14="http://schemas.microsoft.com/office/powerpoint/2010/main" val="1182201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Tree>
    <p:extLst>
      <p:ext uri="{BB962C8B-B14F-4D97-AF65-F5344CB8AC3E}">
        <p14:creationId xmlns:p14="http://schemas.microsoft.com/office/powerpoint/2010/main" val="2323772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gency Standard_White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333A4-7ABD-44FB-8AA9-8B768D0E1D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043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PARC su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CFA03-AFCC-4FDE-99F8-D4A311C039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787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09600" y="1676400"/>
            <a:ext cx="5384800" cy="4191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quarter" idx="11"/>
          </p:nvPr>
        </p:nvSpPr>
        <p:spPr>
          <a:xfrm>
            <a:off x="6197600" y="1676400"/>
            <a:ext cx="5384800" cy="4191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71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ECTSAC_GRAYSIDEBA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BCDD2-428E-4DC3-BCF0-CB7EA1632B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3">
            <a:extLst>
              <a:ext uri="{FF2B5EF4-FFF2-40B4-BE49-F238E27FC236}">
                <a16:creationId xmlns:a16="http://schemas.microsoft.com/office/drawing/2014/main" id="{AFCE0FC7-A004-410E-B48A-2DC0EF8AC586}"/>
              </a:ext>
            </a:extLst>
          </p:cNvPr>
          <p:cNvSpPr txBox="1">
            <a:spLocks/>
          </p:cNvSpPr>
          <p:nvPr userDrawn="1"/>
        </p:nvSpPr>
        <p:spPr>
          <a:xfrm>
            <a:off x="1" y="0"/>
            <a:ext cx="6972300" cy="6858000"/>
          </a:xfrm>
          <a:prstGeom prst="snip2DiagRect">
            <a:avLst/>
          </a:prstGeom>
          <a:solidFill>
            <a:schemeClr val="bg1">
              <a:lumMod val="85000"/>
              <a:alpha val="78039"/>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sz="3200" dirty="0"/>
          </a:p>
        </p:txBody>
      </p:sp>
    </p:spTree>
    <p:extLst>
      <p:ext uri="{BB962C8B-B14F-4D97-AF65-F5344CB8AC3E}">
        <p14:creationId xmlns:p14="http://schemas.microsoft.com/office/powerpoint/2010/main" val="1192673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ARC_Sub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AD3D6E-4E87-471A-A7B8-FB8A18FB37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715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gency Standard_White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333A4-7ABD-44FB-8AA9-8B768D0E1D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CC795B-352E-44FF-9EAE-BB14241176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40801" y="6400800"/>
            <a:ext cx="2933063" cy="256032"/>
          </a:xfrm>
          <a:prstGeom prst="rect">
            <a:avLst/>
          </a:prstGeom>
        </p:spPr>
      </p:pic>
    </p:spTree>
    <p:extLst>
      <p:ext uri="{BB962C8B-B14F-4D97-AF65-F5344CB8AC3E}">
        <p14:creationId xmlns:p14="http://schemas.microsoft.com/office/powerpoint/2010/main" val="1255782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EC_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4FBF5-A123-4275-8901-3DC695F015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200" y="6400800"/>
            <a:ext cx="2227384" cy="381000"/>
          </a:xfrm>
          <a:prstGeom prst="rect">
            <a:avLst/>
          </a:prstGeom>
        </p:spPr>
      </p:pic>
    </p:spTree>
    <p:extLst>
      <p:ext uri="{BB962C8B-B14F-4D97-AF65-F5344CB8AC3E}">
        <p14:creationId xmlns:p14="http://schemas.microsoft.com/office/powerpoint/2010/main" val="2809741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Thre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373BCE95-B347-40B6-AD03-EFCD07E603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89494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gency Standard_WhiteBackgrou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333A4-7ABD-44FB-8AA9-8B768D0E1D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F56C444-D632-42E9-A919-09DABDBD35D8}"/>
              </a:ext>
            </a:extLst>
          </p:cNvPr>
          <p:cNvSpPr/>
          <p:nvPr userDrawn="1"/>
        </p:nvSpPr>
        <p:spPr>
          <a:xfrm>
            <a:off x="-82859" y="2292658"/>
            <a:ext cx="12274859" cy="11363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A4A82F5E-E47A-495D-AFFB-4FFE42E7806C}"/>
              </a:ext>
            </a:extLst>
          </p:cNvPr>
          <p:cNvSpPr>
            <a:spLocks noGrp="1"/>
          </p:cNvSpPr>
          <p:nvPr>
            <p:ph type="title" hasCustomPrompt="1"/>
          </p:nvPr>
        </p:nvSpPr>
        <p:spPr>
          <a:xfrm>
            <a:off x="838200" y="2475760"/>
            <a:ext cx="10515600" cy="770138"/>
          </a:xfrm>
          <a:prstGeom prst="rect">
            <a:avLst/>
          </a:prstGeom>
        </p:spPr>
        <p:txBody>
          <a:bodyPr/>
          <a:lstStyle>
            <a:lvl1pPr>
              <a:defRPr>
                <a:solidFill>
                  <a:schemeClr val="bg1"/>
                </a:solidFill>
              </a:defRPr>
            </a:lvl1pPr>
          </a:lstStyle>
          <a:p>
            <a:r>
              <a:rPr lang="en-US" dirty="0"/>
              <a:t>Title Text</a:t>
            </a:r>
          </a:p>
        </p:txBody>
      </p:sp>
    </p:spTree>
    <p:extLst>
      <p:ext uri="{BB962C8B-B14F-4D97-AF65-F5344CB8AC3E}">
        <p14:creationId xmlns:p14="http://schemas.microsoft.com/office/powerpoint/2010/main" val="31680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mise_Sub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C809B2-4FFB-47F8-88D6-07E4C6043E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7285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connect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059C84-5D47-4769-8D55-42551C83A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90260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connect/THEC soci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F85029-D97B-45F8-A0CD-D7A68A5FB4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9327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eral Contact Car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04E95331-AFC5-4535-9FD4-8D17131AB1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549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0"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sz="3200">
                <a:solidFill>
                  <a:schemeClr val="tx2"/>
                </a:solidFill>
                <a:latin typeface="+mj-lt"/>
              </a:defRPr>
            </a:lvl1pPr>
            <a:lvl2pPr marL="742950" indent="-285750">
              <a:buFont typeface="Calibri" panose="020F0502020204030204" pitchFamily="34" charset="0"/>
              <a:buChar char="▫"/>
              <a:defRPr sz="3200">
                <a:solidFill>
                  <a:schemeClr val="tx2"/>
                </a:solidFill>
                <a:latin typeface="+mj-lt"/>
              </a:defRPr>
            </a:lvl2pPr>
            <a:lvl3pPr>
              <a:defRPr sz="3200">
                <a:solidFill>
                  <a:schemeClr val="tx2"/>
                </a:solidFill>
                <a:latin typeface="+mj-lt"/>
              </a:defRPr>
            </a:lvl3pPr>
            <a:lvl4pPr>
              <a:defRPr sz="3200">
                <a:solidFill>
                  <a:schemeClr val="tx2"/>
                </a:solidFill>
                <a:latin typeface="+mj-lt"/>
              </a:defRPr>
            </a:lvl4pPr>
            <a:lvl5pPr>
              <a:defRPr sz="32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2140251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mise/Primary Socia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3D615-10A7-4D01-9E6A-E25FF65C17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8499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treach Specialist Contact Car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ADF35B26-19AA-4753-8221-0BFE2065FC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3441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D458E8F7-C7A8-41D3-859D-7A928CEE1F65}" type="datetime1">
              <a:rPr lang="en-US" smtClean="0">
                <a:solidFill>
                  <a:prstClr val="black">
                    <a:tint val="75000"/>
                  </a:prstClr>
                </a:solidFill>
              </a:rPr>
              <a:t>9/13/2021</a:t>
            </a:fld>
            <a:endParaRPr lang="en-US" dirty="0">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726C9CA-4ABC-4359-96A6-3D7E1744EE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7923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41C7B78-80B2-4B81-9A30-376C0677D32B}" type="datetime1">
              <a:rPr lang="en-US" smtClean="0">
                <a:solidFill>
                  <a:prstClr val="black">
                    <a:tint val="75000"/>
                  </a:prstClr>
                </a:solidFill>
              </a:rPr>
              <a:t>9/13/2021</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726C9CA-4ABC-4359-96A6-3D7E1744EE5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8133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718B7-7F68-4CC9-8291-332587FA31D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181D6BB-0446-49E8-8677-EADF274E952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5AEE24-534A-40F1-99E4-00B7D5FD9124}"/>
              </a:ext>
            </a:extLst>
          </p:cNvPr>
          <p:cNvSpPr>
            <a:spLocks noGrp="1"/>
          </p:cNvSpPr>
          <p:nvPr>
            <p:ph type="dt" sz="half" idx="10"/>
          </p:nvPr>
        </p:nvSpPr>
        <p:spPr/>
        <p:txBody>
          <a:bodyPr/>
          <a:lstStyle/>
          <a:p>
            <a:fld id="{DECF21A4-E71B-4D3A-AF45-E989C23A7BB1}" type="datetimeFigureOut">
              <a:rPr lang="en-US" smtClean="0"/>
              <a:t>9/13/2021</a:t>
            </a:fld>
            <a:endParaRPr lang="en-US" dirty="0"/>
          </a:p>
        </p:txBody>
      </p:sp>
      <p:sp>
        <p:nvSpPr>
          <p:cNvPr id="5" name="Footer Placeholder 4">
            <a:extLst>
              <a:ext uri="{FF2B5EF4-FFF2-40B4-BE49-F238E27FC236}">
                <a16:creationId xmlns:a16="http://schemas.microsoft.com/office/drawing/2014/main" id="{CD594011-48FF-493D-8286-F62D34552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a:lstStyle/>
          <a:p>
            <a:fld id="{A6AF1B4E-90EC-4A51-B6E5-B702C054ECB0}" type="slidenum">
              <a:rPr lang="en-US" smtClean="0"/>
              <a:t>‹#›</a:t>
            </a:fld>
            <a:endParaRPr lang="en-US" dirty="0"/>
          </a:p>
        </p:txBody>
      </p:sp>
    </p:spTree>
    <p:extLst>
      <p:ext uri="{BB962C8B-B14F-4D97-AF65-F5344CB8AC3E}">
        <p14:creationId xmlns:p14="http://schemas.microsoft.com/office/powerpoint/2010/main" val="117783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ext Placeholder 2"/>
          <p:cNvSpPr>
            <a:spLocks noGrp="1"/>
          </p:cNvSpPr>
          <p:nvPr>
            <p:ph type="body" idx="10" hasCustomPrompt="1"/>
          </p:nvPr>
        </p:nvSpPr>
        <p:spPr>
          <a:xfrm>
            <a:off x="8636000" y="6096000"/>
            <a:ext cx="28448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6" name="Picture 5">
            <a:extLst>
              <a:ext uri="{FF2B5EF4-FFF2-40B4-BE49-F238E27FC236}">
                <a16:creationId xmlns:a16="http://schemas.microsoft.com/office/drawing/2014/main" id="{FCA8DEA2-D7EF-410A-82D3-8F7FCC6D57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9000" y="2133600"/>
            <a:ext cx="5349240" cy="696903"/>
          </a:xfrm>
          <a:prstGeom prst="rect">
            <a:avLst/>
          </a:prstGeom>
        </p:spPr>
      </p:pic>
      <p:cxnSp>
        <p:nvCxnSpPr>
          <p:cNvPr id="11" name="Straight Connector 10"/>
          <p:cNvCxnSpPr/>
          <p:nvPr userDrawn="1"/>
        </p:nvCxnSpPr>
        <p:spPr>
          <a:xfrm>
            <a:off x="3048000" y="2895600"/>
            <a:ext cx="6096000" cy="0"/>
          </a:xfrm>
          <a:prstGeom prst="line">
            <a:avLst/>
          </a:prstGeom>
          <a:ln w="1905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2156397" y="2971800"/>
            <a:ext cx="7879207" cy="584200"/>
          </a:xfrm>
        </p:spPr>
        <p:txBody>
          <a:bodyPr>
            <a:normAutofit fontScale="92500" lnSpcReduction="20000"/>
          </a:bodyPr>
          <a:lstStyle>
            <a:lvl1pPr marL="0" indent="0" algn="ctr">
              <a:buNone/>
              <a:defRPr/>
            </a:lvl1pPr>
          </a:lstStyle>
          <a:p>
            <a:r>
              <a:rPr lang="en-US" sz="3900" dirty="0">
                <a:solidFill>
                  <a:srgbClr val="183962"/>
                </a:solidFill>
                <a:latin typeface="+mj-lt"/>
                <a:ea typeface="Open Sans" panose="020B0606030504020204" pitchFamily="34" charset="0"/>
                <a:cs typeface="Open Sans" panose="020B0606030504020204" pitchFamily="34" charset="0"/>
              </a:rPr>
              <a:t>Presentation Title</a:t>
            </a:r>
            <a:endParaRPr lang="en-US" dirty="0">
              <a:solidFill>
                <a:srgbClr val="183962"/>
              </a:solidFill>
              <a:latin typeface="+mj-lt"/>
              <a:ea typeface="Open Sans" panose="020B0606030504020204" pitchFamily="34" charset="0"/>
              <a:cs typeface="Open Sans" panose="020B0606030504020204" pitchFamily="34" charset="0"/>
            </a:endParaRP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1173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609600" y="1701806"/>
            <a:ext cx="109728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tx2"/>
                </a:solidFill>
              </a:defRPr>
            </a:lvl1pPr>
            <a:lvl2pPr marL="742950" indent="-285750">
              <a:buFont typeface="Calibri" panose="020F050202020403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3799255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1143000"/>
          </a:xfrm>
          <a:prstGeom prst="rect">
            <a:avLst/>
          </a:prstGeom>
        </p:spPr>
        <p:txBody>
          <a:bodyPr vert="horz" lIns="91440" tIns="45720" rIns="91440" bIns="45720" rtlCol="0" anchor="ctr">
            <a:noAutofit/>
          </a:bodyPr>
          <a:lstStyle/>
          <a:p>
            <a:r>
              <a:rPr lang="en-US" dirty="0"/>
              <a:t>Click to edit Master title style</a:t>
            </a:r>
            <a:endParaRPr lang="en-JM" dirty="0"/>
          </a:p>
        </p:txBody>
      </p:sp>
      <p:pic>
        <p:nvPicPr>
          <p:cNvPr id="6" name="Picture 5">
            <a:extLst>
              <a:ext uri="{FF2B5EF4-FFF2-40B4-BE49-F238E27FC236}">
                <a16:creationId xmlns:a16="http://schemas.microsoft.com/office/drawing/2014/main" id="{FD00B65A-2554-4DEE-9F8C-B2BD0899035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035732" y="6400800"/>
            <a:ext cx="2743200" cy="357386"/>
          </a:xfrm>
          <a:prstGeom prst="rect">
            <a:avLst/>
          </a:prstGeom>
        </p:spPr>
      </p:pic>
      <p:sp>
        <p:nvSpPr>
          <p:cNvPr id="3" name="Text Placeholder 2"/>
          <p:cNvSpPr>
            <a:spLocks noGrp="1"/>
          </p:cNvSpPr>
          <p:nvPr>
            <p:ph type="body" idx="1"/>
          </p:nvPr>
        </p:nvSpPr>
        <p:spPr>
          <a:xfrm>
            <a:off x="609600" y="1701806"/>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12398014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0" r:id="rId4"/>
    <p:sldLayoutId id="2147483693" r:id="rId5"/>
    <p:sldLayoutId id="2147483765" r:id="rId6"/>
    <p:sldLayoutId id="2147483770" r:id="rId7"/>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914400" rtl="0" eaLnBrk="1" latinLnBrk="0" hangingPunct="1">
        <a:spcBef>
          <a:spcPct val="0"/>
        </a:spcBef>
        <a:buNone/>
        <a:defRPr sz="6600" b="1" i="0" kern="1200">
          <a:solidFill>
            <a:schemeClr val="tx2"/>
          </a:solidFill>
          <a:latin typeface="+mj-lt"/>
          <a:ea typeface="Open Sans Light" panose="020B0306030504020204" pitchFamily="34" charset="0"/>
          <a:cs typeface="PermianSlabSerifTypeface"/>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2"/>
          </a:solidFill>
          <a:latin typeface="+mj-lt"/>
          <a:ea typeface="+mn-ea"/>
          <a:cs typeface="Open Sans"/>
        </a:defRPr>
      </a:lvl1pPr>
      <a:lvl2pPr marL="742950" indent="-285750" algn="l" defTabSz="914400" rtl="0" eaLnBrk="1" latinLnBrk="0" hangingPunct="1">
        <a:spcBef>
          <a:spcPct val="20000"/>
        </a:spcBef>
        <a:buClr>
          <a:schemeClr val="tx2"/>
        </a:buClr>
        <a:buFont typeface="Calibri" panose="020F0502020204030204" pitchFamily="34" charset="0"/>
        <a:buChar char="▫"/>
        <a:defRPr sz="2800" kern="1200">
          <a:solidFill>
            <a:schemeClr val="tx2"/>
          </a:solidFill>
          <a:latin typeface="+mj-lt"/>
          <a:ea typeface="+mn-ea"/>
          <a:cs typeface="Open Sans"/>
        </a:defRPr>
      </a:lvl2pPr>
      <a:lvl3pPr marL="1143000" indent="-228600" algn="l" defTabSz="914400" rtl="0" eaLnBrk="1" latinLnBrk="0" hangingPunct="1">
        <a:spcBef>
          <a:spcPct val="20000"/>
        </a:spcBef>
        <a:buClr>
          <a:schemeClr val="tx2"/>
        </a:buClr>
        <a:buFont typeface="Calibri" panose="020F0502020204030204" pitchFamily="34" charset="0"/>
        <a:buChar char="–"/>
        <a:defRPr sz="2400" kern="1200">
          <a:solidFill>
            <a:schemeClr val="tx2"/>
          </a:solidFill>
          <a:latin typeface="+mj-lt"/>
          <a:ea typeface="+mn-ea"/>
          <a:cs typeface="Open Sans"/>
        </a:defRPr>
      </a:lvl3pPr>
      <a:lvl4pPr marL="1600200" indent="-228600" algn="l" defTabSz="914400" rtl="0" eaLnBrk="1" latinLnBrk="0" hangingPunct="1">
        <a:spcBef>
          <a:spcPct val="20000"/>
        </a:spcBef>
        <a:buClr>
          <a:schemeClr val="tx2"/>
        </a:buClr>
        <a:buFont typeface="Wingdings" panose="05000000000000000000" pitchFamily="2" charset="2"/>
        <a:buChar char="§"/>
        <a:defRPr sz="2000" kern="1200">
          <a:solidFill>
            <a:schemeClr val="tx2"/>
          </a:solidFill>
          <a:latin typeface="+mj-lt"/>
          <a:ea typeface="+mn-ea"/>
          <a:cs typeface="Open Sans"/>
        </a:defRPr>
      </a:lvl4pPr>
      <a:lvl5pPr marL="2057400" indent="-228600" algn="l" defTabSz="914400" rtl="0" eaLnBrk="1" latinLnBrk="0" hangingPunct="1">
        <a:spcBef>
          <a:spcPct val="20000"/>
        </a:spcBef>
        <a:buClr>
          <a:schemeClr val="tx2"/>
        </a:buClr>
        <a:buFont typeface="Arial" pitchFamily="34" charset="0"/>
        <a:buChar char="»"/>
        <a:defRPr sz="2000" kern="1200">
          <a:solidFill>
            <a:schemeClr val="tx2"/>
          </a:solidFill>
          <a:latin typeface="+mj-lt"/>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04800"/>
            <a:ext cx="10972800" cy="1143000"/>
          </a:xfrm>
          <a:prstGeom prst="rect">
            <a:avLst/>
          </a:prstGeom>
        </p:spPr>
        <p:txBody>
          <a:bodyPr vert="horz" lIns="91440" tIns="45720" rIns="91440" bIns="45720" rtlCol="0" anchor="ctr">
            <a:noAutofit/>
          </a:bodyPr>
          <a:lstStyle/>
          <a:p>
            <a:r>
              <a:rPr lang="en-US" dirty="0"/>
              <a:t>Click to edit Master title style</a:t>
            </a:r>
            <a:endParaRPr lang="en-JM" dirty="0"/>
          </a:p>
        </p:txBody>
      </p:sp>
      <p:pic>
        <p:nvPicPr>
          <p:cNvPr id="5" name="Picture 4">
            <a:extLst>
              <a:ext uri="{FF2B5EF4-FFF2-40B4-BE49-F238E27FC236}">
                <a16:creationId xmlns:a16="http://schemas.microsoft.com/office/drawing/2014/main" id="{EDE06170-17EE-4E3D-BD04-2F88C137E0D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24400" y="6500614"/>
            <a:ext cx="2743200" cy="357386"/>
          </a:xfrm>
          <a:prstGeom prst="rect">
            <a:avLst/>
          </a:prstGeom>
        </p:spPr>
      </p:pic>
      <p:sp>
        <p:nvSpPr>
          <p:cNvPr id="3" name="Text Placeholder 2"/>
          <p:cNvSpPr>
            <a:spLocks noGrp="1"/>
          </p:cNvSpPr>
          <p:nvPr>
            <p:ph type="body" idx="1"/>
          </p:nvPr>
        </p:nvSpPr>
        <p:spPr>
          <a:xfrm>
            <a:off x="609600" y="1701806"/>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Tree>
    <p:extLst>
      <p:ext uri="{BB962C8B-B14F-4D97-AF65-F5344CB8AC3E}">
        <p14:creationId xmlns:p14="http://schemas.microsoft.com/office/powerpoint/2010/main" val="33744455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8" r:id="rId5"/>
    <p:sldLayoutId id="2147483769"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914400" rtl="0" eaLnBrk="1" latinLnBrk="0" hangingPunct="1">
        <a:spcBef>
          <a:spcPct val="0"/>
        </a:spcBef>
        <a:buNone/>
        <a:defRPr sz="6600" b="1" i="0" kern="1200">
          <a:solidFill>
            <a:schemeClr val="tx2"/>
          </a:solidFill>
          <a:latin typeface="+mj-lt"/>
          <a:ea typeface="Open Sans Light" panose="020B0306030504020204" pitchFamily="34" charset="0"/>
          <a:cs typeface="PermianSlabSerifTypeface"/>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2"/>
          </a:solidFill>
          <a:latin typeface="+mj-lt"/>
          <a:ea typeface="+mn-ea"/>
          <a:cs typeface="Open Sans"/>
        </a:defRPr>
      </a:lvl1pPr>
      <a:lvl2pPr marL="742950" indent="-285750" algn="l" defTabSz="914400" rtl="0" eaLnBrk="1" latinLnBrk="0" hangingPunct="1">
        <a:spcBef>
          <a:spcPct val="20000"/>
        </a:spcBef>
        <a:buClr>
          <a:schemeClr val="tx2"/>
        </a:buClr>
        <a:buFont typeface="Calibri" panose="020F0502020204030204" pitchFamily="34" charset="0"/>
        <a:buChar char="▫"/>
        <a:defRPr sz="2800" kern="1200">
          <a:solidFill>
            <a:schemeClr val="tx2"/>
          </a:solidFill>
          <a:latin typeface="+mj-lt"/>
          <a:ea typeface="+mn-ea"/>
          <a:cs typeface="Open Sans"/>
        </a:defRPr>
      </a:lvl2pPr>
      <a:lvl3pPr marL="1143000" indent="-228600" algn="l" defTabSz="914400" rtl="0" eaLnBrk="1" latinLnBrk="0" hangingPunct="1">
        <a:spcBef>
          <a:spcPct val="20000"/>
        </a:spcBef>
        <a:buClr>
          <a:schemeClr val="tx2"/>
        </a:buClr>
        <a:buFont typeface="Calibri" panose="020F0502020204030204" pitchFamily="34" charset="0"/>
        <a:buChar char="–"/>
        <a:defRPr sz="2400" kern="1200">
          <a:solidFill>
            <a:schemeClr val="tx2"/>
          </a:solidFill>
          <a:latin typeface="+mj-lt"/>
          <a:ea typeface="+mn-ea"/>
          <a:cs typeface="Open Sans"/>
        </a:defRPr>
      </a:lvl3pPr>
      <a:lvl4pPr marL="1600200" indent="-228600" algn="l" defTabSz="914400" rtl="0" eaLnBrk="1" latinLnBrk="0" hangingPunct="1">
        <a:spcBef>
          <a:spcPct val="20000"/>
        </a:spcBef>
        <a:buClr>
          <a:schemeClr val="tx2"/>
        </a:buClr>
        <a:buFont typeface="Wingdings" panose="05000000000000000000" pitchFamily="2" charset="2"/>
        <a:buChar char="§"/>
        <a:defRPr sz="2000" kern="1200">
          <a:solidFill>
            <a:schemeClr val="tx2"/>
          </a:solidFill>
          <a:latin typeface="+mj-lt"/>
          <a:ea typeface="+mn-ea"/>
          <a:cs typeface="Open Sans"/>
        </a:defRPr>
      </a:lvl4pPr>
      <a:lvl5pPr marL="2057400" indent="-228600" algn="l" defTabSz="914400" rtl="0" eaLnBrk="1" latinLnBrk="0" hangingPunct="1">
        <a:spcBef>
          <a:spcPct val="20000"/>
        </a:spcBef>
        <a:buClr>
          <a:schemeClr val="tx2"/>
        </a:buClr>
        <a:buFont typeface="Arial" pitchFamily="34" charset="0"/>
        <a:buChar char="»"/>
        <a:defRPr sz="2000" kern="1200">
          <a:solidFill>
            <a:schemeClr val="tx2"/>
          </a:solidFill>
          <a:latin typeface="+mj-lt"/>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B355D-EB56-0E4E-9460-EDC3BBB8E3FD}" type="datetimeFigureOut">
              <a:rPr lang="en-US" smtClean="0"/>
              <a:t>9/13/2021</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F5989-2FB8-234B-AFFC-166FABE14CF4}" type="slidenum">
              <a:rPr lang="en-US" smtClean="0"/>
              <a:t>‹#›</a:t>
            </a:fld>
            <a:endParaRPr lang="en-US" dirty="0"/>
          </a:p>
        </p:txBody>
      </p:sp>
    </p:spTree>
    <p:extLst>
      <p:ext uri="{BB962C8B-B14F-4D97-AF65-F5344CB8AC3E}">
        <p14:creationId xmlns:p14="http://schemas.microsoft.com/office/powerpoint/2010/main" val="189992067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699" r:id="rId16"/>
    <p:sldLayoutId id="2147483700" r:id="rId17"/>
    <p:sldLayoutId id="2147483701" r:id="rId18"/>
    <p:sldLayoutId id="2147483702" r:id="rId19"/>
    <p:sldLayoutId id="2147483703" r:id="rId20"/>
    <p:sldLayoutId id="2147483704" r:id="rId21"/>
    <p:sldLayoutId id="2147483705" r:id="rId22"/>
    <p:sldLayoutId id="2147483707" r:id="rId23"/>
    <p:sldLayoutId id="2147483708" r:id="rId24"/>
    <p:sldLayoutId id="2147483710" r:id="rId25"/>
    <p:sldLayoutId id="2147483711" r:id="rId26"/>
    <p:sldLayoutId id="2147483712" r:id="rId27"/>
    <p:sldLayoutId id="214748371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tn.gov/tsacstudentporta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png"/><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41298" y="2971800"/>
            <a:ext cx="5909405" cy="584200"/>
          </a:xfrm>
        </p:spPr>
        <p:txBody>
          <a:bodyPr>
            <a:normAutofit fontScale="92500" lnSpcReduction="20000"/>
          </a:bodyPr>
          <a:lstStyle>
            <a:lvl1pPr marL="0" indent="0" algn="ctr">
              <a:buNone/>
              <a:defRPr/>
            </a:lvl1pPr>
          </a:lstStyle>
          <a:p>
            <a:r>
              <a:rPr lang="en-US" sz="3900" dirty="0">
                <a:solidFill>
                  <a:srgbClr val="183962"/>
                </a:solidFill>
                <a:ea typeface="Open Sans" panose="020B0606030504020204" pitchFamily="34" charset="0"/>
                <a:cs typeface="Open Sans" panose="020B0606030504020204" pitchFamily="34" charset="0"/>
              </a:rPr>
              <a:t>Paying for College</a:t>
            </a:r>
            <a:endParaRPr lang="en-US" dirty="0">
              <a:solidFill>
                <a:srgbClr val="183962"/>
              </a:solidFill>
              <a:latin typeface="+mj-lt"/>
              <a:ea typeface="Open Sans" panose="020B0606030504020204" pitchFamily="34" charset="0"/>
              <a:cs typeface="Open Sans" panose="020B0606030504020204" pitchFamily="34" charset="0"/>
            </a:endParaRPr>
          </a:p>
          <a:p>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Qr code&#10;&#10;Description automatically generated">
            <a:extLst>
              <a:ext uri="{FF2B5EF4-FFF2-40B4-BE49-F238E27FC236}">
                <a16:creationId xmlns:a16="http://schemas.microsoft.com/office/drawing/2014/main" id="{D4515259-5836-412B-98CF-CBCFBFBCA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810000"/>
            <a:ext cx="2743200" cy="2743200"/>
          </a:xfrm>
          <a:prstGeom prst="rect">
            <a:avLst/>
          </a:prstGeom>
        </p:spPr>
      </p:pic>
    </p:spTree>
    <p:extLst>
      <p:ext uri="{BB962C8B-B14F-4D97-AF65-F5344CB8AC3E}">
        <p14:creationId xmlns:p14="http://schemas.microsoft.com/office/powerpoint/2010/main" val="2681747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p:cNvSpPr txBox="1">
            <a:spLocks/>
          </p:cNvSpPr>
          <p:nvPr/>
        </p:nvSpPr>
        <p:spPr>
          <a:xfrm>
            <a:off x="1981200" y="1676400"/>
            <a:ext cx="8229600" cy="4724400"/>
          </a:xfrm>
          <a:prstGeom prst="rect">
            <a:avLst/>
          </a:prstGeom>
        </p:spPr>
        <p:txBody>
          <a:bodyPr/>
          <a:lstStyle/>
          <a:p>
            <a:pPr>
              <a:spcBef>
                <a:spcPct val="20000"/>
              </a:spcBef>
              <a:defRPr/>
            </a:pPr>
            <a:r>
              <a:rPr lang="en-US" sz="4400" dirty="0">
                <a:solidFill>
                  <a:schemeClr val="tx2"/>
                </a:solidFill>
              </a:rPr>
              <a:t>Expected Family Contribution (EFC)</a:t>
            </a:r>
          </a:p>
          <a:p>
            <a:pPr>
              <a:spcBef>
                <a:spcPct val="20000"/>
              </a:spcBef>
              <a:defRPr/>
            </a:pPr>
            <a:r>
              <a:rPr lang="en-US" sz="4400" dirty="0">
                <a:solidFill>
                  <a:schemeClr val="tx2"/>
                </a:solidFill>
              </a:rPr>
              <a:t> 	 0 – 5486 calculation</a:t>
            </a:r>
          </a:p>
          <a:p>
            <a:pPr marL="1028700" lvl="1" indent="-571500">
              <a:spcBef>
                <a:spcPct val="20000"/>
              </a:spcBef>
              <a:buFont typeface="Wingdings" panose="05000000000000000000" pitchFamily="2" charset="2"/>
              <a:buChar char="v"/>
              <a:defRPr/>
            </a:pPr>
            <a:r>
              <a:rPr lang="en-US" sz="4400" dirty="0">
                <a:solidFill>
                  <a:schemeClr val="tx2"/>
                </a:solidFill>
              </a:rPr>
              <a:t>Pell Grant</a:t>
            </a:r>
          </a:p>
          <a:p>
            <a:pPr marL="1028700" lvl="1" indent="-571500">
              <a:spcBef>
                <a:spcPct val="20000"/>
              </a:spcBef>
              <a:buFont typeface="Wingdings" panose="05000000000000000000" pitchFamily="2" charset="2"/>
              <a:buChar char="v"/>
              <a:defRPr/>
            </a:pPr>
            <a:r>
              <a:rPr lang="en-US" sz="4400" dirty="0">
                <a:solidFill>
                  <a:schemeClr val="tx2"/>
                </a:solidFill>
              </a:rPr>
              <a:t>Work-Study</a:t>
            </a:r>
          </a:p>
          <a:p>
            <a:pPr marL="1028700" lvl="1" indent="-571500">
              <a:spcBef>
                <a:spcPct val="20000"/>
              </a:spcBef>
              <a:buFont typeface="Wingdings" panose="05000000000000000000" pitchFamily="2" charset="2"/>
              <a:buChar char="v"/>
              <a:defRPr/>
            </a:pPr>
            <a:r>
              <a:rPr lang="en-US" sz="4400" dirty="0">
                <a:solidFill>
                  <a:schemeClr val="tx2"/>
                </a:solidFill>
              </a:rPr>
              <a:t>SEOG</a:t>
            </a:r>
          </a:p>
          <a:p>
            <a:pPr marL="1028700" lvl="1" indent="-571500">
              <a:spcBef>
                <a:spcPct val="20000"/>
              </a:spcBef>
              <a:buFont typeface="Wingdings" panose="05000000000000000000" pitchFamily="2" charset="2"/>
              <a:buChar char="v"/>
              <a:defRPr/>
            </a:pPr>
            <a:r>
              <a:rPr lang="en-US" sz="4400" dirty="0">
                <a:solidFill>
                  <a:schemeClr val="tx2"/>
                </a:solidFill>
              </a:rPr>
              <a:t>Subsidized Direct Loan</a:t>
            </a:r>
          </a:p>
          <a:p>
            <a:pPr>
              <a:spcBef>
                <a:spcPct val="20000"/>
              </a:spcBef>
              <a:defRPr/>
            </a:pPr>
            <a:endParaRPr lang="en-US" sz="4400" dirty="0">
              <a:solidFill>
                <a:schemeClr val="tx2"/>
              </a:solidFill>
            </a:endParaRPr>
          </a:p>
          <a:p>
            <a:pPr marL="571500" indent="-571500">
              <a:spcBef>
                <a:spcPct val="20000"/>
              </a:spcBef>
              <a:buFont typeface="Wingdings" panose="05000000000000000000" pitchFamily="2" charset="2"/>
              <a:buChar char="v"/>
              <a:defRPr/>
            </a:pPr>
            <a:endParaRPr lang="en-US" sz="4400" dirty="0">
              <a:solidFill>
                <a:schemeClr val="tx2"/>
              </a:solidFill>
            </a:endParaRPr>
          </a:p>
          <a:p>
            <a:pPr marL="571500" indent="-571500">
              <a:spcBef>
                <a:spcPct val="20000"/>
              </a:spcBef>
              <a:buFont typeface="Wingdings" panose="05000000000000000000" pitchFamily="2" charset="2"/>
              <a:buChar char="v"/>
              <a:defRPr/>
            </a:pPr>
            <a:endParaRPr lang="en-US" sz="4400" dirty="0">
              <a:solidFill>
                <a:schemeClr val="tx2"/>
              </a:solidFill>
            </a:endParaRPr>
          </a:p>
          <a:p>
            <a:pPr>
              <a:spcBef>
                <a:spcPct val="20000"/>
              </a:spcBef>
              <a:defRPr/>
            </a:pPr>
            <a:endParaRPr lang="en-US" sz="4400" dirty="0">
              <a:solidFill>
                <a:schemeClr val="tx2"/>
              </a:solidFill>
            </a:endParaRPr>
          </a:p>
          <a:p>
            <a:pPr>
              <a:spcBef>
                <a:spcPct val="20000"/>
              </a:spcBef>
              <a:defRPr/>
            </a:pPr>
            <a:endParaRPr lang="en-US" sz="3200" dirty="0">
              <a:solidFill>
                <a:schemeClr val="tx2"/>
              </a:solidFill>
            </a:endParaRPr>
          </a:p>
        </p:txBody>
      </p:sp>
      <p:sp>
        <p:nvSpPr>
          <p:cNvPr id="6"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Need Based Aid</a:t>
            </a:r>
          </a:p>
        </p:txBody>
      </p:sp>
    </p:spTree>
    <p:extLst>
      <p:ext uri="{BB962C8B-B14F-4D97-AF65-F5344CB8AC3E}">
        <p14:creationId xmlns:p14="http://schemas.microsoft.com/office/powerpoint/2010/main" val="248883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8CF-C475-449D-B9A4-ED7008B11230}"/>
              </a:ext>
            </a:extLst>
          </p:cNvPr>
          <p:cNvSpPr>
            <a:spLocks noGrp="1"/>
          </p:cNvSpPr>
          <p:nvPr>
            <p:ph type="title"/>
          </p:nvPr>
        </p:nvSpPr>
        <p:spPr/>
        <p:txBody>
          <a:bodyPr/>
          <a:lstStyle/>
          <a:p>
            <a:r>
              <a:rPr lang="en-US" dirty="0"/>
              <a:t>Federal Loans</a:t>
            </a:r>
          </a:p>
        </p:txBody>
      </p:sp>
      <p:graphicFrame>
        <p:nvGraphicFramePr>
          <p:cNvPr id="4" name="Content Placeholder 3">
            <a:extLst>
              <a:ext uri="{FF2B5EF4-FFF2-40B4-BE49-F238E27FC236}">
                <a16:creationId xmlns:a16="http://schemas.microsoft.com/office/drawing/2014/main" id="{18CB9D80-A3D6-4AAF-BED3-5C48EF89D0DD}"/>
              </a:ext>
            </a:extLst>
          </p:cNvPr>
          <p:cNvGraphicFramePr>
            <a:graphicFrameLocks noGrp="1"/>
          </p:cNvGraphicFramePr>
          <p:nvPr>
            <p:ph idx="1"/>
          </p:nvPr>
        </p:nvGraphicFramePr>
        <p:xfrm>
          <a:off x="609600" y="1701800"/>
          <a:ext cx="10972800"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5573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438400" y="1513114"/>
          <a:ext cx="75819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Student Loan Limits</a:t>
            </a:r>
          </a:p>
        </p:txBody>
      </p:sp>
    </p:spTree>
    <p:extLst>
      <p:ext uri="{BB962C8B-B14F-4D97-AF65-F5344CB8AC3E}">
        <p14:creationId xmlns:p14="http://schemas.microsoft.com/office/powerpoint/2010/main" val="3303127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p:cNvSpPr txBox="1">
            <a:spLocks/>
          </p:cNvSpPr>
          <p:nvPr/>
        </p:nvSpPr>
        <p:spPr>
          <a:xfrm>
            <a:off x="1447800" y="2114550"/>
            <a:ext cx="5674567" cy="4286250"/>
          </a:xfrm>
          <a:prstGeom prst="rect">
            <a:avLst/>
          </a:prstGeom>
        </p:spPr>
        <p:txBody>
          <a:bodyPr/>
          <a:lstStyle/>
          <a:p>
            <a:pPr marL="685800" indent="-685800">
              <a:spcBef>
                <a:spcPct val="20000"/>
              </a:spcBef>
              <a:buFont typeface="+mj-lt"/>
              <a:buAutoNum type="arabicPeriod"/>
              <a:defRPr/>
            </a:pPr>
            <a:r>
              <a:rPr lang="en-US" sz="3300" dirty="0">
                <a:solidFill>
                  <a:schemeClr val="tx2"/>
                </a:solidFill>
              </a:rPr>
              <a:t>HOPE Scholarship</a:t>
            </a:r>
          </a:p>
          <a:p>
            <a:pPr marL="685800" indent="-685800">
              <a:spcBef>
                <a:spcPct val="20000"/>
              </a:spcBef>
              <a:buFont typeface="+mj-lt"/>
              <a:buAutoNum type="arabicPeriod"/>
              <a:defRPr/>
            </a:pPr>
            <a:r>
              <a:rPr lang="en-US" sz="3300" dirty="0">
                <a:solidFill>
                  <a:schemeClr val="tx2"/>
                </a:solidFill>
              </a:rPr>
              <a:t>Student &amp; PLUS loans</a:t>
            </a:r>
          </a:p>
          <a:p>
            <a:pPr marL="685800" indent="-685800">
              <a:spcBef>
                <a:spcPct val="20000"/>
              </a:spcBef>
              <a:buFont typeface="+mj-lt"/>
              <a:buAutoNum type="arabicPeriod"/>
              <a:defRPr/>
            </a:pPr>
            <a:r>
              <a:rPr lang="en-US" sz="3300" dirty="0">
                <a:solidFill>
                  <a:schemeClr val="tx2"/>
                </a:solidFill>
              </a:rPr>
              <a:t>Institutional aid/Colleges require it</a:t>
            </a:r>
          </a:p>
          <a:p>
            <a:pPr marL="257175" indent="-257175">
              <a:spcBef>
                <a:spcPct val="20000"/>
              </a:spcBef>
              <a:buFont typeface="Arial" pitchFamily="34" charset="0"/>
              <a:buChar char="•"/>
              <a:defRPr/>
            </a:pPr>
            <a:endParaRPr lang="en-US" sz="2400" dirty="0">
              <a:solidFill>
                <a:schemeClr val="tx2"/>
              </a:solidFill>
            </a:endParaRPr>
          </a:p>
        </p:txBody>
      </p:sp>
      <p:sp>
        <p:nvSpPr>
          <p:cNvPr id="6" name="Title 1"/>
          <p:cNvSpPr txBox="1">
            <a:spLocks/>
          </p:cNvSpPr>
          <p:nvPr/>
        </p:nvSpPr>
        <p:spPr>
          <a:xfrm>
            <a:off x="1943100" y="533400"/>
            <a:ext cx="8305800" cy="857250"/>
          </a:xfrm>
          <a:prstGeom prst="rect">
            <a:avLst/>
          </a:prstGeom>
        </p:spPr>
        <p:txBody>
          <a:bodyPr>
            <a:no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Reasons for FAFSA</a:t>
            </a:r>
          </a:p>
        </p:txBody>
      </p:sp>
      <p:pic>
        <p:nvPicPr>
          <p:cNvPr id="4" name="Picture 3" descr="A picture containing text, person, indoor, toy&#10;&#10;Description automatically generated">
            <a:extLst>
              <a:ext uri="{FF2B5EF4-FFF2-40B4-BE49-F238E27FC236}">
                <a16:creationId xmlns:a16="http://schemas.microsoft.com/office/drawing/2014/main" id="{E4297A19-602C-4DDC-BC1A-2CE839B6C8DA}"/>
              </a:ext>
            </a:extLst>
          </p:cNvPr>
          <p:cNvPicPr>
            <a:picLocks noChangeAspect="1"/>
          </p:cNvPicPr>
          <p:nvPr/>
        </p:nvPicPr>
        <p:blipFill rotWithShape="1">
          <a:blip r:embed="rId2">
            <a:extLst>
              <a:ext uri="{28A0092B-C50C-407E-A947-70E740481C1C}">
                <a14:useLocalDpi xmlns:a14="http://schemas.microsoft.com/office/drawing/2010/main" val="0"/>
              </a:ext>
            </a:extLst>
          </a:blip>
          <a:srcRect l="12371" r="8728"/>
          <a:stretch/>
        </p:blipFill>
        <p:spPr>
          <a:xfrm>
            <a:off x="7135232" y="1828800"/>
            <a:ext cx="3911858" cy="3961525"/>
          </a:xfrm>
          <a:prstGeom prst="rect">
            <a:avLst/>
          </a:prstGeom>
        </p:spPr>
      </p:pic>
    </p:spTree>
    <p:extLst>
      <p:ext uri="{BB962C8B-B14F-4D97-AF65-F5344CB8AC3E}">
        <p14:creationId xmlns:p14="http://schemas.microsoft.com/office/powerpoint/2010/main" val="2856031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4395293-249F-4B5F-96B8-EA994E6777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1" b="6471"/>
          <a:stretch/>
        </p:blipFill>
        <p:spPr bwMode="auto">
          <a:xfrm>
            <a:off x="1528763" y="7620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227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696A1A4-8E43-47F6-A6DC-A9ADAB053D8B}"/>
              </a:ext>
            </a:extLst>
          </p:cNvPr>
          <p:cNvPicPr>
            <a:picLocks noChangeAspect="1"/>
          </p:cNvPicPr>
          <p:nvPr/>
        </p:nvPicPr>
        <p:blipFill rotWithShape="1">
          <a:blip r:embed="rId3">
            <a:extLst>
              <a:ext uri="{28A0092B-C50C-407E-A947-70E740481C1C}">
                <a14:useLocalDpi xmlns:a14="http://schemas.microsoft.com/office/drawing/2010/main" val="0"/>
              </a:ext>
            </a:extLst>
          </a:blip>
          <a:srcRect l="20800" r="8353" b="1"/>
          <a:stretch/>
        </p:blipFill>
        <p:spPr>
          <a:xfrm>
            <a:off x="1524017" y="857258"/>
            <a:ext cx="2796629" cy="3148019"/>
          </a:xfrm>
          <a:prstGeom prst="rect">
            <a:avLst/>
          </a:prstGeom>
        </p:spPr>
      </p:pic>
      <p:pic>
        <p:nvPicPr>
          <p:cNvPr id="11" name="Graphic 10">
            <a:extLst>
              <a:ext uri="{FF2B5EF4-FFF2-40B4-BE49-F238E27FC236}">
                <a16:creationId xmlns:a16="http://schemas.microsoft.com/office/drawing/2014/main" id="{18A239E6-97C0-4A74-8E7A-C9FD39A8C9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80" r="6137" b="-4"/>
          <a:stretch/>
        </p:blipFill>
        <p:spPr>
          <a:xfrm>
            <a:off x="4409818" y="857254"/>
            <a:ext cx="2765165" cy="3148026"/>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9" name="Graphic 8">
            <a:extLst>
              <a:ext uri="{FF2B5EF4-FFF2-40B4-BE49-F238E27FC236}">
                <a16:creationId xmlns:a16="http://schemas.microsoft.com/office/drawing/2014/main" id="{93E427C7-0218-4592-82DA-2431E4BF87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21" r="5486" b="1"/>
          <a:stretch/>
        </p:blipFill>
        <p:spPr>
          <a:xfrm>
            <a:off x="7264157" y="857252"/>
            <a:ext cx="3403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Graphic 4">
            <a:extLst>
              <a:ext uri="{FF2B5EF4-FFF2-40B4-BE49-F238E27FC236}">
                <a16:creationId xmlns:a16="http://schemas.microsoft.com/office/drawing/2014/main" id="{EB71843F-0A0B-4317-B205-4B0A0B97C0F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554" b="26130"/>
          <a:stretch/>
        </p:blipFill>
        <p:spPr>
          <a:xfrm>
            <a:off x="1524016" y="4080519"/>
            <a:ext cx="5127623" cy="1920232"/>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6240548" y="3528769"/>
            <a:ext cx="4129361" cy="1103501"/>
          </a:xfrm>
        </p:spPr>
        <p:txBody>
          <a:bodyPr anchor="b">
            <a:normAutofit/>
          </a:bodyPr>
          <a:lstStyle/>
          <a:p>
            <a:pPr algn="l"/>
            <a:r>
              <a:rPr lang="en-US" sz="6000" dirty="0">
                <a:latin typeface="Eras Bold ITC" panose="020B0907030504020204" pitchFamily="34" charset="0"/>
                <a:cs typeface="Segoe UI" panose="020B0502040204020203" pitchFamily="34" charset="0"/>
              </a:rPr>
              <a:t>State Aid</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6281739" y="4632270"/>
            <a:ext cx="4046981" cy="1616130"/>
          </a:xfrm>
        </p:spPr>
        <p:txBody>
          <a:bodyPr>
            <a:normAutofit/>
          </a:bodyPr>
          <a:lstStyle/>
          <a:p>
            <a:pPr algn="l"/>
            <a:r>
              <a:rPr lang="en-US" dirty="0"/>
              <a:t>The </a:t>
            </a:r>
            <a:r>
              <a:rPr lang="en-US" b="1" dirty="0"/>
              <a:t>Tennessee Higher Education</a:t>
            </a:r>
            <a:r>
              <a:rPr lang="en-US" dirty="0"/>
              <a:t> Commission &amp; Student Assistance Corporation is relentlessly focused on increasing the number of </a:t>
            </a:r>
            <a:r>
              <a:rPr lang="en-US" b="1" dirty="0"/>
              <a:t>Tennesseans</a:t>
            </a:r>
            <a:r>
              <a:rPr lang="en-US" dirty="0"/>
              <a:t> with a post secondary credential</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3209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8A239E6-97C0-4A74-8E7A-C9FD39A8C9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5627" y="857249"/>
            <a:ext cx="2595016" cy="3126168"/>
          </a:xfrm>
          <a:prstGeom prst="rect">
            <a:avLst/>
          </a:prstGeom>
        </p:spPr>
      </p:pic>
      <p:pic>
        <p:nvPicPr>
          <p:cNvPr id="9" name="Graphic 8">
            <a:extLst>
              <a:ext uri="{FF2B5EF4-FFF2-40B4-BE49-F238E27FC236}">
                <a16:creationId xmlns:a16="http://schemas.microsoft.com/office/drawing/2014/main" id="{93E427C7-0218-4592-82DA-2431E4BF8756}"/>
              </a:ext>
            </a:extLst>
          </p:cNvPr>
          <p:cNvPicPr>
            <a:picLocks noChangeAspect="1"/>
          </p:cNvPicPr>
          <p:nvPr/>
        </p:nvPicPr>
        <p:blipFill rotWithShape="1">
          <a:blip r:embed="rId4">
            <a:extLst>
              <a:ext uri="{28A0092B-C50C-407E-A947-70E740481C1C}">
                <a14:useLocalDpi xmlns:a14="http://schemas.microsoft.com/office/drawing/2010/main" val="0"/>
              </a:ext>
            </a:extLst>
          </a:blip>
          <a:srcRect l="16433" r="23547" b="-3"/>
          <a:stretch/>
        </p:blipFill>
        <p:spPr>
          <a:xfrm>
            <a:off x="4409818" y="857254"/>
            <a:ext cx="2765165" cy="3148026"/>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5" name="Graphic 4">
            <a:extLst>
              <a:ext uri="{FF2B5EF4-FFF2-40B4-BE49-F238E27FC236}">
                <a16:creationId xmlns:a16="http://schemas.microsoft.com/office/drawing/2014/main" id="{EB71843F-0A0B-4317-B205-4B0A0B97C0FD}"/>
              </a:ext>
            </a:extLst>
          </p:cNvPr>
          <p:cNvPicPr>
            <a:picLocks noChangeAspect="1"/>
          </p:cNvPicPr>
          <p:nvPr/>
        </p:nvPicPr>
        <p:blipFill rotWithShape="1">
          <a:blip r:embed="rId5">
            <a:extLst>
              <a:ext uri="{28A0092B-C50C-407E-A947-70E740481C1C}">
                <a14:useLocalDpi xmlns:a14="http://schemas.microsoft.com/office/drawing/2010/main" val="0"/>
              </a:ext>
            </a:extLst>
          </a:blip>
          <a:srcRect l="8698" r="-1" b="-1"/>
          <a:stretch/>
        </p:blipFill>
        <p:spPr>
          <a:xfrm>
            <a:off x="7264157" y="857252"/>
            <a:ext cx="3403847" cy="290793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Graphic 6">
            <a:extLst>
              <a:ext uri="{FF2B5EF4-FFF2-40B4-BE49-F238E27FC236}">
                <a16:creationId xmlns:a16="http://schemas.microsoft.com/office/drawing/2014/main" id="{2696A1A4-8E43-47F6-A6DC-A9ADAB053D8B}"/>
              </a:ext>
            </a:extLst>
          </p:cNvPr>
          <p:cNvPicPr>
            <a:picLocks noChangeAspect="1"/>
          </p:cNvPicPr>
          <p:nvPr/>
        </p:nvPicPr>
        <p:blipFill rotWithShape="1">
          <a:blip r:embed="rId6">
            <a:extLst>
              <a:ext uri="{28A0092B-C50C-407E-A947-70E740481C1C}">
                <a14:useLocalDpi xmlns:a14="http://schemas.microsoft.com/office/drawing/2010/main" val="0"/>
              </a:ext>
            </a:extLst>
          </a:blip>
          <a:srcRect l="8542" r="-2" b="-2"/>
          <a:stretch/>
        </p:blipFill>
        <p:spPr>
          <a:xfrm>
            <a:off x="1524016" y="4080519"/>
            <a:ext cx="5127623" cy="1920232"/>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6281738" y="3993357"/>
            <a:ext cx="4129361" cy="1103501"/>
          </a:xfrm>
        </p:spPr>
        <p:txBody>
          <a:bodyPr anchor="b">
            <a:normAutofit/>
          </a:bodyPr>
          <a:lstStyle/>
          <a:p>
            <a:pPr algn="l"/>
            <a:r>
              <a:rPr lang="en-US" sz="3300">
                <a:latin typeface="Franklin Gothic Book" panose="020B0503020102020204" pitchFamily="34" charset="0"/>
                <a:cs typeface="Segoe UI" panose="020B0502040204020203" pitchFamily="34" charset="0"/>
              </a:rPr>
              <a:t>Tennessee College of Applied Technology</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6281739" y="5139425"/>
            <a:ext cx="4046981" cy="485089"/>
          </a:xfrm>
        </p:spPr>
        <p:txBody>
          <a:bodyPr>
            <a:normAutofit/>
          </a:bodyPr>
          <a:lstStyle/>
          <a:p>
            <a:pPr algn="l"/>
            <a:r>
              <a:rPr lang="en-US">
                <a:latin typeface="Franklin Gothic Book" panose="020B0503020102020204" pitchFamily="34" charset="0"/>
              </a:rPr>
              <a:t>Diploma/certificate programs</a:t>
            </a:r>
          </a:p>
        </p:txBody>
      </p:sp>
    </p:spTree>
    <p:extLst>
      <p:ext uri="{BB962C8B-B14F-4D97-AF65-F5344CB8AC3E}">
        <p14:creationId xmlns:p14="http://schemas.microsoft.com/office/powerpoint/2010/main" val="32239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B33F9A4D-9206-4F72-A522-66AD29548E15}"/>
              </a:ext>
            </a:extLst>
          </p:cNvPr>
          <p:cNvSpPr txBox="1">
            <a:spLocks/>
          </p:cNvSpPr>
          <p:nvPr/>
        </p:nvSpPr>
        <p:spPr>
          <a:xfrm>
            <a:off x="1981200" y="2286000"/>
            <a:ext cx="8229600" cy="2133600"/>
          </a:xfrm>
          <a:prstGeom prst="rect">
            <a:avLst/>
          </a:prstGeom>
          <a:noFill/>
          <a:ln w="76200">
            <a:noFill/>
          </a:ln>
        </p:spPr>
        <p:txBody>
          <a:bodyPr>
            <a:normAutofit/>
          </a:bodyPr>
          <a:lstStyle/>
          <a:p>
            <a:pPr marL="571500" indent="-571500">
              <a:lnSpc>
                <a:spcPct val="90000"/>
              </a:lnSpc>
              <a:spcBef>
                <a:spcPct val="25000"/>
              </a:spcBef>
              <a:buFont typeface="Arial" panose="020B0604020202020204" pitchFamily="34" charset="0"/>
              <a:buChar char="•"/>
              <a:defRPr/>
            </a:pPr>
            <a:r>
              <a:rPr lang="en-US" sz="4000" dirty="0">
                <a:solidFill>
                  <a:schemeClr val="tx2"/>
                </a:solidFill>
              </a:rPr>
              <a:t>27 TCAT main campuses plus satellite campuses</a:t>
            </a:r>
          </a:p>
          <a:p>
            <a:pPr marL="571500" indent="-571500">
              <a:lnSpc>
                <a:spcPct val="90000"/>
              </a:lnSpc>
              <a:spcBef>
                <a:spcPct val="25000"/>
              </a:spcBef>
              <a:buFont typeface="Arial" panose="020B0604020202020204" pitchFamily="34" charset="0"/>
              <a:buChar char="•"/>
              <a:defRPr/>
            </a:pPr>
            <a:r>
              <a:rPr lang="en-US" sz="4000" dirty="0">
                <a:solidFill>
                  <a:schemeClr val="tx2"/>
                </a:solidFill>
              </a:rPr>
              <a:t>Diploma/certificate programs</a:t>
            </a:r>
          </a:p>
          <a:p>
            <a:pPr marL="571500" indent="-571500">
              <a:lnSpc>
                <a:spcPct val="90000"/>
              </a:lnSpc>
              <a:spcBef>
                <a:spcPct val="25000"/>
              </a:spcBef>
              <a:buFont typeface="Arial" panose="020B0604020202020204" pitchFamily="34" charset="0"/>
              <a:buChar char="•"/>
              <a:defRPr/>
            </a:pPr>
            <a:endParaRPr lang="en-US" sz="3200" dirty="0"/>
          </a:p>
        </p:txBody>
      </p:sp>
      <p:pic>
        <p:nvPicPr>
          <p:cNvPr id="12" name="Content Placeholder 11">
            <a:extLst>
              <a:ext uri="{FF2B5EF4-FFF2-40B4-BE49-F238E27FC236}">
                <a16:creationId xmlns:a16="http://schemas.microsoft.com/office/drawing/2014/main" id="{8B5BECE3-2E27-47D9-9D65-DF2C44A8D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4191000"/>
            <a:ext cx="9123239" cy="2194560"/>
          </a:xfrm>
          <a:prstGeom prst="rect">
            <a:avLst/>
          </a:prstGeom>
        </p:spPr>
      </p:pic>
      <p:sp>
        <p:nvSpPr>
          <p:cNvPr id="14" name="Title 1">
            <a:extLst>
              <a:ext uri="{FF2B5EF4-FFF2-40B4-BE49-F238E27FC236}">
                <a16:creationId xmlns:a16="http://schemas.microsoft.com/office/drawing/2014/main" id="{3E791B14-BA75-4CF6-9A09-316A11D728E7}"/>
              </a:ext>
            </a:extLst>
          </p:cNvPr>
          <p:cNvSpPr txBox="1">
            <a:spLocks/>
          </p:cNvSpPr>
          <p:nvPr/>
        </p:nvSpPr>
        <p:spPr>
          <a:xfrm>
            <a:off x="1981200" y="304800"/>
            <a:ext cx="8229600" cy="2011680"/>
          </a:xfrm>
          <a:prstGeom prst="rect">
            <a:avLst/>
          </a:prstGeom>
        </p:spPr>
        <p:txBody>
          <a:bodyPr>
            <a:normAutofit lnSpcReduction="10000"/>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TN Colleges of Applied Technology (TCAT)</a:t>
            </a:r>
          </a:p>
        </p:txBody>
      </p:sp>
    </p:spTree>
    <p:extLst>
      <p:ext uri="{BB962C8B-B14F-4D97-AF65-F5344CB8AC3E}">
        <p14:creationId xmlns:p14="http://schemas.microsoft.com/office/powerpoint/2010/main" val="952675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extLst>
              <p:ext uri="{D42A27DB-BD31-4B8C-83A1-F6EECF244321}">
                <p14:modId xmlns:p14="http://schemas.microsoft.com/office/powerpoint/2010/main" val="1236715727"/>
              </p:ext>
            </p:extLst>
          </p:nvPr>
        </p:nvGraphicFramePr>
        <p:xfrm>
          <a:off x="1879600" y="1524000"/>
          <a:ext cx="84328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TCAT</a:t>
            </a:r>
          </a:p>
        </p:txBody>
      </p:sp>
      <p:grpSp>
        <p:nvGrpSpPr>
          <p:cNvPr id="13" name="Group 12"/>
          <p:cNvGrpSpPr/>
          <p:nvPr/>
        </p:nvGrpSpPr>
        <p:grpSpPr>
          <a:xfrm>
            <a:off x="1996440" y="5374363"/>
            <a:ext cx="1021080" cy="654717"/>
            <a:chOff x="7482840" y="5391388"/>
            <a:chExt cx="1021080" cy="654717"/>
          </a:xfrm>
        </p:grpSpPr>
        <p:sp>
          <p:nvSpPr>
            <p:cNvPr id="2" name="Rectangle 1"/>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65720" y="5391388"/>
              <a:ext cx="838200" cy="369332"/>
            </a:xfrm>
            <a:prstGeom prst="rect">
              <a:avLst/>
            </a:prstGeom>
            <a:noFill/>
          </p:spPr>
          <p:txBody>
            <a:bodyPr wrap="square" rtlCol="0">
              <a:spAutoFit/>
            </a:bodyPr>
            <a:lstStyle/>
            <a:p>
              <a:r>
                <a:rPr lang="en-US" b="1" dirty="0">
                  <a:solidFill>
                    <a:schemeClr val="tx2"/>
                  </a:solidFill>
                </a:rPr>
                <a:t>Need</a:t>
              </a:r>
            </a:p>
          </p:txBody>
        </p:sp>
        <p:sp>
          <p:nvSpPr>
            <p:cNvPr id="9" name="TextBox 8"/>
            <p:cNvSpPr txBox="1"/>
            <p:nvPr/>
          </p:nvSpPr>
          <p:spPr>
            <a:xfrm>
              <a:off x="7665720" y="5676773"/>
              <a:ext cx="838200" cy="369332"/>
            </a:xfrm>
            <a:prstGeom prst="rect">
              <a:avLst/>
            </a:prstGeom>
            <a:noFill/>
          </p:spPr>
          <p:txBody>
            <a:bodyPr wrap="square" rtlCol="0">
              <a:spAutoFit/>
            </a:bodyPr>
            <a:lstStyle/>
            <a:p>
              <a:r>
                <a:rPr lang="en-US" b="1" dirty="0">
                  <a:solidFill>
                    <a:schemeClr val="tx2"/>
                  </a:solidFill>
                </a:rPr>
                <a:t>Merit</a:t>
              </a:r>
            </a:p>
          </p:txBody>
        </p:sp>
      </p:grpSp>
    </p:spTree>
    <p:extLst>
      <p:ext uri="{BB962C8B-B14F-4D97-AF65-F5344CB8AC3E}">
        <p14:creationId xmlns:p14="http://schemas.microsoft.com/office/powerpoint/2010/main" val="2958685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8A239E6-97C0-4A74-8E7A-C9FD39A8C9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25627" y="1066800"/>
            <a:ext cx="2595016" cy="2938480"/>
          </a:xfrm>
          <a:prstGeom prst="rect">
            <a:avLst/>
          </a:prstGeom>
        </p:spPr>
      </p:pic>
      <p:pic>
        <p:nvPicPr>
          <p:cNvPr id="9" name="Graphic 8">
            <a:extLst>
              <a:ext uri="{FF2B5EF4-FFF2-40B4-BE49-F238E27FC236}">
                <a16:creationId xmlns:a16="http://schemas.microsoft.com/office/drawing/2014/main" id="{93E427C7-0218-4592-82DA-2431E4BF87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09818" y="1066801"/>
            <a:ext cx="2765165" cy="2907935"/>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5" name="Graphic 4">
            <a:extLst>
              <a:ext uri="{FF2B5EF4-FFF2-40B4-BE49-F238E27FC236}">
                <a16:creationId xmlns:a16="http://schemas.microsoft.com/office/drawing/2014/main" id="{EB71843F-0A0B-4317-B205-4B0A0B97C0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64157" y="1066801"/>
            <a:ext cx="3403847" cy="2667000"/>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Graphic 6">
            <a:extLst>
              <a:ext uri="{FF2B5EF4-FFF2-40B4-BE49-F238E27FC236}">
                <a16:creationId xmlns:a16="http://schemas.microsoft.com/office/drawing/2014/main" id="{2696A1A4-8E43-47F6-A6DC-A9ADAB053D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25628" y="4080519"/>
            <a:ext cx="4193805" cy="1920232"/>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6281738" y="3993357"/>
            <a:ext cx="4129361" cy="1103501"/>
          </a:xfrm>
        </p:spPr>
        <p:txBody>
          <a:bodyPr anchor="b">
            <a:normAutofit/>
          </a:bodyPr>
          <a:lstStyle/>
          <a:p>
            <a:pPr algn="l"/>
            <a:r>
              <a:rPr lang="en-US" sz="3300" dirty="0">
                <a:latin typeface="Franklin Gothic Book" panose="020B0503020102020204" pitchFamily="34" charset="0"/>
                <a:cs typeface="Segoe UI" panose="020B0502040204020203" pitchFamily="34" charset="0"/>
              </a:rPr>
              <a:t>Tennessee Community College</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6281739" y="5139425"/>
            <a:ext cx="4046981" cy="485089"/>
          </a:xfrm>
        </p:spPr>
        <p:txBody>
          <a:bodyPr>
            <a:normAutofit fontScale="85000" lnSpcReduction="20000"/>
          </a:bodyPr>
          <a:lstStyle/>
          <a:p>
            <a:pPr algn="l"/>
            <a:r>
              <a:rPr lang="en-US" dirty="0"/>
              <a:t>Associate and Associate of Applied science degrees</a:t>
            </a:r>
            <a:endParaRPr lang="en-US" dirty="0">
              <a:latin typeface="Franklin Gothic Book" panose="020B0503020102020204" pitchFamily="34" charset="0"/>
            </a:endParaRPr>
          </a:p>
        </p:txBody>
      </p:sp>
    </p:spTree>
    <p:extLst>
      <p:ext uri="{BB962C8B-B14F-4D97-AF65-F5344CB8AC3E}">
        <p14:creationId xmlns:p14="http://schemas.microsoft.com/office/powerpoint/2010/main" val="101187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p:cNvSpPr txBox="1">
            <a:spLocks/>
          </p:cNvSpPr>
          <p:nvPr/>
        </p:nvSpPr>
        <p:spPr>
          <a:xfrm>
            <a:off x="342900" y="1268896"/>
            <a:ext cx="11506200" cy="5562600"/>
          </a:xfrm>
          <a:prstGeom prst="rect">
            <a:avLst/>
          </a:prstGeom>
        </p:spPr>
        <p:txBody>
          <a:bodyPr/>
          <a:lstStyle/>
          <a:p>
            <a:pPr marL="342900" lvl="0" indent="-342900">
              <a:spcBef>
                <a:spcPts val="300"/>
              </a:spcBef>
              <a:buClr>
                <a:srgbClr val="1B365D"/>
              </a:buClr>
              <a:buFont typeface="Arial" panose="020B0604020202020204" pitchFamily="34" charset="0"/>
              <a:buChar char="•"/>
              <a:defRPr/>
            </a:pPr>
            <a:r>
              <a:rPr lang="en-US" sz="2200" b="1" dirty="0">
                <a:solidFill>
                  <a:srgbClr val="1B365D"/>
                </a:solidFill>
                <a:cs typeface="Open Sans"/>
              </a:rPr>
              <a:t>COA – </a:t>
            </a:r>
            <a:r>
              <a:rPr lang="en-US" sz="2200" dirty="0">
                <a:solidFill>
                  <a:srgbClr val="1B365D"/>
                </a:solidFill>
                <a:cs typeface="Open Sans"/>
              </a:rPr>
              <a:t>cost of attendance; varies by institution</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cs typeface="Open Sans"/>
              </a:rPr>
              <a:t>Program of Study </a:t>
            </a:r>
            <a:r>
              <a:rPr lang="en-US" sz="2000" b="1" dirty="0">
                <a:solidFill>
                  <a:srgbClr val="1B365D"/>
                </a:solidFill>
                <a:cs typeface="Open Sans"/>
              </a:rPr>
              <a:t>–(</a:t>
            </a:r>
            <a:r>
              <a:rPr lang="en-US" sz="2000" b="1" dirty="0" err="1">
                <a:solidFill>
                  <a:srgbClr val="1B365D"/>
                </a:solidFill>
                <a:cs typeface="Open Sans"/>
              </a:rPr>
              <a:t>CPoS</a:t>
            </a:r>
            <a:r>
              <a:rPr lang="en-US" sz="2000" b="1" dirty="0">
                <a:solidFill>
                  <a:srgbClr val="1B365D"/>
                </a:solidFill>
                <a:cs typeface="Open Sans"/>
              </a:rPr>
              <a:t>)</a:t>
            </a:r>
            <a:r>
              <a:rPr lang="en-US" sz="2000" b="0" i="0" dirty="0">
                <a:solidFill>
                  <a:schemeClr val="tx2"/>
                </a:solidFill>
                <a:effectLst/>
                <a:latin typeface="Roboto" panose="02000000000000000000" pitchFamily="2" charset="0"/>
              </a:rPr>
              <a:t> Only classes required for your Program of Study are eligible for financial aid funding.</a:t>
            </a:r>
          </a:p>
          <a:p>
            <a:pPr marL="342900" lvl="0" indent="-342900">
              <a:spcBef>
                <a:spcPts val="300"/>
              </a:spcBef>
              <a:buClr>
                <a:srgbClr val="1B365D"/>
              </a:buClr>
              <a:buFont typeface="Arial" panose="020B0604020202020204" pitchFamily="34" charset="0"/>
              <a:buChar char="•"/>
              <a:defRPr/>
            </a:pPr>
            <a:r>
              <a:rPr lang="en-US" sz="2000" b="1" dirty="0">
                <a:solidFill>
                  <a:schemeClr val="tx2"/>
                </a:solidFill>
                <a:cs typeface="Open Sans"/>
              </a:rPr>
              <a:t>Institutional aid - </a:t>
            </a:r>
            <a:r>
              <a:rPr lang="en-US" sz="2000" dirty="0">
                <a:solidFill>
                  <a:schemeClr val="tx2"/>
                </a:solidFill>
                <a:cs typeface="Open Sans"/>
              </a:rPr>
              <a:t>means aid from a college or career school (from the school’s own funds)</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cs typeface="Open Sans"/>
              </a:rPr>
              <a:t>EFC – </a:t>
            </a:r>
            <a:r>
              <a:rPr lang="en-US" sz="2200" dirty="0">
                <a:solidFill>
                  <a:srgbClr val="1B365D"/>
                </a:solidFill>
                <a:cs typeface="Open Sans"/>
              </a:rPr>
              <a:t>expected family contribution; number derived from the FAFSA  and used to determine need based aid eligibility</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cs typeface="Open Sans"/>
              </a:rPr>
              <a:t>FAFSA – </a:t>
            </a:r>
            <a:r>
              <a:rPr lang="en-US" sz="2200" dirty="0">
                <a:solidFill>
                  <a:srgbClr val="1B365D"/>
                </a:solidFill>
                <a:cs typeface="Open Sans"/>
              </a:rPr>
              <a:t>Free Application for Federal Student Aid</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cs typeface="Open Sans"/>
              </a:rPr>
              <a:t>FSA ID – </a:t>
            </a:r>
            <a:r>
              <a:rPr lang="en-US" sz="2200" dirty="0">
                <a:solidFill>
                  <a:srgbClr val="1B365D"/>
                </a:solidFill>
                <a:cs typeface="Open Sans"/>
              </a:rPr>
              <a:t>usernames/passwords created by student AND parent to electronically sign the FAFSA</a:t>
            </a:r>
            <a:endParaRPr lang="en-US" sz="2200" b="1" dirty="0">
              <a:solidFill>
                <a:srgbClr val="1B365D"/>
              </a:solidFill>
              <a:cs typeface="Open Sans"/>
            </a:endParaRP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cs typeface="Open Sans"/>
              </a:rPr>
              <a:t>SAR – </a:t>
            </a:r>
            <a:r>
              <a:rPr lang="en-US" sz="2200" dirty="0">
                <a:solidFill>
                  <a:srgbClr val="1B365D"/>
                </a:solidFill>
                <a:cs typeface="Open Sans"/>
              </a:rPr>
              <a:t>student aid report; summary of FAFSA information</a:t>
            </a:r>
          </a:p>
          <a:p>
            <a:pPr marL="342900" indent="-342900">
              <a:spcBef>
                <a:spcPts val="300"/>
              </a:spcBef>
              <a:buClr>
                <a:srgbClr val="1B365D"/>
              </a:buClr>
              <a:buFont typeface="Arial" panose="020B0604020202020204" pitchFamily="34" charset="0"/>
              <a:buChar char="•"/>
              <a:defRPr/>
            </a:pPr>
            <a:r>
              <a:rPr lang="en-US" sz="2200" b="1" dirty="0">
                <a:solidFill>
                  <a:srgbClr val="1B365D"/>
                </a:solidFill>
                <a:cs typeface="Open Sans"/>
              </a:rPr>
              <a:t>Verification – </a:t>
            </a:r>
            <a:r>
              <a:rPr lang="en-US" sz="2200" dirty="0">
                <a:solidFill>
                  <a:srgbClr val="1B365D"/>
                </a:solidFill>
                <a:cs typeface="Open Sans"/>
              </a:rPr>
              <a:t>random “audit” of FAFSA </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highlight>
                  <a:srgbClr val="00FF00"/>
                </a:highlight>
                <a:cs typeface="Open Sans"/>
              </a:rPr>
              <a:t>Grant – </a:t>
            </a:r>
            <a:r>
              <a:rPr lang="en-US" sz="2200" dirty="0">
                <a:solidFill>
                  <a:srgbClr val="1B365D"/>
                </a:solidFill>
                <a:highlight>
                  <a:srgbClr val="00FF00"/>
                </a:highlight>
                <a:cs typeface="Open Sans"/>
              </a:rPr>
              <a:t>free money based on need</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highlight>
                  <a:srgbClr val="FFFF00"/>
                </a:highlight>
                <a:cs typeface="Open Sans"/>
              </a:rPr>
              <a:t>Loan – </a:t>
            </a:r>
            <a:r>
              <a:rPr lang="en-US" sz="2200" dirty="0">
                <a:solidFill>
                  <a:srgbClr val="1B365D"/>
                </a:solidFill>
                <a:highlight>
                  <a:srgbClr val="FFFF00"/>
                </a:highlight>
                <a:cs typeface="Open Sans"/>
              </a:rPr>
              <a:t>money borrowed that must be paid back with interest </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highlight>
                  <a:srgbClr val="00FF00"/>
                </a:highlight>
                <a:cs typeface="Open Sans"/>
              </a:rPr>
              <a:t>Scholarship – </a:t>
            </a:r>
            <a:r>
              <a:rPr lang="en-US" sz="2200" dirty="0">
                <a:solidFill>
                  <a:srgbClr val="1B365D"/>
                </a:solidFill>
                <a:highlight>
                  <a:srgbClr val="00FF00"/>
                </a:highlight>
                <a:cs typeface="Open Sans"/>
              </a:rPr>
              <a:t>free money awarded on the basis of merit, skill, or unique characteristic</a:t>
            </a:r>
          </a:p>
          <a:p>
            <a:pPr marL="342900" lvl="0" indent="-342900">
              <a:spcBef>
                <a:spcPts val="300"/>
              </a:spcBef>
              <a:buClr>
                <a:srgbClr val="1B365D"/>
              </a:buClr>
              <a:buFont typeface="Arial" panose="020B0604020202020204" pitchFamily="34" charset="0"/>
              <a:buChar char="•"/>
              <a:defRPr/>
            </a:pPr>
            <a:r>
              <a:rPr lang="en-US" sz="2200" b="1" dirty="0">
                <a:solidFill>
                  <a:srgbClr val="1B365D"/>
                </a:solidFill>
                <a:highlight>
                  <a:srgbClr val="00FF00"/>
                </a:highlight>
                <a:cs typeface="Open Sans"/>
              </a:rPr>
              <a:t>Work study – </a:t>
            </a:r>
            <a:r>
              <a:rPr lang="en-US" sz="2200" dirty="0">
                <a:solidFill>
                  <a:srgbClr val="1B365D"/>
                </a:solidFill>
                <a:highlight>
                  <a:srgbClr val="00FF00"/>
                </a:highlight>
                <a:cs typeface="Open Sans"/>
              </a:rPr>
              <a:t>money received from on campus employment</a:t>
            </a:r>
          </a:p>
          <a:p>
            <a:pPr lvl="0">
              <a:spcBef>
                <a:spcPts val="300"/>
              </a:spcBef>
              <a:buClr>
                <a:srgbClr val="1B365D"/>
              </a:buClr>
              <a:defRPr/>
            </a:pPr>
            <a:endParaRPr lang="en-US" sz="2500" dirty="0">
              <a:solidFill>
                <a:srgbClr val="1B365D"/>
              </a:solidFill>
              <a:cs typeface="Open Sans"/>
            </a:endParaRPr>
          </a:p>
        </p:txBody>
      </p:sp>
      <p:sp>
        <p:nvSpPr>
          <p:cNvPr id="6" name="Title 1"/>
          <p:cNvSpPr txBox="1">
            <a:spLocks/>
          </p:cNvSpPr>
          <p:nvPr/>
        </p:nvSpPr>
        <p:spPr>
          <a:xfrm>
            <a:off x="1983828" y="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lvl="0" algn="ctr">
              <a:spcBef>
                <a:spcPts val="0"/>
              </a:spcBef>
              <a:defRPr/>
            </a:pPr>
            <a:r>
              <a:rPr lang="en-US" sz="6600" dirty="0">
                <a:solidFill>
                  <a:srgbClr val="002060"/>
                </a:solidFill>
                <a:latin typeface="Calibri"/>
                <a:ea typeface="+mn-ea"/>
                <a:cs typeface="+mn-cs"/>
              </a:rPr>
              <a:t>Financial Aid Terms</a:t>
            </a:r>
          </a:p>
        </p:txBody>
      </p:sp>
    </p:spTree>
    <p:extLst>
      <p:ext uri="{BB962C8B-B14F-4D97-AF65-F5344CB8AC3E}">
        <p14:creationId xmlns:p14="http://schemas.microsoft.com/office/powerpoint/2010/main" val="515509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4038600"/>
            <a:ext cx="9144000" cy="2237772"/>
          </a:xfrm>
        </p:spPr>
      </p:pic>
      <p:sp>
        <p:nvSpPr>
          <p:cNvPr id="6" name="Title 1"/>
          <p:cNvSpPr txBox="1">
            <a:spLocks/>
          </p:cNvSpPr>
          <p:nvPr/>
        </p:nvSpPr>
        <p:spPr>
          <a:xfrm>
            <a:off x="1981200" y="304800"/>
            <a:ext cx="8229600" cy="1143000"/>
          </a:xfrm>
          <a:prstGeom prst="rect">
            <a:avLst/>
          </a:prstGeom>
        </p:spPr>
        <p:txBody>
          <a:bodyPr>
            <a:normAutofit fontScale="92500"/>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TN Community Colleges</a:t>
            </a:r>
          </a:p>
        </p:txBody>
      </p:sp>
      <p:sp>
        <p:nvSpPr>
          <p:cNvPr id="7" name="Content Placeholder 4">
            <a:extLst>
              <a:ext uri="{FF2B5EF4-FFF2-40B4-BE49-F238E27FC236}">
                <a16:creationId xmlns:a16="http://schemas.microsoft.com/office/drawing/2014/main" id="{4B29E320-DA4D-4225-9536-AB5F26B88B73}"/>
              </a:ext>
            </a:extLst>
          </p:cNvPr>
          <p:cNvSpPr txBox="1">
            <a:spLocks/>
          </p:cNvSpPr>
          <p:nvPr/>
        </p:nvSpPr>
        <p:spPr>
          <a:xfrm>
            <a:off x="1981200" y="1524000"/>
            <a:ext cx="8229600" cy="4876800"/>
          </a:xfrm>
          <a:prstGeom prst="rect">
            <a:avLst/>
          </a:prstGeom>
          <a:noFill/>
          <a:ln w="76200">
            <a:noFill/>
          </a:ln>
        </p:spPr>
        <p:txBody>
          <a:bodyPr>
            <a:normAutofit/>
          </a:bodyPr>
          <a:lstStyle/>
          <a:p>
            <a:pPr marL="571500" indent="-571500">
              <a:lnSpc>
                <a:spcPct val="90000"/>
              </a:lnSpc>
              <a:spcBef>
                <a:spcPct val="25000"/>
              </a:spcBef>
              <a:buFont typeface="Arial" panose="020B0604020202020204" pitchFamily="34" charset="0"/>
              <a:buChar char="•"/>
              <a:defRPr/>
            </a:pPr>
            <a:r>
              <a:rPr lang="en-US" sz="4000" dirty="0">
                <a:solidFill>
                  <a:schemeClr val="tx2"/>
                </a:solidFill>
              </a:rPr>
              <a:t>13 community colleges plus satellite campuses</a:t>
            </a:r>
          </a:p>
          <a:p>
            <a:pPr marL="571500" indent="-571500">
              <a:lnSpc>
                <a:spcPct val="90000"/>
              </a:lnSpc>
              <a:spcBef>
                <a:spcPct val="25000"/>
              </a:spcBef>
              <a:buFont typeface="Arial" panose="020B0604020202020204" pitchFamily="34" charset="0"/>
              <a:buChar char="•"/>
              <a:defRPr/>
            </a:pPr>
            <a:r>
              <a:rPr lang="en-US" sz="4000" dirty="0">
                <a:solidFill>
                  <a:schemeClr val="tx2"/>
                </a:solidFill>
              </a:rPr>
              <a:t>Associate degree/certificate programs</a:t>
            </a:r>
          </a:p>
          <a:p>
            <a:pPr marL="571500" indent="-571500">
              <a:lnSpc>
                <a:spcPct val="90000"/>
              </a:lnSpc>
              <a:spcBef>
                <a:spcPct val="25000"/>
              </a:spcBef>
              <a:buFont typeface="Arial" panose="020B0604020202020204" pitchFamily="34" charset="0"/>
              <a:buChar char="•"/>
              <a:defRPr/>
            </a:pPr>
            <a:endParaRPr lang="en-US" sz="3200" dirty="0"/>
          </a:p>
          <a:p>
            <a:pPr marL="742950" lvl="1" indent="-285750">
              <a:lnSpc>
                <a:spcPct val="90000"/>
              </a:lnSpc>
              <a:spcBef>
                <a:spcPct val="25000"/>
              </a:spcBef>
              <a:buFont typeface="Arial" pitchFamily="34" charset="0"/>
              <a:buChar char="–"/>
              <a:defRPr/>
            </a:pPr>
            <a:endParaRPr lang="en-US" sz="3200" dirty="0"/>
          </a:p>
        </p:txBody>
      </p:sp>
    </p:spTree>
    <p:extLst>
      <p:ext uri="{BB962C8B-B14F-4D97-AF65-F5344CB8AC3E}">
        <p14:creationId xmlns:p14="http://schemas.microsoft.com/office/powerpoint/2010/main" val="1109328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extLst>
              <p:ext uri="{D42A27DB-BD31-4B8C-83A1-F6EECF244321}">
                <p14:modId xmlns:p14="http://schemas.microsoft.com/office/powerpoint/2010/main" val="3182112919"/>
              </p:ext>
            </p:extLst>
          </p:nvPr>
        </p:nvGraphicFramePr>
        <p:xfrm>
          <a:off x="1879600" y="1524000"/>
          <a:ext cx="84328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TN Community College</a:t>
            </a:r>
          </a:p>
        </p:txBody>
      </p:sp>
      <p:sp>
        <p:nvSpPr>
          <p:cNvPr id="7" name="TextBox 6"/>
          <p:cNvSpPr txBox="1"/>
          <p:nvPr/>
        </p:nvSpPr>
        <p:spPr>
          <a:xfrm>
            <a:off x="3733800" y="5410201"/>
            <a:ext cx="5105400" cy="830997"/>
          </a:xfrm>
          <a:prstGeom prst="rect">
            <a:avLst/>
          </a:prstGeom>
          <a:noFill/>
        </p:spPr>
        <p:txBody>
          <a:bodyPr wrap="square" rtlCol="0">
            <a:spAutoFit/>
          </a:bodyPr>
          <a:lstStyle/>
          <a:p>
            <a:r>
              <a:rPr lang="en-US" sz="2400" dirty="0">
                <a:solidFill>
                  <a:schemeClr val="tx2"/>
                </a:solidFill>
              </a:rPr>
              <a:t>*All courses calculated on a 4.0 scale </a:t>
            </a:r>
          </a:p>
          <a:p>
            <a:r>
              <a:rPr lang="en-US" sz="2400" dirty="0">
                <a:solidFill>
                  <a:schemeClr val="tx2"/>
                </a:solidFill>
              </a:rPr>
              <a:t>  per the Uniform Grading Policy </a:t>
            </a:r>
          </a:p>
        </p:txBody>
      </p:sp>
      <p:grpSp>
        <p:nvGrpSpPr>
          <p:cNvPr id="8" name="Group 7"/>
          <p:cNvGrpSpPr/>
          <p:nvPr/>
        </p:nvGrpSpPr>
        <p:grpSpPr>
          <a:xfrm>
            <a:off x="1996440" y="5374363"/>
            <a:ext cx="1021080" cy="654717"/>
            <a:chOff x="7482840" y="5391388"/>
            <a:chExt cx="1021080" cy="654717"/>
          </a:xfrm>
        </p:grpSpPr>
        <p:sp>
          <p:nvSpPr>
            <p:cNvPr id="9" name="Rectangle 8"/>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65720" y="5391388"/>
              <a:ext cx="838200" cy="369332"/>
            </a:xfrm>
            <a:prstGeom prst="rect">
              <a:avLst/>
            </a:prstGeom>
            <a:noFill/>
          </p:spPr>
          <p:txBody>
            <a:bodyPr wrap="square" rtlCol="0">
              <a:spAutoFit/>
            </a:bodyPr>
            <a:lstStyle/>
            <a:p>
              <a:r>
                <a:rPr lang="en-US" b="1" dirty="0">
                  <a:solidFill>
                    <a:schemeClr val="tx2"/>
                  </a:solidFill>
                </a:rPr>
                <a:t>Need</a:t>
              </a:r>
            </a:p>
          </p:txBody>
        </p:sp>
        <p:sp>
          <p:nvSpPr>
            <p:cNvPr id="13" name="TextBox 12"/>
            <p:cNvSpPr txBox="1"/>
            <p:nvPr/>
          </p:nvSpPr>
          <p:spPr>
            <a:xfrm>
              <a:off x="7665720" y="5676773"/>
              <a:ext cx="838200" cy="369332"/>
            </a:xfrm>
            <a:prstGeom prst="rect">
              <a:avLst/>
            </a:prstGeom>
            <a:noFill/>
          </p:spPr>
          <p:txBody>
            <a:bodyPr wrap="square" rtlCol="0">
              <a:spAutoFit/>
            </a:bodyPr>
            <a:lstStyle/>
            <a:p>
              <a:r>
                <a:rPr lang="en-US" b="1" dirty="0">
                  <a:solidFill>
                    <a:schemeClr val="tx2"/>
                  </a:solidFill>
                </a:rPr>
                <a:t>Merit</a:t>
              </a:r>
            </a:p>
          </p:txBody>
        </p:sp>
      </p:grpSp>
    </p:spTree>
    <p:extLst>
      <p:ext uri="{BB962C8B-B14F-4D97-AF65-F5344CB8AC3E}">
        <p14:creationId xmlns:p14="http://schemas.microsoft.com/office/powerpoint/2010/main" val="1390767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p:cNvSpPr txBox="1">
            <a:spLocks/>
          </p:cNvSpPr>
          <p:nvPr/>
        </p:nvSpPr>
        <p:spPr>
          <a:xfrm>
            <a:off x="1981200" y="1676400"/>
            <a:ext cx="8229600" cy="4724400"/>
          </a:xfrm>
          <a:prstGeom prst="rect">
            <a:avLst/>
          </a:prstGeom>
        </p:spPr>
        <p:txBody>
          <a:bodyPr/>
          <a:lstStyle/>
          <a:p>
            <a:pPr marL="342900" indent="-342900">
              <a:spcBef>
                <a:spcPct val="20000"/>
              </a:spcBef>
              <a:buFont typeface="Wingdings" pitchFamily="2" charset="2"/>
              <a:buChar char="q"/>
              <a:defRPr/>
            </a:pPr>
            <a:r>
              <a:rPr lang="en-US" sz="3000" dirty="0">
                <a:solidFill>
                  <a:srgbClr val="1B365D"/>
                </a:solidFill>
              </a:rPr>
              <a:t>Apply to the Tennessee Promise program at </a:t>
            </a:r>
            <a:r>
              <a:rPr lang="en-US" sz="3000" b="1" dirty="0">
                <a:solidFill>
                  <a:srgbClr val="1B365D"/>
                </a:solidFill>
              </a:rPr>
              <a:t>www.tnpromise.gov</a:t>
            </a:r>
            <a:r>
              <a:rPr lang="en-US" sz="3000" dirty="0">
                <a:solidFill>
                  <a:srgbClr val="1B365D"/>
                </a:solidFill>
              </a:rPr>
              <a:t> by </a:t>
            </a:r>
            <a:r>
              <a:rPr lang="en-US" sz="3000" b="1" dirty="0">
                <a:solidFill>
                  <a:srgbClr val="1B365D"/>
                </a:solidFill>
              </a:rPr>
              <a:t>November 1, 2021</a:t>
            </a:r>
          </a:p>
          <a:p>
            <a:pPr marL="342900" indent="-342900">
              <a:spcBef>
                <a:spcPct val="20000"/>
              </a:spcBef>
              <a:buFont typeface="Wingdings" pitchFamily="2" charset="2"/>
              <a:buChar char="q"/>
              <a:defRPr/>
            </a:pPr>
            <a:r>
              <a:rPr lang="en-US" sz="3000" dirty="0">
                <a:solidFill>
                  <a:srgbClr val="1B365D"/>
                </a:solidFill>
              </a:rPr>
              <a:t>Complete 2022-23 FAFSA at </a:t>
            </a:r>
            <a:r>
              <a:rPr lang="en-US" sz="3000" b="1" dirty="0">
                <a:solidFill>
                  <a:srgbClr val="1B365D"/>
                </a:solidFill>
              </a:rPr>
              <a:t>www.fafsa.gov</a:t>
            </a:r>
            <a:r>
              <a:rPr lang="en-US" sz="3000" dirty="0">
                <a:solidFill>
                  <a:srgbClr val="1B365D"/>
                </a:solidFill>
              </a:rPr>
              <a:t> by </a:t>
            </a:r>
            <a:r>
              <a:rPr lang="en-US" sz="3000" b="1" dirty="0">
                <a:solidFill>
                  <a:srgbClr val="1B365D"/>
                </a:solidFill>
              </a:rPr>
              <a:t>February 1, 2022</a:t>
            </a:r>
          </a:p>
          <a:p>
            <a:pPr marL="342900" indent="-342900">
              <a:spcBef>
                <a:spcPct val="20000"/>
              </a:spcBef>
              <a:buFont typeface="Wingdings" pitchFamily="2" charset="2"/>
              <a:buChar char="q"/>
              <a:defRPr/>
            </a:pPr>
            <a:r>
              <a:rPr lang="en-US" sz="3000" dirty="0">
                <a:solidFill>
                  <a:srgbClr val="1B365D"/>
                </a:solidFill>
              </a:rPr>
              <a:t>Attend spring mandatory meeting as</a:t>
            </a:r>
            <a:r>
              <a:rPr lang="en-US" sz="3000" b="1" dirty="0">
                <a:solidFill>
                  <a:srgbClr val="1B365D"/>
                </a:solidFill>
              </a:rPr>
              <a:t> </a:t>
            </a:r>
            <a:r>
              <a:rPr lang="en-US" sz="3000" dirty="0">
                <a:solidFill>
                  <a:srgbClr val="1B365D"/>
                </a:solidFill>
              </a:rPr>
              <a:t>coordinated by partnering organization</a:t>
            </a:r>
            <a:endParaRPr lang="en-US" sz="3000" b="1" dirty="0">
              <a:solidFill>
                <a:srgbClr val="1B365D"/>
              </a:solidFill>
            </a:endParaRPr>
          </a:p>
          <a:p>
            <a:pPr marL="342900" indent="-342900">
              <a:spcBef>
                <a:spcPct val="20000"/>
              </a:spcBef>
              <a:buFont typeface="Wingdings" pitchFamily="2" charset="2"/>
              <a:buChar char="q"/>
              <a:defRPr/>
            </a:pPr>
            <a:r>
              <a:rPr lang="en-US" sz="3000" dirty="0">
                <a:solidFill>
                  <a:srgbClr val="1B365D"/>
                </a:solidFill>
              </a:rPr>
              <a:t>Complete 8 hours of community service by</a:t>
            </a:r>
            <a:r>
              <a:rPr lang="en-US" sz="3000" b="1" dirty="0">
                <a:solidFill>
                  <a:srgbClr val="1B365D"/>
                </a:solidFill>
              </a:rPr>
              <a:t> July 1, 2022 </a:t>
            </a:r>
            <a:r>
              <a:rPr lang="en-US" sz="3000" dirty="0">
                <a:solidFill>
                  <a:srgbClr val="1B365D"/>
                </a:solidFill>
              </a:rPr>
              <a:t>(coordinated by partnering organization)</a:t>
            </a:r>
          </a:p>
        </p:txBody>
      </p:sp>
      <p:sp>
        <p:nvSpPr>
          <p:cNvPr id="6"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Calibri"/>
              </a:rPr>
              <a:t>TN Promise Checklist</a:t>
            </a:r>
          </a:p>
        </p:txBody>
      </p:sp>
    </p:spTree>
    <p:extLst>
      <p:ext uri="{BB962C8B-B14F-4D97-AF65-F5344CB8AC3E}">
        <p14:creationId xmlns:p14="http://schemas.microsoft.com/office/powerpoint/2010/main" val="291701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43CB26-04D6-4BA9-BED0-A4CCBC256156}"/>
              </a:ext>
            </a:extLst>
          </p:cNvPr>
          <p:cNvSpPr/>
          <p:nvPr/>
        </p:nvSpPr>
        <p:spPr>
          <a:xfrm>
            <a:off x="-152400" y="1514973"/>
            <a:ext cx="12420600" cy="1431581"/>
          </a:xfrm>
          <a:prstGeom prst="rect">
            <a:avLst/>
          </a:prstGeom>
          <a:pattFill prst="pct25">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a:xfrm>
            <a:off x="1295400" y="368500"/>
            <a:ext cx="8839200" cy="1015662"/>
          </a:xfrm>
        </p:spPr>
        <p:txBody>
          <a:bodyPr/>
          <a:lstStyle/>
          <a:p>
            <a:r>
              <a:rPr lang="en-US" dirty="0"/>
              <a:t>TN Promise Examples</a:t>
            </a:r>
          </a:p>
        </p:txBody>
      </p:sp>
      <p:cxnSp>
        <p:nvCxnSpPr>
          <p:cNvPr id="6" name="Straight Connector 5">
            <a:extLst>
              <a:ext uri="{FF2B5EF4-FFF2-40B4-BE49-F238E27FC236}">
                <a16:creationId xmlns:a16="http://schemas.microsoft.com/office/drawing/2014/main" id="{C7E6006D-5D02-4524-BF48-93CBB1AFD46E}"/>
              </a:ext>
            </a:extLst>
          </p:cNvPr>
          <p:cNvCxnSpPr>
            <a:cxnSpLocks/>
          </p:cNvCxnSpPr>
          <p:nvPr/>
        </p:nvCxnSpPr>
        <p:spPr>
          <a:xfrm>
            <a:off x="0" y="2986087"/>
            <a:ext cx="12207240" cy="23756"/>
          </a:xfrm>
          <a:prstGeom prst="line">
            <a:avLst/>
          </a:prstGeom>
          <a:ln w="571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2CE39C7-C9DE-4BFE-86F2-B63AA291B2E7}"/>
              </a:ext>
            </a:extLst>
          </p:cNvPr>
          <p:cNvSpPr txBox="1"/>
          <p:nvPr/>
        </p:nvSpPr>
        <p:spPr>
          <a:xfrm>
            <a:off x="14262" y="2895784"/>
            <a:ext cx="2490035" cy="1015663"/>
          </a:xfrm>
          <a:prstGeom prst="rect">
            <a:avLst/>
          </a:prstGeom>
          <a:noFill/>
        </p:spPr>
        <p:txBody>
          <a:bodyPr wrap="square" rtlCol="0">
            <a:spAutoFit/>
          </a:bodyPr>
          <a:lstStyle/>
          <a:p>
            <a:r>
              <a:rPr lang="en-US" sz="3000" dirty="0">
                <a:solidFill>
                  <a:schemeClr val="tx2"/>
                </a:solidFill>
              </a:rPr>
              <a:t>Tuition </a:t>
            </a:r>
          </a:p>
          <a:p>
            <a:r>
              <a:rPr lang="en-US" sz="3000" dirty="0">
                <a:solidFill>
                  <a:schemeClr val="tx2"/>
                </a:solidFill>
              </a:rPr>
              <a:t>$2,250</a:t>
            </a:r>
          </a:p>
        </p:txBody>
      </p:sp>
      <p:sp>
        <p:nvSpPr>
          <p:cNvPr id="9" name="TextBox 8">
            <a:extLst>
              <a:ext uri="{FF2B5EF4-FFF2-40B4-BE49-F238E27FC236}">
                <a16:creationId xmlns:a16="http://schemas.microsoft.com/office/drawing/2014/main" id="{5F964A8A-0B8C-4C3A-A830-50C4FA77ABB0}"/>
              </a:ext>
            </a:extLst>
          </p:cNvPr>
          <p:cNvSpPr txBox="1"/>
          <p:nvPr/>
        </p:nvSpPr>
        <p:spPr>
          <a:xfrm>
            <a:off x="3147321" y="5508823"/>
            <a:ext cx="862095" cy="461665"/>
          </a:xfrm>
          <a:prstGeom prst="rect">
            <a:avLst/>
          </a:prstGeom>
          <a:noFill/>
        </p:spPr>
        <p:txBody>
          <a:bodyPr wrap="none" rtlCol="0">
            <a:spAutoFit/>
          </a:bodyPr>
          <a:lstStyle/>
          <a:p>
            <a:r>
              <a:rPr lang="en-US" sz="2400" b="1" dirty="0">
                <a:solidFill>
                  <a:schemeClr val="tx2"/>
                </a:solidFill>
              </a:rPr>
              <a:t>EFC 0</a:t>
            </a:r>
          </a:p>
        </p:txBody>
      </p:sp>
      <p:sp>
        <p:nvSpPr>
          <p:cNvPr id="10" name="TextBox 9">
            <a:extLst>
              <a:ext uri="{FF2B5EF4-FFF2-40B4-BE49-F238E27FC236}">
                <a16:creationId xmlns:a16="http://schemas.microsoft.com/office/drawing/2014/main" id="{FAC03E5D-D06F-40BD-87F2-BED495D87323}"/>
              </a:ext>
            </a:extLst>
          </p:cNvPr>
          <p:cNvSpPr txBox="1"/>
          <p:nvPr/>
        </p:nvSpPr>
        <p:spPr>
          <a:xfrm>
            <a:off x="5663466" y="5315665"/>
            <a:ext cx="1397498" cy="830997"/>
          </a:xfrm>
          <a:prstGeom prst="rect">
            <a:avLst/>
          </a:prstGeom>
          <a:noFill/>
        </p:spPr>
        <p:txBody>
          <a:bodyPr wrap="none" rtlCol="0">
            <a:spAutoFit/>
          </a:bodyPr>
          <a:lstStyle/>
          <a:p>
            <a:r>
              <a:rPr lang="en-US" sz="2400" b="1" dirty="0">
                <a:solidFill>
                  <a:schemeClr val="tx2"/>
                </a:solidFill>
              </a:rPr>
              <a:t>EFC  6000</a:t>
            </a:r>
          </a:p>
          <a:p>
            <a:r>
              <a:rPr lang="en-US" sz="2400" b="1" dirty="0">
                <a:solidFill>
                  <a:schemeClr val="tx2"/>
                </a:solidFill>
              </a:rPr>
              <a:t>GPA 3.25</a:t>
            </a:r>
          </a:p>
        </p:txBody>
      </p:sp>
      <p:sp>
        <p:nvSpPr>
          <p:cNvPr id="12" name="TextBox 11">
            <a:extLst>
              <a:ext uri="{FF2B5EF4-FFF2-40B4-BE49-F238E27FC236}">
                <a16:creationId xmlns:a16="http://schemas.microsoft.com/office/drawing/2014/main" id="{1E6CC0BD-6F32-4B5F-A11D-7A7CB501A92B}"/>
              </a:ext>
            </a:extLst>
          </p:cNvPr>
          <p:cNvSpPr txBox="1"/>
          <p:nvPr/>
        </p:nvSpPr>
        <p:spPr>
          <a:xfrm>
            <a:off x="8405121" y="5233575"/>
            <a:ext cx="2183034" cy="830997"/>
          </a:xfrm>
          <a:prstGeom prst="rect">
            <a:avLst/>
          </a:prstGeom>
          <a:noFill/>
        </p:spPr>
        <p:txBody>
          <a:bodyPr wrap="none" rtlCol="0">
            <a:spAutoFit/>
          </a:bodyPr>
          <a:lstStyle/>
          <a:p>
            <a:r>
              <a:rPr lang="en-US" sz="2400" b="1" dirty="0">
                <a:solidFill>
                  <a:schemeClr val="tx2"/>
                </a:solidFill>
              </a:rPr>
              <a:t>EFC  8000</a:t>
            </a:r>
            <a:br>
              <a:rPr lang="en-US" sz="2400" b="1" dirty="0">
                <a:solidFill>
                  <a:schemeClr val="tx2"/>
                </a:solidFill>
              </a:rPr>
            </a:br>
            <a:r>
              <a:rPr lang="en-US" sz="2400" b="1" dirty="0">
                <a:solidFill>
                  <a:schemeClr val="tx2"/>
                </a:solidFill>
              </a:rPr>
              <a:t>ACT 19/GPA 2.9</a:t>
            </a:r>
          </a:p>
        </p:txBody>
      </p:sp>
      <p:sp>
        <p:nvSpPr>
          <p:cNvPr id="13" name="TextBox 12">
            <a:extLst>
              <a:ext uri="{FF2B5EF4-FFF2-40B4-BE49-F238E27FC236}">
                <a16:creationId xmlns:a16="http://schemas.microsoft.com/office/drawing/2014/main" id="{8ACFFB48-6D2C-42EE-B16A-7AA0B8F2831C}"/>
              </a:ext>
            </a:extLst>
          </p:cNvPr>
          <p:cNvSpPr txBox="1"/>
          <p:nvPr/>
        </p:nvSpPr>
        <p:spPr>
          <a:xfrm>
            <a:off x="2667000" y="5248870"/>
            <a:ext cx="454325" cy="923330"/>
          </a:xfrm>
          <a:prstGeom prst="rect">
            <a:avLst/>
          </a:prstGeom>
          <a:noFill/>
        </p:spPr>
        <p:txBody>
          <a:bodyPr wrap="square" rtlCol="0">
            <a:spAutoFit/>
          </a:bodyPr>
          <a:lstStyle/>
          <a:p>
            <a:r>
              <a:rPr lang="en-US" sz="5400" b="1" dirty="0">
                <a:ln w="13462">
                  <a:solidFill>
                    <a:schemeClr val="bg1"/>
                  </a:solidFill>
                  <a:prstDash val="solid"/>
                </a:ln>
                <a:solidFill>
                  <a:schemeClr val="tx2"/>
                </a:solidFill>
                <a:effectLst>
                  <a:outerShdw dist="38100" dir="2700000" algn="bl" rotWithShape="0">
                    <a:schemeClr val="accent5"/>
                  </a:outerShdw>
                </a:effectLst>
              </a:rPr>
              <a:t>1</a:t>
            </a:r>
          </a:p>
        </p:txBody>
      </p:sp>
      <p:sp>
        <p:nvSpPr>
          <p:cNvPr id="15" name="Rectangle: Rounded Corners 14">
            <a:extLst>
              <a:ext uri="{FF2B5EF4-FFF2-40B4-BE49-F238E27FC236}">
                <a16:creationId xmlns:a16="http://schemas.microsoft.com/office/drawing/2014/main" id="{DA164484-BBE8-4C0A-9E06-8316D18FC255}"/>
              </a:ext>
            </a:extLst>
          </p:cNvPr>
          <p:cNvSpPr/>
          <p:nvPr/>
        </p:nvSpPr>
        <p:spPr>
          <a:xfrm>
            <a:off x="2438400" y="2519065"/>
            <a:ext cx="1828800" cy="2665504"/>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Pell $3,247</a:t>
            </a:r>
          </a:p>
        </p:txBody>
      </p:sp>
      <p:sp>
        <p:nvSpPr>
          <p:cNvPr id="18" name="Rectangle: Rounded Corners 17">
            <a:extLst>
              <a:ext uri="{FF2B5EF4-FFF2-40B4-BE49-F238E27FC236}">
                <a16:creationId xmlns:a16="http://schemas.microsoft.com/office/drawing/2014/main" id="{034187CA-3EA1-410D-876B-36432FF0D34B}"/>
              </a:ext>
            </a:extLst>
          </p:cNvPr>
          <p:cNvSpPr/>
          <p:nvPr/>
        </p:nvSpPr>
        <p:spPr>
          <a:xfrm>
            <a:off x="2438400" y="1706880"/>
            <a:ext cx="1828800" cy="73152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TSAA $650</a:t>
            </a:r>
          </a:p>
        </p:txBody>
      </p:sp>
      <p:sp>
        <p:nvSpPr>
          <p:cNvPr id="19" name="Rectangle: Rounded Corners 18">
            <a:extLst>
              <a:ext uri="{FF2B5EF4-FFF2-40B4-BE49-F238E27FC236}">
                <a16:creationId xmlns:a16="http://schemas.microsoft.com/office/drawing/2014/main" id="{55074549-6563-44AA-8FE7-EED9FD4BEAD5}"/>
              </a:ext>
            </a:extLst>
          </p:cNvPr>
          <p:cNvSpPr/>
          <p:nvPr/>
        </p:nvSpPr>
        <p:spPr>
          <a:xfrm>
            <a:off x="5181600" y="3830621"/>
            <a:ext cx="1828800" cy="130261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HOPE $1,500</a:t>
            </a:r>
          </a:p>
        </p:txBody>
      </p:sp>
      <p:sp>
        <p:nvSpPr>
          <p:cNvPr id="20" name="Rectangle: Rounded Corners 19">
            <a:extLst>
              <a:ext uri="{FF2B5EF4-FFF2-40B4-BE49-F238E27FC236}">
                <a16:creationId xmlns:a16="http://schemas.microsoft.com/office/drawing/2014/main" id="{3F62C91D-C363-436A-BE83-D4DF7CB5E238}"/>
              </a:ext>
            </a:extLst>
          </p:cNvPr>
          <p:cNvSpPr/>
          <p:nvPr/>
        </p:nvSpPr>
        <p:spPr>
          <a:xfrm>
            <a:off x="5181600" y="3078480"/>
            <a:ext cx="1828800" cy="731520"/>
          </a:xfrm>
          <a:prstGeom prst="roundRect">
            <a:avLst/>
          </a:prstGeom>
          <a:solidFill>
            <a:srgbClr val="D1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TN Promise $750</a:t>
            </a:r>
          </a:p>
        </p:txBody>
      </p:sp>
      <p:sp>
        <p:nvSpPr>
          <p:cNvPr id="21" name="Rectangle: Rounded Corners 20">
            <a:extLst>
              <a:ext uri="{FF2B5EF4-FFF2-40B4-BE49-F238E27FC236}">
                <a16:creationId xmlns:a16="http://schemas.microsoft.com/office/drawing/2014/main" id="{D909E1FD-86EB-4062-92AD-8FE2D8BB0632}"/>
              </a:ext>
            </a:extLst>
          </p:cNvPr>
          <p:cNvSpPr/>
          <p:nvPr/>
        </p:nvSpPr>
        <p:spPr>
          <a:xfrm>
            <a:off x="7924800" y="3060947"/>
            <a:ext cx="1828800" cy="2075688"/>
          </a:xfrm>
          <a:prstGeom prst="roundRect">
            <a:avLst/>
          </a:prstGeom>
          <a:solidFill>
            <a:srgbClr val="D1D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22" name="TextBox 21">
            <a:extLst>
              <a:ext uri="{FF2B5EF4-FFF2-40B4-BE49-F238E27FC236}">
                <a16:creationId xmlns:a16="http://schemas.microsoft.com/office/drawing/2014/main" id="{0DEE87A6-7AF6-4BEA-82A7-9627E017E342}"/>
              </a:ext>
            </a:extLst>
          </p:cNvPr>
          <p:cNvSpPr txBox="1"/>
          <p:nvPr/>
        </p:nvSpPr>
        <p:spPr>
          <a:xfrm>
            <a:off x="5108275" y="5248870"/>
            <a:ext cx="454325" cy="923330"/>
          </a:xfrm>
          <a:prstGeom prst="rect">
            <a:avLst/>
          </a:prstGeom>
          <a:noFill/>
        </p:spPr>
        <p:txBody>
          <a:bodyPr wrap="square" rtlCol="0">
            <a:spAutoFit/>
          </a:bodyPr>
          <a:lstStyle/>
          <a:p>
            <a:r>
              <a:rPr lang="en-US" sz="5400" b="1" dirty="0">
                <a:ln w="13462">
                  <a:solidFill>
                    <a:schemeClr val="bg1"/>
                  </a:solidFill>
                  <a:prstDash val="solid"/>
                </a:ln>
                <a:solidFill>
                  <a:schemeClr val="tx2"/>
                </a:solidFill>
                <a:effectLst>
                  <a:outerShdw dist="38100" dir="2700000" algn="bl" rotWithShape="0">
                    <a:schemeClr val="accent5"/>
                  </a:outerShdw>
                </a:effectLst>
              </a:rPr>
              <a:t>2</a:t>
            </a:r>
          </a:p>
        </p:txBody>
      </p:sp>
      <p:sp>
        <p:nvSpPr>
          <p:cNvPr id="23" name="TextBox 22">
            <a:extLst>
              <a:ext uri="{FF2B5EF4-FFF2-40B4-BE49-F238E27FC236}">
                <a16:creationId xmlns:a16="http://schemas.microsoft.com/office/drawing/2014/main" id="{D7839361-21BE-450A-A69A-A5F917D28EBE}"/>
              </a:ext>
            </a:extLst>
          </p:cNvPr>
          <p:cNvSpPr txBox="1"/>
          <p:nvPr/>
        </p:nvSpPr>
        <p:spPr>
          <a:xfrm>
            <a:off x="7924800" y="5252680"/>
            <a:ext cx="454325" cy="923330"/>
          </a:xfrm>
          <a:prstGeom prst="rect">
            <a:avLst/>
          </a:prstGeom>
          <a:noFill/>
        </p:spPr>
        <p:txBody>
          <a:bodyPr wrap="square" rtlCol="0">
            <a:spAutoFit/>
          </a:bodyPr>
          <a:lstStyle/>
          <a:p>
            <a:r>
              <a:rPr lang="en-US" sz="5400" b="1" dirty="0">
                <a:ln w="13462">
                  <a:solidFill>
                    <a:schemeClr val="bg1"/>
                  </a:solidFill>
                  <a:prstDash val="solid"/>
                </a:ln>
                <a:solidFill>
                  <a:schemeClr val="tx2"/>
                </a:solidFill>
                <a:effectLst>
                  <a:outerShdw dist="38100" dir="2700000" algn="bl" rotWithShape="0">
                    <a:schemeClr val="accent5"/>
                  </a:outerShdw>
                </a:effectLst>
              </a:rPr>
              <a:t>3</a:t>
            </a:r>
          </a:p>
        </p:txBody>
      </p:sp>
      <p:sp>
        <p:nvSpPr>
          <p:cNvPr id="24" name="TextBox 23">
            <a:extLst>
              <a:ext uri="{FF2B5EF4-FFF2-40B4-BE49-F238E27FC236}">
                <a16:creationId xmlns:a16="http://schemas.microsoft.com/office/drawing/2014/main" id="{D3A5B1B3-1E85-452E-8289-D5AE20C78E97}"/>
              </a:ext>
            </a:extLst>
          </p:cNvPr>
          <p:cNvSpPr txBox="1"/>
          <p:nvPr/>
        </p:nvSpPr>
        <p:spPr>
          <a:xfrm>
            <a:off x="4572001" y="1503402"/>
            <a:ext cx="7620000" cy="1015663"/>
          </a:xfrm>
          <a:prstGeom prst="rect">
            <a:avLst/>
          </a:prstGeom>
          <a:noFill/>
        </p:spPr>
        <p:txBody>
          <a:bodyPr wrap="square" rtlCol="0">
            <a:spAutoFit/>
          </a:bodyPr>
          <a:lstStyle/>
          <a:p>
            <a:r>
              <a:rPr lang="en-US" sz="3000" b="1" dirty="0">
                <a:solidFill>
                  <a:schemeClr val="tx2"/>
                </a:solidFill>
              </a:rPr>
              <a:t>Student responsibilities: </a:t>
            </a:r>
            <a:r>
              <a:rPr lang="en-US" sz="3000" dirty="0">
                <a:solidFill>
                  <a:schemeClr val="tx2"/>
                </a:solidFill>
              </a:rPr>
              <a:t>Books, food, online fees, other fees, gas, etc. </a:t>
            </a:r>
          </a:p>
        </p:txBody>
      </p:sp>
      <p:grpSp>
        <p:nvGrpSpPr>
          <p:cNvPr id="25" name="Group 24">
            <a:extLst>
              <a:ext uri="{FF2B5EF4-FFF2-40B4-BE49-F238E27FC236}">
                <a16:creationId xmlns:a16="http://schemas.microsoft.com/office/drawing/2014/main" id="{486A8718-5AC9-463A-9906-E137E56053BB}"/>
              </a:ext>
            </a:extLst>
          </p:cNvPr>
          <p:cNvGrpSpPr/>
          <p:nvPr/>
        </p:nvGrpSpPr>
        <p:grpSpPr>
          <a:xfrm>
            <a:off x="464820" y="5814191"/>
            <a:ext cx="1021080" cy="654717"/>
            <a:chOff x="7482840" y="5391388"/>
            <a:chExt cx="1021080" cy="654717"/>
          </a:xfrm>
        </p:grpSpPr>
        <p:sp>
          <p:nvSpPr>
            <p:cNvPr id="26" name="Rectangle 25">
              <a:extLst>
                <a:ext uri="{FF2B5EF4-FFF2-40B4-BE49-F238E27FC236}">
                  <a16:creationId xmlns:a16="http://schemas.microsoft.com/office/drawing/2014/main" id="{B3559849-9683-495B-B0CB-BB93A26BC42C}"/>
                </a:ext>
              </a:extLst>
            </p:cNvPr>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D289BF-E7BE-4C96-AA7B-206D2F6BB40C}"/>
                </a:ext>
              </a:extLst>
            </p:cNvPr>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4ED9AA1-848E-4D00-8E85-D0BCE7AED8FF}"/>
                </a:ext>
              </a:extLst>
            </p:cNvPr>
            <p:cNvSpPr txBox="1"/>
            <p:nvPr/>
          </p:nvSpPr>
          <p:spPr>
            <a:xfrm>
              <a:off x="7665720" y="5391388"/>
              <a:ext cx="838200" cy="369332"/>
            </a:xfrm>
            <a:prstGeom prst="rect">
              <a:avLst/>
            </a:prstGeom>
            <a:noFill/>
          </p:spPr>
          <p:txBody>
            <a:bodyPr wrap="square" rtlCol="0">
              <a:spAutoFit/>
            </a:bodyPr>
            <a:lstStyle/>
            <a:p>
              <a:r>
                <a:rPr lang="en-US" b="1" dirty="0">
                  <a:solidFill>
                    <a:schemeClr val="tx2"/>
                  </a:solidFill>
                </a:rPr>
                <a:t>Need</a:t>
              </a:r>
            </a:p>
          </p:txBody>
        </p:sp>
        <p:sp>
          <p:nvSpPr>
            <p:cNvPr id="29" name="TextBox 28">
              <a:extLst>
                <a:ext uri="{FF2B5EF4-FFF2-40B4-BE49-F238E27FC236}">
                  <a16:creationId xmlns:a16="http://schemas.microsoft.com/office/drawing/2014/main" id="{745F084B-8DEA-4C9F-A3B8-50CC73DD46C7}"/>
                </a:ext>
              </a:extLst>
            </p:cNvPr>
            <p:cNvSpPr txBox="1"/>
            <p:nvPr/>
          </p:nvSpPr>
          <p:spPr>
            <a:xfrm>
              <a:off x="7665720" y="5676773"/>
              <a:ext cx="838200" cy="369332"/>
            </a:xfrm>
            <a:prstGeom prst="rect">
              <a:avLst/>
            </a:prstGeom>
            <a:noFill/>
          </p:spPr>
          <p:txBody>
            <a:bodyPr wrap="square" rtlCol="0">
              <a:spAutoFit/>
            </a:bodyPr>
            <a:lstStyle/>
            <a:p>
              <a:r>
                <a:rPr lang="en-US" b="1" dirty="0">
                  <a:solidFill>
                    <a:schemeClr val="tx2"/>
                  </a:solidFill>
                </a:rPr>
                <a:t>Merit</a:t>
              </a:r>
            </a:p>
          </p:txBody>
        </p:sp>
      </p:grpSp>
      <p:sp>
        <p:nvSpPr>
          <p:cNvPr id="33" name="TextBox 32">
            <a:extLst>
              <a:ext uri="{FF2B5EF4-FFF2-40B4-BE49-F238E27FC236}">
                <a16:creationId xmlns:a16="http://schemas.microsoft.com/office/drawing/2014/main" id="{A9BFBBD3-FC30-4071-AEBA-3680CD324D3C}"/>
              </a:ext>
            </a:extLst>
          </p:cNvPr>
          <p:cNvSpPr txBox="1"/>
          <p:nvPr/>
        </p:nvSpPr>
        <p:spPr>
          <a:xfrm>
            <a:off x="5715000" y="3590919"/>
            <a:ext cx="6210794" cy="954107"/>
          </a:xfrm>
          <a:prstGeom prst="rect">
            <a:avLst/>
          </a:prstGeom>
          <a:noFill/>
        </p:spPr>
        <p:txBody>
          <a:bodyPr wrap="square">
            <a:spAutoFit/>
          </a:bodyPr>
          <a:lstStyle/>
          <a:p>
            <a:pPr algn="ctr"/>
            <a:r>
              <a:rPr lang="en-US" sz="2800" b="1" dirty="0">
                <a:solidFill>
                  <a:schemeClr val="bg1"/>
                </a:solidFill>
              </a:rPr>
              <a:t>TN Promise</a:t>
            </a:r>
          </a:p>
          <a:p>
            <a:pPr algn="ctr"/>
            <a:r>
              <a:rPr lang="en-US" sz="2800" b="1" dirty="0">
                <a:solidFill>
                  <a:schemeClr val="bg1"/>
                </a:solidFill>
              </a:rPr>
              <a:t> $2,250</a:t>
            </a:r>
          </a:p>
        </p:txBody>
      </p:sp>
      <p:cxnSp>
        <p:nvCxnSpPr>
          <p:cNvPr id="30" name="Straight Connector 29">
            <a:extLst>
              <a:ext uri="{FF2B5EF4-FFF2-40B4-BE49-F238E27FC236}">
                <a16:creationId xmlns:a16="http://schemas.microsoft.com/office/drawing/2014/main" id="{CD9BE2BD-CF3C-4936-8965-5387757A9786}"/>
              </a:ext>
            </a:extLst>
          </p:cNvPr>
          <p:cNvCxnSpPr>
            <a:cxnSpLocks/>
          </p:cNvCxnSpPr>
          <p:nvPr/>
        </p:nvCxnSpPr>
        <p:spPr>
          <a:xfrm>
            <a:off x="-45720" y="1509119"/>
            <a:ext cx="12207240" cy="23756"/>
          </a:xfrm>
          <a:prstGeom prst="line">
            <a:avLst/>
          </a:prstGeom>
          <a:ln/>
        </p:spPr>
        <p:style>
          <a:lnRef idx="2">
            <a:schemeClr val="accent2"/>
          </a:lnRef>
          <a:fillRef idx="0">
            <a:schemeClr val="accent2"/>
          </a:fillRef>
          <a:effectRef idx="1">
            <a:schemeClr val="accent2"/>
          </a:effectRef>
          <a:fontRef idx="minor">
            <a:schemeClr val="tx1"/>
          </a:fontRef>
        </p:style>
      </p:cxnSp>
      <p:sp>
        <p:nvSpPr>
          <p:cNvPr id="4" name="TextBox 3">
            <a:extLst>
              <a:ext uri="{FF2B5EF4-FFF2-40B4-BE49-F238E27FC236}">
                <a16:creationId xmlns:a16="http://schemas.microsoft.com/office/drawing/2014/main" id="{4C6B5AB6-CBB9-4AEE-9F11-41875F582D2C}"/>
              </a:ext>
            </a:extLst>
          </p:cNvPr>
          <p:cNvSpPr txBox="1"/>
          <p:nvPr/>
        </p:nvSpPr>
        <p:spPr>
          <a:xfrm>
            <a:off x="91441" y="1013880"/>
            <a:ext cx="1447800" cy="523220"/>
          </a:xfrm>
          <a:prstGeom prst="rect">
            <a:avLst/>
          </a:prstGeom>
          <a:noFill/>
        </p:spPr>
        <p:txBody>
          <a:bodyPr wrap="square" rtlCol="0">
            <a:spAutoFit/>
          </a:bodyPr>
          <a:lstStyle/>
          <a:p>
            <a:r>
              <a:rPr lang="en-US" sz="2800" dirty="0"/>
              <a:t>COA</a:t>
            </a:r>
          </a:p>
        </p:txBody>
      </p:sp>
    </p:spTree>
    <p:extLst>
      <p:ext uri="{BB962C8B-B14F-4D97-AF65-F5344CB8AC3E}">
        <p14:creationId xmlns:p14="http://schemas.microsoft.com/office/powerpoint/2010/main" val="2428888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2" grpId="0"/>
      <p:bldP spid="13" grpId="0"/>
      <p:bldP spid="15" grpId="0" animBg="1"/>
      <p:bldP spid="18" grpId="0" animBg="1"/>
      <p:bldP spid="19" grpId="0" animBg="1"/>
      <p:bldP spid="20" grpId="0" animBg="1"/>
      <p:bldP spid="21" grpId="0" animBg="1"/>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8"/>
          <p:cNvGraphicFramePr>
            <a:graphicFrameLocks/>
          </p:cNvGraphicFramePr>
          <p:nvPr>
            <p:extLst>
              <p:ext uri="{D42A27DB-BD31-4B8C-83A1-F6EECF244321}">
                <p14:modId xmlns:p14="http://schemas.microsoft.com/office/powerpoint/2010/main" val="3132084120"/>
              </p:ext>
            </p:extLst>
          </p:nvPr>
        </p:nvGraphicFramePr>
        <p:xfrm>
          <a:off x="1676400" y="1752600"/>
          <a:ext cx="8763000" cy="2804112"/>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640080">
                <a:tc>
                  <a:txBody>
                    <a:bodyPr/>
                    <a:lstStyle/>
                    <a:p>
                      <a:r>
                        <a:rPr lang="en-US" sz="4000" dirty="0"/>
                        <a:t>Examples</a:t>
                      </a:r>
                      <a:endParaRPr lang="en-US" sz="4000" b="1" dirty="0"/>
                    </a:p>
                  </a:txBody>
                  <a:tcPr marT="45714" marB="45714">
                    <a:solidFill>
                      <a:srgbClr val="1B365D"/>
                    </a:solidFill>
                  </a:tcPr>
                </a:tc>
                <a:tc>
                  <a:txBody>
                    <a:bodyPr/>
                    <a:lstStyle/>
                    <a:p>
                      <a:pPr algn="ctr"/>
                      <a:r>
                        <a:rPr lang="en-US" sz="4000" dirty="0"/>
                        <a:t>A</a:t>
                      </a:r>
                      <a:endParaRPr lang="en-US" sz="4000" b="1" dirty="0"/>
                    </a:p>
                  </a:txBody>
                  <a:tcPr marT="45714" marB="45714">
                    <a:solidFill>
                      <a:schemeClr val="tx2"/>
                    </a:solidFill>
                  </a:tcPr>
                </a:tc>
                <a:tc>
                  <a:txBody>
                    <a:bodyPr/>
                    <a:lstStyle/>
                    <a:p>
                      <a:pPr algn="ctr"/>
                      <a:r>
                        <a:rPr lang="en-US" sz="4000" dirty="0"/>
                        <a:t>B</a:t>
                      </a:r>
                      <a:endParaRPr lang="en-US" sz="4000" b="1" dirty="0"/>
                    </a:p>
                  </a:txBody>
                  <a:tcPr marT="45714" marB="45714">
                    <a:solidFill>
                      <a:schemeClr val="tx2"/>
                    </a:solidFill>
                  </a:tcPr>
                </a:tc>
                <a:tc>
                  <a:txBody>
                    <a:bodyPr/>
                    <a:lstStyle/>
                    <a:p>
                      <a:pPr algn="ctr"/>
                      <a:r>
                        <a:rPr lang="en-US" sz="4000" dirty="0"/>
                        <a:t>C</a:t>
                      </a:r>
                      <a:endParaRPr lang="en-US" sz="4000" b="1" dirty="0"/>
                    </a:p>
                  </a:txBody>
                  <a:tcPr marT="45714" marB="45714">
                    <a:solidFill>
                      <a:schemeClr val="tx2"/>
                    </a:solidFill>
                  </a:tcPr>
                </a:tc>
                <a:extLst>
                  <a:ext uri="{0D108BD9-81ED-4DB2-BD59-A6C34878D82A}">
                    <a16:rowId xmlns:a16="http://schemas.microsoft.com/office/drawing/2014/main" val="10000"/>
                  </a:ext>
                </a:extLst>
              </a:tr>
              <a:tr h="640080">
                <a:tc>
                  <a:txBody>
                    <a:bodyPr/>
                    <a:lstStyle/>
                    <a:p>
                      <a:r>
                        <a:rPr lang="en-US" sz="4000" dirty="0">
                          <a:solidFill>
                            <a:schemeClr val="tx2"/>
                          </a:solidFill>
                        </a:rPr>
                        <a:t>Tuition</a:t>
                      </a:r>
                      <a:endParaRPr lang="en-US" sz="4000" b="1" dirty="0">
                        <a:solidFill>
                          <a:schemeClr val="tx2"/>
                        </a:solidFill>
                      </a:endParaRPr>
                    </a:p>
                  </a:txBody>
                  <a:tcPr marT="45714" marB="45714">
                    <a:solidFill>
                      <a:srgbClr val="CBCBCB"/>
                    </a:solidFill>
                  </a:tcPr>
                </a:tc>
                <a:tc>
                  <a:txBody>
                    <a:bodyPr/>
                    <a:lstStyle/>
                    <a:p>
                      <a:pPr algn="ctr"/>
                      <a:r>
                        <a:rPr lang="en-US" sz="4000" dirty="0">
                          <a:solidFill>
                            <a:schemeClr val="tx2"/>
                          </a:solidFill>
                        </a:rPr>
                        <a:t>$2,250</a:t>
                      </a:r>
                      <a:endParaRPr lang="en-US" sz="4000" b="1" dirty="0">
                        <a:solidFill>
                          <a:schemeClr val="tx2"/>
                        </a:solidFill>
                      </a:endParaRPr>
                    </a:p>
                  </a:txBody>
                  <a:tcPr marT="45714" marB="45714"/>
                </a:tc>
                <a:tc>
                  <a:txBody>
                    <a:bodyPr/>
                    <a:lstStyle/>
                    <a:p>
                      <a:pPr algn="ctr"/>
                      <a:r>
                        <a:rPr lang="en-US" sz="4000" dirty="0">
                          <a:solidFill>
                            <a:schemeClr val="tx2"/>
                          </a:solidFill>
                        </a:rPr>
                        <a:t>$2,250</a:t>
                      </a:r>
                      <a:endParaRPr lang="en-US" sz="4000" b="1" dirty="0">
                        <a:solidFill>
                          <a:schemeClr val="tx2"/>
                        </a:solidFill>
                      </a:endParaRPr>
                    </a:p>
                  </a:txBody>
                  <a:tcPr marT="45714" marB="45714"/>
                </a:tc>
                <a:tc>
                  <a:txBody>
                    <a:bodyPr/>
                    <a:lstStyle/>
                    <a:p>
                      <a:pPr algn="ctr"/>
                      <a:r>
                        <a:rPr lang="en-US" sz="4000" dirty="0">
                          <a:solidFill>
                            <a:schemeClr val="tx2"/>
                          </a:solidFill>
                        </a:rPr>
                        <a:t>$2,250</a:t>
                      </a:r>
                      <a:endParaRPr lang="en-US" sz="4000" b="1" dirty="0">
                        <a:solidFill>
                          <a:schemeClr val="tx2"/>
                        </a:solidFill>
                      </a:endParaRPr>
                    </a:p>
                  </a:txBody>
                  <a:tcPr marT="45714" marB="45714"/>
                </a:tc>
                <a:extLst>
                  <a:ext uri="{0D108BD9-81ED-4DB2-BD59-A6C34878D82A}">
                    <a16:rowId xmlns:a16="http://schemas.microsoft.com/office/drawing/2014/main" val="10001"/>
                  </a:ext>
                </a:extLst>
              </a:tr>
              <a:tr h="639989">
                <a:tc>
                  <a:txBody>
                    <a:bodyPr/>
                    <a:lstStyle/>
                    <a:p>
                      <a:r>
                        <a:rPr lang="en-US" sz="3100" dirty="0">
                          <a:solidFill>
                            <a:schemeClr val="tx2"/>
                          </a:solidFill>
                        </a:rPr>
                        <a:t>HOPE/Pell/TSAA</a:t>
                      </a:r>
                    </a:p>
                  </a:txBody>
                  <a:tcPr marT="45714" marB="45714"/>
                </a:tc>
                <a:tc>
                  <a:txBody>
                    <a:bodyPr/>
                    <a:lstStyle/>
                    <a:p>
                      <a:pPr algn="ctr"/>
                      <a:r>
                        <a:rPr lang="en-US" sz="4000" dirty="0">
                          <a:solidFill>
                            <a:schemeClr val="tx2"/>
                          </a:solidFill>
                        </a:rPr>
                        <a:t>-$3,250</a:t>
                      </a:r>
                      <a:endParaRPr lang="en-US" sz="4000" b="1" dirty="0">
                        <a:solidFill>
                          <a:schemeClr val="tx2"/>
                        </a:solidFill>
                      </a:endParaRPr>
                    </a:p>
                  </a:txBody>
                  <a:tcPr marT="45714" marB="4571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000" dirty="0">
                          <a:solidFill>
                            <a:schemeClr val="tx2"/>
                          </a:solidFill>
                        </a:rPr>
                        <a:t>-$1,500</a:t>
                      </a:r>
                    </a:p>
                  </a:txBody>
                  <a:tcPr marT="45714" marB="45714"/>
                </a:tc>
                <a:tc>
                  <a:txBody>
                    <a:bodyPr/>
                    <a:lstStyle/>
                    <a:p>
                      <a:pPr algn="ctr"/>
                      <a:r>
                        <a:rPr lang="en-US" sz="4000" dirty="0">
                          <a:solidFill>
                            <a:schemeClr val="tx2"/>
                          </a:solidFill>
                        </a:rPr>
                        <a:t>$0</a:t>
                      </a:r>
                      <a:endParaRPr lang="en-US" sz="4000" b="1" dirty="0">
                        <a:solidFill>
                          <a:schemeClr val="tx2"/>
                        </a:solidFill>
                      </a:endParaRPr>
                    </a:p>
                  </a:txBody>
                  <a:tcPr marT="45714" marB="45714"/>
                </a:tc>
                <a:extLst>
                  <a:ext uri="{0D108BD9-81ED-4DB2-BD59-A6C34878D82A}">
                    <a16:rowId xmlns:a16="http://schemas.microsoft.com/office/drawing/2014/main" val="10002"/>
                  </a:ext>
                </a:extLst>
              </a:tr>
              <a:tr h="639989">
                <a:tc>
                  <a:txBody>
                    <a:bodyPr/>
                    <a:lstStyle/>
                    <a:p>
                      <a:r>
                        <a:rPr lang="en-US" sz="3300" dirty="0">
                          <a:solidFill>
                            <a:schemeClr val="tx2"/>
                          </a:solidFill>
                        </a:rPr>
                        <a:t>Gap</a:t>
                      </a:r>
                      <a:endParaRPr lang="en-US" sz="3300" b="1" dirty="0">
                        <a:solidFill>
                          <a:schemeClr val="tx2"/>
                        </a:solidFill>
                      </a:endParaRPr>
                    </a:p>
                  </a:txBody>
                  <a:tcPr marT="45714" marB="45714"/>
                </a:tc>
                <a:tc>
                  <a:txBody>
                    <a:bodyPr/>
                    <a:lstStyle/>
                    <a:p>
                      <a:pPr algn="ctr"/>
                      <a:r>
                        <a:rPr lang="en-US" sz="4000" dirty="0">
                          <a:solidFill>
                            <a:schemeClr val="tx2"/>
                          </a:solidFill>
                        </a:rPr>
                        <a:t>$0</a:t>
                      </a:r>
                      <a:endParaRPr lang="en-US" sz="4000" b="1" dirty="0">
                        <a:solidFill>
                          <a:schemeClr val="tx2"/>
                        </a:solidFill>
                      </a:endParaRPr>
                    </a:p>
                  </a:txBody>
                  <a:tcPr marT="45714" marB="45714"/>
                </a:tc>
                <a:tc>
                  <a:txBody>
                    <a:bodyPr/>
                    <a:lstStyle/>
                    <a:p>
                      <a:pPr algn="ctr"/>
                      <a:r>
                        <a:rPr lang="en-US" sz="4000" dirty="0">
                          <a:solidFill>
                            <a:schemeClr val="tx2"/>
                          </a:solidFill>
                        </a:rPr>
                        <a:t>$750</a:t>
                      </a:r>
                      <a:endParaRPr lang="en-US" sz="4000" b="1" dirty="0">
                        <a:solidFill>
                          <a:schemeClr val="tx2"/>
                        </a:solidFill>
                      </a:endParaRPr>
                    </a:p>
                  </a:txBody>
                  <a:tcPr marT="45714" marB="45714"/>
                </a:tc>
                <a:tc>
                  <a:txBody>
                    <a:bodyPr/>
                    <a:lstStyle/>
                    <a:p>
                      <a:pPr algn="ctr"/>
                      <a:r>
                        <a:rPr lang="en-US" sz="4000" dirty="0">
                          <a:solidFill>
                            <a:schemeClr val="tx2"/>
                          </a:solidFill>
                        </a:rPr>
                        <a:t>$2,250</a:t>
                      </a:r>
                      <a:endParaRPr lang="en-US" sz="4000" b="1" dirty="0">
                        <a:solidFill>
                          <a:schemeClr val="tx2"/>
                        </a:solidFill>
                      </a:endParaRPr>
                    </a:p>
                  </a:txBody>
                  <a:tcPr marT="45714" marB="45714"/>
                </a:tc>
                <a:extLst>
                  <a:ext uri="{0D108BD9-81ED-4DB2-BD59-A6C34878D82A}">
                    <a16:rowId xmlns:a16="http://schemas.microsoft.com/office/drawing/2014/main" val="10003"/>
                  </a:ext>
                </a:extLst>
              </a:tr>
            </a:tbl>
          </a:graphicData>
        </a:graphic>
      </p:graphicFrame>
      <p:graphicFrame>
        <p:nvGraphicFramePr>
          <p:cNvPr id="5" name="Content Placeholder 8"/>
          <p:cNvGraphicFramePr>
            <a:graphicFrameLocks/>
          </p:cNvGraphicFramePr>
          <p:nvPr>
            <p:extLst>
              <p:ext uri="{D42A27DB-BD31-4B8C-83A1-F6EECF244321}">
                <p14:modId xmlns:p14="http://schemas.microsoft.com/office/powerpoint/2010/main" val="1770625121"/>
              </p:ext>
            </p:extLst>
          </p:nvPr>
        </p:nvGraphicFramePr>
        <p:xfrm>
          <a:off x="1676400" y="4572000"/>
          <a:ext cx="4648200" cy="1402056"/>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639989">
                <a:tc>
                  <a:txBody>
                    <a:bodyPr/>
                    <a:lstStyle/>
                    <a:p>
                      <a:r>
                        <a:rPr lang="en-US" sz="4000" dirty="0"/>
                        <a:t>TN Promise</a:t>
                      </a:r>
                      <a:endParaRPr lang="en-US" sz="4000" b="1" dirty="0"/>
                    </a:p>
                  </a:txBody>
                  <a:tcPr marT="45714" marB="45714">
                    <a:solidFill>
                      <a:schemeClr val="tx2"/>
                    </a:solidFill>
                  </a:tcPr>
                </a:tc>
                <a:tc>
                  <a:txBody>
                    <a:bodyPr/>
                    <a:lstStyle/>
                    <a:p>
                      <a:pPr algn="ctr"/>
                      <a:r>
                        <a:rPr lang="en-US" sz="4000" dirty="0"/>
                        <a:t>$0</a:t>
                      </a:r>
                      <a:endParaRPr lang="en-US" sz="4000" b="1" dirty="0"/>
                    </a:p>
                  </a:txBody>
                  <a:tcPr marT="45714" marB="45714">
                    <a:solidFill>
                      <a:schemeClr val="tx2"/>
                    </a:solidFill>
                  </a:tcPr>
                </a:tc>
                <a:extLst>
                  <a:ext uri="{0D108BD9-81ED-4DB2-BD59-A6C34878D82A}">
                    <a16:rowId xmlns:a16="http://schemas.microsoft.com/office/drawing/2014/main" val="10000"/>
                  </a:ext>
                </a:extLst>
              </a:tr>
              <a:tr h="639989">
                <a:tc>
                  <a:txBody>
                    <a:bodyPr/>
                    <a:lstStyle/>
                    <a:p>
                      <a:r>
                        <a:rPr lang="en-US" sz="4000" dirty="0">
                          <a:solidFill>
                            <a:schemeClr val="tx2"/>
                          </a:solidFill>
                        </a:rPr>
                        <a:t>Tuition</a:t>
                      </a:r>
                    </a:p>
                  </a:txBody>
                  <a:tcPr marT="45714" marB="45714"/>
                </a:tc>
                <a:tc>
                  <a:txBody>
                    <a:bodyPr/>
                    <a:lstStyle/>
                    <a:p>
                      <a:pPr algn="ctr"/>
                      <a:r>
                        <a:rPr lang="en-US" sz="4000" dirty="0">
                          <a:solidFill>
                            <a:schemeClr val="tx2"/>
                          </a:solidFill>
                        </a:rPr>
                        <a:t>$0</a:t>
                      </a:r>
                    </a:p>
                  </a:txBody>
                  <a:tcPr marT="45714" marB="45714"/>
                </a:tc>
                <a:extLst>
                  <a:ext uri="{0D108BD9-81ED-4DB2-BD59-A6C34878D82A}">
                    <a16:rowId xmlns:a16="http://schemas.microsoft.com/office/drawing/2014/main" val="10001"/>
                  </a:ext>
                </a:extLst>
              </a:tr>
            </a:tbl>
          </a:graphicData>
        </a:graphic>
      </p:graphicFrame>
      <p:graphicFrame>
        <p:nvGraphicFramePr>
          <p:cNvPr id="6" name="Content Placeholder 8"/>
          <p:cNvGraphicFramePr>
            <a:graphicFrameLocks/>
          </p:cNvGraphicFramePr>
          <p:nvPr>
            <p:extLst>
              <p:ext uri="{D42A27DB-BD31-4B8C-83A1-F6EECF244321}">
                <p14:modId xmlns:p14="http://schemas.microsoft.com/office/powerpoint/2010/main" val="3733556504"/>
              </p:ext>
            </p:extLst>
          </p:nvPr>
        </p:nvGraphicFramePr>
        <p:xfrm>
          <a:off x="6324600" y="4572000"/>
          <a:ext cx="2133600" cy="1402056"/>
        </p:xfrm>
        <a:graphic>
          <a:graphicData uri="http://schemas.openxmlformats.org/drawingml/2006/table">
            <a:tbl>
              <a:tblPr firstRow="1" bandRow="1">
                <a:tableStyleId>{073A0DAA-6AF3-43AB-8588-CEC1D06C72B9}</a:tableStyleId>
              </a:tblPr>
              <a:tblGrid>
                <a:gridCol w="2133600">
                  <a:extLst>
                    <a:ext uri="{9D8B030D-6E8A-4147-A177-3AD203B41FA5}">
                      <a16:colId xmlns:a16="http://schemas.microsoft.com/office/drawing/2014/main" val="20000"/>
                    </a:ext>
                  </a:extLst>
                </a:gridCol>
              </a:tblGrid>
              <a:tr h="639989">
                <a:tc>
                  <a:txBody>
                    <a:bodyPr/>
                    <a:lstStyle/>
                    <a:p>
                      <a:pPr algn="ctr"/>
                      <a:r>
                        <a:rPr lang="en-US" sz="4000" dirty="0"/>
                        <a:t>$750</a:t>
                      </a:r>
                      <a:endParaRPr lang="en-US" sz="4000" b="1" dirty="0"/>
                    </a:p>
                  </a:txBody>
                  <a:tcPr marT="45714" marB="45714">
                    <a:solidFill>
                      <a:schemeClr val="tx2"/>
                    </a:solidFill>
                  </a:tcPr>
                </a:tc>
                <a:extLst>
                  <a:ext uri="{0D108BD9-81ED-4DB2-BD59-A6C34878D82A}">
                    <a16:rowId xmlns:a16="http://schemas.microsoft.com/office/drawing/2014/main" val="10000"/>
                  </a:ext>
                </a:extLst>
              </a:tr>
              <a:tr h="639989">
                <a:tc>
                  <a:txBody>
                    <a:bodyPr/>
                    <a:lstStyle/>
                    <a:p>
                      <a:pPr algn="ctr"/>
                      <a:r>
                        <a:rPr lang="en-US" sz="4000" dirty="0">
                          <a:solidFill>
                            <a:schemeClr val="tx2"/>
                          </a:solidFill>
                        </a:rPr>
                        <a:t>$0</a:t>
                      </a:r>
                    </a:p>
                  </a:txBody>
                  <a:tcPr marT="45714" marB="45714"/>
                </a:tc>
                <a:extLst>
                  <a:ext uri="{0D108BD9-81ED-4DB2-BD59-A6C34878D82A}">
                    <a16:rowId xmlns:a16="http://schemas.microsoft.com/office/drawing/2014/main" val="10001"/>
                  </a:ext>
                </a:extLst>
              </a:tr>
            </a:tbl>
          </a:graphicData>
        </a:graphic>
      </p:graphicFrame>
      <p:graphicFrame>
        <p:nvGraphicFramePr>
          <p:cNvPr id="7" name="Content Placeholder 8"/>
          <p:cNvGraphicFramePr>
            <a:graphicFrameLocks/>
          </p:cNvGraphicFramePr>
          <p:nvPr>
            <p:extLst>
              <p:ext uri="{D42A27DB-BD31-4B8C-83A1-F6EECF244321}">
                <p14:modId xmlns:p14="http://schemas.microsoft.com/office/powerpoint/2010/main" val="3448838024"/>
              </p:ext>
            </p:extLst>
          </p:nvPr>
        </p:nvGraphicFramePr>
        <p:xfrm>
          <a:off x="8458200" y="4572000"/>
          <a:ext cx="1981200" cy="1402056"/>
        </p:xfrm>
        <a:graphic>
          <a:graphicData uri="http://schemas.openxmlformats.org/drawingml/2006/table">
            <a:tbl>
              <a:tblPr firstRow="1" bandRow="1">
                <a:tableStyleId>{073A0DAA-6AF3-43AB-8588-CEC1D06C72B9}</a:tableStyleId>
              </a:tblPr>
              <a:tblGrid>
                <a:gridCol w="1981200">
                  <a:extLst>
                    <a:ext uri="{9D8B030D-6E8A-4147-A177-3AD203B41FA5}">
                      <a16:colId xmlns:a16="http://schemas.microsoft.com/office/drawing/2014/main" val="20000"/>
                    </a:ext>
                  </a:extLst>
                </a:gridCol>
              </a:tblGrid>
              <a:tr h="639989">
                <a:tc>
                  <a:txBody>
                    <a:bodyPr/>
                    <a:lstStyle/>
                    <a:p>
                      <a:pPr algn="ctr"/>
                      <a:r>
                        <a:rPr lang="en-US" sz="4000" dirty="0"/>
                        <a:t>$2,250</a:t>
                      </a:r>
                      <a:endParaRPr lang="en-US" sz="4000" b="1" dirty="0"/>
                    </a:p>
                  </a:txBody>
                  <a:tcPr marT="45714" marB="45714">
                    <a:solidFill>
                      <a:schemeClr val="tx2"/>
                    </a:solidFill>
                  </a:tcPr>
                </a:tc>
                <a:extLst>
                  <a:ext uri="{0D108BD9-81ED-4DB2-BD59-A6C34878D82A}">
                    <a16:rowId xmlns:a16="http://schemas.microsoft.com/office/drawing/2014/main" val="10000"/>
                  </a:ext>
                </a:extLst>
              </a:tr>
              <a:tr h="639989">
                <a:tc>
                  <a:txBody>
                    <a:bodyPr/>
                    <a:lstStyle/>
                    <a:p>
                      <a:pPr algn="ctr"/>
                      <a:r>
                        <a:rPr lang="en-US" sz="4000" dirty="0">
                          <a:solidFill>
                            <a:schemeClr val="tx2"/>
                          </a:solidFill>
                        </a:rPr>
                        <a:t>$0</a:t>
                      </a:r>
                    </a:p>
                  </a:txBody>
                  <a:tcPr marT="45714" marB="45714"/>
                </a:tc>
                <a:extLst>
                  <a:ext uri="{0D108BD9-81ED-4DB2-BD59-A6C34878D82A}">
                    <a16:rowId xmlns:a16="http://schemas.microsoft.com/office/drawing/2014/main" val="10001"/>
                  </a:ext>
                </a:extLst>
              </a:tr>
            </a:tbl>
          </a:graphicData>
        </a:graphic>
      </p:graphicFrame>
      <p:sp>
        <p:nvSpPr>
          <p:cNvPr id="8"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TN Promise (Semester)</a:t>
            </a:r>
          </a:p>
        </p:txBody>
      </p:sp>
    </p:spTree>
    <p:extLst>
      <p:ext uri="{BB962C8B-B14F-4D97-AF65-F5344CB8AC3E}">
        <p14:creationId xmlns:p14="http://schemas.microsoft.com/office/powerpoint/2010/main" val="2809318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8A239E6-97C0-4A74-8E7A-C9FD39A8C9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5627" y="762000"/>
            <a:ext cx="2595016" cy="3124200"/>
          </a:xfrm>
          <a:prstGeom prst="rect">
            <a:avLst/>
          </a:prstGeom>
        </p:spPr>
      </p:pic>
      <p:pic>
        <p:nvPicPr>
          <p:cNvPr id="9" name="Graphic 8">
            <a:extLst>
              <a:ext uri="{FF2B5EF4-FFF2-40B4-BE49-F238E27FC236}">
                <a16:creationId xmlns:a16="http://schemas.microsoft.com/office/drawing/2014/main" id="{93E427C7-0218-4592-82DA-2431E4BF87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09818" y="762000"/>
            <a:ext cx="2765165" cy="3124200"/>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5" name="Graphic 4">
            <a:extLst>
              <a:ext uri="{FF2B5EF4-FFF2-40B4-BE49-F238E27FC236}">
                <a16:creationId xmlns:a16="http://schemas.microsoft.com/office/drawing/2014/main" id="{EB71843F-0A0B-4317-B205-4B0A0B97C0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64157" y="762001"/>
            <a:ext cx="3403847" cy="3243034"/>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Graphic 6">
            <a:extLst>
              <a:ext uri="{FF2B5EF4-FFF2-40B4-BE49-F238E27FC236}">
                <a16:creationId xmlns:a16="http://schemas.microsoft.com/office/drawing/2014/main" id="{2696A1A4-8E43-47F6-A6DC-A9ADAB053D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25628" y="4005036"/>
            <a:ext cx="4314359" cy="2624365"/>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5562602" y="4346740"/>
            <a:ext cx="5105399" cy="1103501"/>
          </a:xfrm>
        </p:spPr>
        <p:txBody>
          <a:bodyPr anchor="b">
            <a:normAutofit fontScale="90000"/>
          </a:bodyPr>
          <a:lstStyle/>
          <a:p>
            <a:pPr algn="l"/>
            <a:r>
              <a:rPr lang="en-US" sz="3600" dirty="0">
                <a:solidFill>
                  <a:srgbClr val="002060"/>
                </a:solidFill>
              </a:rPr>
              <a:t>TN 4-yr Public &amp; Private</a:t>
            </a:r>
            <a:br>
              <a:rPr lang="en-US" sz="3600" dirty="0">
                <a:solidFill>
                  <a:srgbClr val="002060"/>
                </a:solidFill>
              </a:rPr>
            </a:br>
            <a:endParaRPr lang="en-US" sz="3300" dirty="0">
              <a:latin typeface="Franklin Gothic Book" panose="020B0503020102020204" pitchFamily="34" charset="0"/>
              <a:cs typeface="Segoe UI" panose="020B0502040204020203" pitchFamily="34" charset="0"/>
            </a:endParaRP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6281739" y="5139425"/>
            <a:ext cx="4046981" cy="485089"/>
          </a:xfrm>
        </p:spPr>
        <p:txBody>
          <a:bodyPr>
            <a:normAutofit/>
          </a:bodyPr>
          <a:lstStyle/>
          <a:p>
            <a:pPr algn="l"/>
            <a:r>
              <a:rPr lang="en-US" dirty="0"/>
              <a:t>Bachelor’s degree and higher</a:t>
            </a:r>
            <a:endParaRPr lang="en-US" dirty="0">
              <a:latin typeface="Franklin Gothic Book" panose="020B0503020102020204" pitchFamily="34" charset="0"/>
            </a:endParaRPr>
          </a:p>
        </p:txBody>
      </p:sp>
    </p:spTree>
    <p:extLst>
      <p:ext uri="{BB962C8B-B14F-4D97-AF65-F5344CB8AC3E}">
        <p14:creationId xmlns:p14="http://schemas.microsoft.com/office/powerpoint/2010/main" val="2463784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304800"/>
            <a:ext cx="8229600" cy="1143000"/>
          </a:xfrm>
          <a:prstGeom prst="rect">
            <a:avLst/>
          </a:prstGeom>
        </p:spPr>
        <p:txBody>
          <a:bodyPr>
            <a:normAutofit fontScale="92500"/>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defRPr/>
            </a:pPr>
            <a:r>
              <a:rPr lang="en-US" sz="6600" dirty="0">
                <a:solidFill>
                  <a:srgbClr val="002060"/>
                </a:solidFill>
                <a:latin typeface="Calibri"/>
              </a:rPr>
              <a:t>TN 4-yr Public &amp; Private</a:t>
            </a:r>
          </a:p>
        </p:txBody>
      </p:sp>
      <p:sp>
        <p:nvSpPr>
          <p:cNvPr id="2" name="Star: 5 Points 1">
            <a:extLst>
              <a:ext uri="{FF2B5EF4-FFF2-40B4-BE49-F238E27FC236}">
                <a16:creationId xmlns:a16="http://schemas.microsoft.com/office/drawing/2014/main" id="{F5332AFC-BB06-429C-BD0B-3BA7DE12AA97}"/>
              </a:ext>
            </a:extLst>
          </p:cNvPr>
          <p:cNvSpPr>
            <a:spLocks noChangeAspect="1"/>
          </p:cNvSpPr>
          <p:nvPr/>
        </p:nvSpPr>
        <p:spPr>
          <a:xfrm>
            <a:off x="3124200" y="422148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7" name="Star: 5 Points 6">
            <a:extLst>
              <a:ext uri="{FF2B5EF4-FFF2-40B4-BE49-F238E27FC236}">
                <a16:creationId xmlns:a16="http://schemas.microsoft.com/office/drawing/2014/main" id="{D9953006-7A42-4CE4-9B58-9B59B7FDEC57}"/>
              </a:ext>
            </a:extLst>
          </p:cNvPr>
          <p:cNvSpPr>
            <a:spLocks noChangeAspect="1"/>
          </p:cNvSpPr>
          <p:nvPr/>
        </p:nvSpPr>
        <p:spPr>
          <a:xfrm>
            <a:off x="1981200" y="563880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8" name="Star: 5 Points 7">
            <a:extLst>
              <a:ext uri="{FF2B5EF4-FFF2-40B4-BE49-F238E27FC236}">
                <a16:creationId xmlns:a16="http://schemas.microsoft.com/office/drawing/2014/main" id="{A7E629B5-0838-48B5-B40D-BFF76D55F173}"/>
              </a:ext>
            </a:extLst>
          </p:cNvPr>
          <p:cNvSpPr>
            <a:spLocks noChangeAspect="1"/>
          </p:cNvSpPr>
          <p:nvPr/>
        </p:nvSpPr>
        <p:spPr>
          <a:xfrm>
            <a:off x="6858000" y="571500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0" name="Star: 5 Points 9">
            <a:extLst>
              <a:ext uri="{FF2B5EF4-FFF2-40B4-BE49-F238E27FC236}">
                <a16:creationId xmlns:a16="http://schemas.microsoft.com/office/drawing/2014/main" id="{A31E2DE7-6E31-4EBF-B664-008A8EFE5075}"/>
              </a:ext>
            </a:extLst>
          </p:cNvPr>
          <p:cNvSpPr>
            <a:spLocks noChangeAspect="1"/>
          </p:cNvSpPr>
          <p:nvPr/>
        </p:nvSpPr>
        <p:spPr>
          <a:xfrm>
            <a:off x="8183880" y="464820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 name="TextBox 4">
            <a:extLst>
              <a:ext uri="{FF2B5EF4-FFF2-40B4-BE49-F238E27FC236}">
                <a16:creationId xmlns:a16="http://schemas.microsoft.com/office/drawing/2014/main" id="{31B81E81-957F-4663-A19F-A7CE6262C0FF}"/>
              </a:ext>
            </a:extLst>
          </p:cNvPr>
          <p:cNvSpPr txBox="1"/>
          <p:nvPr/>
        </p:nvSpPr>
        <p:spPr>
          <a:xfrm>
            <a:off x="8229601" y="4540255"/>
            <a:ext cx="888385" cy="261610"/>
          </a:xfrm>
          <a:prstGeom prst="rect">
            <a:avLst/>
          </a:prstGeom>
          <a:noFill/>
        </p:spPr>
        <p:txBody>
          <a:bodyPr wrap="none" rtlCol="0">
            <a:spAutoFit/>
          </a:bodyPr>
          <a:lstStyle/>
          <a:p>
            <a:pPr>
              <a:defRPr/>
            </a:pPr>
            <a:r>
              <a:rPr lang="en-US" sz="1100" dirty="0">
                <a:solidFill>
                  <a:srgbClr val="002060"/>
                </a:solidFill>
                <a:latin typeface="Calibri"/>
              </a:rPr>
              <a:t>UT Knoxville</a:t>
            </a:r>
          </a:p>
        </p:txBody>
      </p:sp>
      <p:sp>
        <p:nvSpPr>
          <p:cNvPr id="11" name="TextBox 10">
            <a:extLst>
              <a:ext uri="{FF2B5EF4-FFF2-40B4-BE49-F238E27FC236}">
                <a16:creationId xmlns:a16="http://schemas.microsoft.com/office/drawing/2014/main" id="{E176DC55-EAC5-474A-84CF-78F15D90301A}"/>
              </a:ext>
            </a:extLst>
          </p:cNvPr>
          <p:cNvSpPr txBox="1"/>
          <p:nvPr/>
        </p:nvSpPr>
        <p:spPr>
          <a:xfrm>
            <a:off x="6880861" y="5614182"/>
            <a:ext cx="1106393" cy="261610"/>
          </a:xfrm>
          <a:prstGeom prst="rect">
            <a:avLst/>
          </a:prstGeom>
          <a:noFill/>
        </p:spPr>
        <p:txBody>
          <a:bodyPr wrap="none" rtlCol="0">
            <a:spAutoFit/>
          </a:bodyPr>
          <a:lstStyle/>
          <a:p>
            <a:pPr>
              <a:defRPr/>
            </a:pPr>
            <a:r>
              <a:rPr lang="en-US" sz="1100" dirty="0">
                <a:solidFill>
                  <a:srgbClr val="002060"/>
                </a:solidFill>
                <a:latin typeface="Calibri"/>
              </a:rPr>
              <a:t>UT Chattanooga</a:t>
            </a:r>
          </a:p>
        </p:txBody>
      </p:sp>
      <p:sp>
        <p:nvSpPr>
          <p:cNvPr id="12" name="TextBox 11">
            <a:extLst>
              <a:ext uri="{FF2B5EF4-FFF2-40B4-BE49-F238E27FC236}">
                <a16:creationId xmlns:a16="http://schemas.microsoft.com/office/drawing/2014/main" id="{6EB0E78E-B98C-4B1E-A5FE-0E3CBDDDD5DB}"/>
              </a:ext>
            </a:extLst>
          </p:cNvPr>
          <p:cNvSpPr txBox="1"/>
          <p:nvPr/>
        </p:nvSpPr>
        <p:spPr>
          <a:xfrm>
            <a:off x="3147061" y="4113535"/>
            <a:ext cx="764953" cy="261610"/>
          </a:xfrm>
          <a:prstGeom prst="rect">
            <a:avLst/>
          </a:prstGeom>
          <a:noFill/>
        </p:spPr>
        <p:txBody>
          <a:bodyPr wrap="none" rtlCol="0">
            <a:spAutoFit/>
          </a:bodyPr>
          <a:lstStyle/>
          <a:p>
            <a:pPr>
              <a:defRPr/>
            </a:pPr>
            <a:r>
              <a:rPr lang="en-US" sz="1100" dirty="0">
                <a:solidFill>
                  <a:srgbClr val="002060"/>
                </a:solidFill>
                <a:latin typeface="Calibri"/>
              </a:rPr>
              <a:t>UT Martin</a:t>
            </a:r>
          </a:p>
        </p:txBody>
      </p:sp>
      <p:sp>
        <p:nvSpPr>
          <p:cNvPr id="13" name="TextBox 12">
            <a:extLst>
              <a:ext uri="{FF2B5EF4-FFF2-40B4-BE49-F238E27FC236}">
                <a16:creationId xmlns:a16="http://schemas.microsoft.com/office/drawing/2014/main" id="{364EF033-B9A0-4B92-9F80-8B16BB7F35EE}"/>
              </a:ext>
            </a:extLst>
          </p:cNvPr>
          <p:cNvSpPr txBox="1"/>
          <p:nvPr/>
        </p:nvSpPr>
        <p:spPr>
          <a:xfrm>
            <a:off x="2067446" y="5486401"/>
            <a:ext cx="1633781" cy="430887"/>
          </a:xfrm>
          <a:prstGeom prst="rect">
            <a:avLst/>
          </a:prstGeom>
          <a:noFill/>
        </p:spPr>
        <p:txBody>
          <a:bodyPr wrap="none" rtlCol="0">
            <a:spAutoFit/>
          </a:bodyPr>
          <a:lstStyle/>
          <a:p>
            <a:pPr>
              <a:defRPr/>
            </a:pPr>
            <a:r>
              <a:rPr lang="en-US" sz="1100" dirty="0">
                <a:solidFill>
                  <a:srgbClr val="002060"/>
                </a:solidFill>
                <a:latin typeface="Calibri"/>
              </a:rPr>
              <a:t>University of Memphis</a:t>
            </a:r>
          </a:p>
          <a:p>
            <a:pPr>
              <a:defRPr/>
            </a:pPr>
            <a:r>
              <a:rPr lang="en-US" sz="1100" dirty="0">
                <a:solidFill>
                  <a:srgbClr val="002060"/>
                </a:solidFill>
                <a:latin typeface="Calibri"/>
              </a:rPr>
              <a:t>UT Health Science Center</a:t>
            </a:r>
          </a:p>
        </p:txBody>
      </p:sp>
      <p:sp>
        <p:nvSpPr>
          <p:cNvPr id="16" name="TextBox 15">
            <a:extLst>
              <a:ext uri="{FF2B5EF4-FFF2-40B4-BE49-F238E27FC236}">
                <a16:creationId xmlns:a16="http://schemas.microsoft.com/office/drawing/2014/main" id="{2296FA6C-F05D-41C8-A042-96FC92C625B9}"/>
              </a:ext>
            </a:extLst>
          </p:cNvPr>
          <p:cNvSpPr txBox="1"/>
          <p:nvPr/>
        </p:nvSpPr>
        <p:spPr>
          <a:xfrm>
            <a:off x="4572000" y="3781540"/>
            <a:ext cx="1789272" cy="261610"/>
          </a:xfrm>
          <a:prstGeom prst="rect">
            <a:avLst/>
          </a:prstGeom>
          <a:noFill/>
        </p:spPr>
        <p:txBody>
          <a:bodyPr wrap="none" rtlCol="0">
            <a:spAutoFit/>
          </a:bodyPr>
          <a:lstStyle/>
          <a:p>
            <a:pPr>
              <a:defRPr/>
            </a:pPr>
            <a:r>
              <a:rPr lang="en-US" sz="1100" dirty="0">
                <a:solidFill>
                  <a:srgbClr val="002060"/>
                </a:solidFill>
                <a:latin typeface="Calibri"/>
              </a:rPr>
              <a:t>Austin Peay State University</a:t>
            </a:r>
          </a:p>
        </p:txBody>
      </p:sp>
      <p:sp>
        <p:nvSpPr>
          <p:cNvPr id="17" name="TextBox 16">
            <a:extLst>
              <a:ext uri="{FF2B5EF4-FFF2-40B4-BE49-F238E27FC236}">
                <a16:creationId xmlns:a16="http://schemas.microsoft.com/office/drawing/2014/main" id="{BC8DBD16-4D8D-49AB-87B2-1FFAC9BA32AC}"/>
              </a:ext>
            </a:extLst>
          </p:cNvPr>
          <p:cNvSpPr txBox="1"/>
          <p:nvPr/>
        </p:nvSpPr>
        <p:spPr>
          <a:xfrm>
            <a:off x="4419600" y="4386590"/>
            <a:ext cx="1728358" cy="261610"/>
          </a:xfrm>
          <a:prstGeom prst="rect">
            <a:avLst/>
          </a:prstGeom>
          <a:noFill/>
        </p:spPr>
        <p:txBody>
          <a:bodyPr wrap="none" rtlCol="0">
            <a:spAutoFit/>
          </a:bodyPr>
          <a:lstStyle/>
          <a:p>
            <a:pPr>
              <a:defRPr/>
            </a:pPr>
            <a:r>
              <a:rPr lang="en-US" sz="1100" dirty="0">
                <a:solidFill>
                  <a:srgbClr val="002060"/>
                </a:solidFill>
                <a:latin typeface="Calibri"/>
              </a:rPr>
              <a:t>Tennessee State University</a:t>
            </a:r>
          </a:p>
        </p:txBody>
      </p:sp>
      <p:sp>
        <p:nvSpPr>
          <p:cNvPr id="18" name="TextBox 17">
            <a:extLst>
              <a:ext uri="{FF2B5EF4-FFF2-40B4-BE49-F238E27FC236}">
                <a16:creationId xmlns:a16="http://schemas.microsoft.com/office/drawing/2014/main" id="{9EBAA50F-0FFF-41E1-9A39-D85DCE37DECC}"/>
              </a:ext>
            </a:extLst>
          </p:cNvPr>
          <p:cNvSpPr txBox="1"/>
          <p:nvPr/>
        </p:nvSpPr>
        <p:spPr>
          <a:xfrm>
            <a:off x="4619028" y="4800600"/>
            <a:ext cx="2162772" cy="261610"/>
          </a:xfrm>
          <a:prstGeom prst="rect">
            <a:avLst/>
          </a:prstGeom>
          <a:noFill/>
        </p:spPr>
        <p:txBody>
          <a:bodyPr wrap="none" rtlCol="0">
            <a:spAutoFit/>
          </a:bodyPr>
          <a:lstStyle/>
          <a:p>
            <a:pPr>
              <a:defRPr/>
            </a:pPr>
            <a:r>
              <a:rPr lang="en-US" sz="1100" dirty="0">
                <a:solidFill>
                  <a:srgbClr val="002060"/>
                </a:solidFill>
                <a:latin typeface="Calibri"/>
              </a:rPr>
              <a:t>Middle Tennessee State University</a:t>
            </a:r>
          </a:p>
        </p:txBody>
      </p:sp>
      <p:sp>
        <p:nvSpPr>
          <p:cNvPr id="20" name="TextBox 19">
            <a:extLst>
              <a:ext uri="{FF2B5EF4-FFF2-40B4-BE49-F238E27FC236}">
                <a16:creationId xmlns:a16="http://schemas.microsoft.com/office/drawing/2014/main" id="{95B861A7-5100-453E-B199-CF9A54B30243}"/>
              </a:ext>
            </a:extLst>
          </p:cNvPr>
          <p:cNvSpPr txBox="1"/>
          <p:nvPr/>
        </p:nvSpPr>
        <p:spPr>
          <a:xfrm>
            <a:off x="6446520" y="4311655"/>
            <a:ext cx="1705916" cy="261610"/>
          </a:xfrm>
          <a:prstGeom prst="rect">
            <a:avLst/>
          </a:prstGeom>
          <a:noFill/>
        </p:spPr>
        <p:txBody>
          <a:bodyPr wrap="none" rtlCol="0">
            <a:spAutoFit/>
          </a:bodyPr>
          <a:lstStyle/>
          <a:p>
            <a:pPr>
              <a:defRPr/>
            </a:pPr>
            <a:r>
              <a:rPr lang="en-US" sz="1100" dirty="0">
                <a:solidFill>
                  <a:srgbClr val="002060"/>
                </a:solidFill>
                <a:latin typeface="Calibri"/>
              </a:rPr>
              <a:t>Tennessee Tech University</a:t>
            </a:r>
          </a:p>
        </p:txBody>
      </p:sp>
      <p:sp>
        <p:nvSpPr>
          <p:cNvPr id="21" name="Star: 5 Points 20">
            <a:extLst>
              <a:ext uri="{FF2B5EF4-FFF2-40B4-BE49-F238E27FC236}">
                <a16:creationId xmlns:a16="http://schemas.microsoft.com/office/drawing/2014/main" id="{E49ED4CE-B7C1-4471-88C5-911E2AAC116E}"/>
              </a:ext>
            </a:extLst>
          </p:cNvPr>
          <p:cNvSpPr>
            <a:spLocks noChangeAspect="1"/>
          </p:cNvSpPr>
          <p:nvPr/>
        </p:nvSpPr>
        <p:spPr>
          <a:xfrm>
            <a:off x="4526280" y="388620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2" name="Star: 5 Points 21">
            <a:extLst>
              <a:ext uri="{FF2B5EF4-FFF2-40B4-BE49-F238E27FC236}">
                <a16:creationId xmlns:a16="http://schemas.microsoft.com/office/drawing/2014/main" id="{BE6DD5A9-9BB5-4424-BAC8-FA8B288EAC88}"/>
              </a:ext>
            </a:extLst>
          </p:cNvPr>
          <p:cNvSpPr>
            <a:spLocks noChangeAspect="1"/>
          </p:cNvSpPr>
          <p:nvPr/>
        </p:nvSpPr>
        <p:spPr>
          <a:xfrm>
            <a:off x="6400800" y="441960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3" name="Star: 5 Points 22">
            <a:extLst>
              <a:ext uri="{FF2B5EF4-FFF2-40B4-BE49-F238E27FC236}">
                <a16:creationId xmlns:a16="http://schemas.microsoft.com/office/drawing/2014/main" id="{FC4A029C-CE53-41BA-8016-47A88AAD51AD}"/>
              </a:ext>
            </a:extLst>
          </p:cNvPr>
          <p:cNvSpPr>
            <a:spLocks noChangeAspect="1"/>
          </p:cNvSpPr>
          <p:nvPr/>
        </p:nvSpPr>
        <p:spPr>
          <a:xfrm>
            <a:off x="5181600" y="429768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4" name="Star: 5 Points 23">
            <a:extLst>
              <a:ext uri="{FF2B5EF4-FFF2-40B4-BE49-F238E27FC236}">
                <a16:creationId xmlns:a16="http://schemas.microsoft.com/office/drawing/2014/main" id="{E0F88B1C-CA73-4D53-BDAC-A60AA993B186}"/>
              </a:ext>
            </a:extLst>
          </p:cNvPr>
          <p:cNvSpPr>
            <a:spLocks noChangeAspect="1"/>
          </p:cNvSpPr>
          <p:nvPr/>
        </p:nvSpPr>
        <p:spPr>
          <a:xfrm>
            <a:off x="5638800" y="472440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25" name="Star: 5 Points 24">
            <a:extLst>
              <a:ext uri="{FF2B5EF4-FFF2-40B4-BE49-F238E27FC236}">
                <a16:creationId xmlns:a16="http://schemas.microsoft.com/office/drawing/2014/main" id="{150093F5-639C-4BEC-A32A-0470312806CD}"/>
              </a:ext>
            </a:extLst>
          </p:cNvPr>
          <p:cNvSpPr>
            <a:spLocks noChangeAspect="1"/>
          </p:cNvSpPr>
          <p:nvPr/>
        </p:nvSpPr>
        <p:spPr>
          <a:xfrm>
            <a:off x="9707880" y="4221480"/>
            <a:ext cx="45720" cy="45720"/>
          </a:xfrm>
          <a:prstGeom prst="star5">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3" name="Picture 2">
            <a:extLst>
              <a:ext uri="{FF2B5EF4-FFF2-40B4-BE49-F238E27FC236}">
                <a16:creationId xmlns:a16="http://schemas.microsoft.com/office/drawing/2014/main" id="{31B2760A-1F9D-48C7-A758-6A13145ADFEA}"/>
              </a:ext>
            </a:extLst>
          </p:cNvPr>
          <p:cNvPicPr>
            <a:picLocks noChangeAspect="1"/>
          </p:cNvPicPr>
          <p:nvPr/>
        </p:nvPicPr>
        <p:blipFill rotWithShape="1">
          <a:blip r:embed="rId3"/>
          <a:srcRect b="6968"/>
          <a:stretch/>
        </p:blipFill>
        <p:spPr>
          <a:xfrm>
            <a:off x="1524000" y="1600201"/>
            <a:ext cx="9144000" cy="2231750"/>
          </a:xfrm>
          <a:prstGeom prst="rect">
            <a:avLst/>
          </a:prstGeom>
        </p:spPr>
      </p:pic>
      <p:pic>
        <p:nvPicPr>
          <p:cNvPr id="6" name="Picture 5">
            <a:extLst>
              <a:ext uri="{FF2B5EF4-FFF2-40B4-BE49-F238E27FC236}">
                <a16:creationId xmlns:a16="http://schemas.microsoft.com/office/drawing/2014/main" id="{846C3AB2-84B7-4A3B-B051-C9FFADE4DC90}"/>
              </a:ext>
            </a:extLst>
          </p:cNvPr>
          <p:cNvPicPr>
            <a:picLocks noChangeAspect="1"/>
          </p:cNvPicPr>
          <p:nvPr/>
        </p:nvPicPr>
        <p:blipFill rotWithShape="1">
          <a:blip r:embed="rId4"/>
          <a:srcRect t="3918" r="673"/>
          <a:stretch/>
        </p:blipFill>
        <p:spPr>
          <a:xfrm>
            <a:off x="1524000" y="3886200"/>
            <a:ext cx="8991600" cy="2488912"/>
          </a:xfrm>
          <a:prstGeom prst="rect">
            <a:avLst/>
          </a:prstGeom>
        </p:spPr>
      </p:pic>
    </p:spTree>
    <p:extLst>
      <p:ext uri="{BB962C8B-B14F-4D97-AF65-F5344CB8AC3E}">
        <p14:creationId xmlns:p14="http://schemas.microsoft.com/office/powerpoint/2010/main" val="2440973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extLst>
              <p:ext uri="{D42A27DB-BD31-4B8C-83A1-F6EECF244321}">
                <p14:modId xmlns:p14="http://schemas.microsoft.com/office/powerpoint/2010/main" val="2702944355"/>
              </p:ext>
            </p:extLst>
          </p:nvPr>
        </p:nvGraphicFramePr>
        <p:xfrm>
          <a:off x="1879600" y="1524000"/>
          <a:ext cx="84328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1981200" y="304800"/>
            <a:ext cx="8229600" cy="1143000"/>
          </a:xfrm>
          <a:prstGeom prst="rect">
            <a:avLst/>
          </a:prstGeom>
        </p:spPr>
        <p:txBody>
          <a:bodyPr>
            <a:normAutofit fontScale="92500"/>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TN 4-yr Public &amp; Private</a:t>
            </a:r>
          </a:p>
        </p:txBody>
      </p:sp>
      <p:grpSp>
        <p:nvGrpSpPr>
          <p:cNvPr id="8" name="Group 7"/>
          <p:cNvGrpSpPr/>
          <p:nvPr/>
        </p:nvGrpSpPr>
        <p:grpSpPr>
          <a:xfrm>
            <a:off x="1996440" y="5791201"/>
            <a:ext cx="1021080" cy="654717"/>
            <a:chOff x="7482840" y="5391388"/>
            <a:chExt cx="1021080" cy="654717"/>
          </a:xfrm>
        </p:grpSpPr>
        <p:sp>
          <p:nvSpPr>
            <p:cNvPr id="9" name="Rectangle 8"/>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65720" y="5391388"/>
              <a:ext cx="838200" cy="369332"/>
            </a:xfrm>
            <a:prstGeom prst="rect">
              <a:avLst/>
            </a:prstGeom>
            <a:noFill/>
          </p:spPr>
          <p:txBody>
            <a:bodyPr wrap="square" rtlCol="0">
              <a:spAutoFit/>
            </a:bodyPr>
            <a:lstStyle/>
            <a:p>
              <a:r>
                <a:rPr lang="en-US" b="1" dirty="0">
                  <a:solidFill>
                    <a:schemeClr val="tx2"/>
                  </a:solidFill>
                </a:rPr>
                <a:t>Need</a:t>
              </a:r>
            </a:p>
          </p:txBody>
        </p:sp>
        <p:sp>
          <p:nvSpPr>
            <p:cNvPr id="13" name="TextBox 12"/>
            <p:cNvSpPr txBox="1"/>
            <p:nvPr/>
          </p:nvSpPr>
          <p:spPr>
            <a:xfrm>
              <a:off x="7665720" y="5676773"/>
              <a:ext cx="838200" cy="369332"/>
            </a:xfrm>
            <a:prstGeom prst="rect">
              <a:avLst/>
            </a:prstGeom>
            <a:noFill/>
          </p:spPr>
          <p:txBody>
            <a:bodyPr wrap="square" rtlCol="0">
              <a:spAutoFit/>
            </a:bodyPr>
            <a:lstStyle/>
            <a:p>
              <a:r>
                <a:rPr lang="en-US" b="1" dirty="0">
                  <a:solidFill>
                    <a:schemeClr val="tx2"/>
                  </a:solidFill>
                </a:rPr>
                <a:t>Merit</a:t>
              </a:r>
            </a:p>
          </p:txBody>
        </p:sp>
      </p:grpSp>
      <p:sp>
        <p:nvSpPr>
          <p:cNvPr id="15" name="TextBox 14"/>
          <p:cNvSpPr txBox="1"/>
          <p:nvPr/>
        </p:nvSpPr>
        <p:spPr>
          <a:xfrm>
            <a:off x="3733800" y="5646004"/>
            <a:ext cx="5105400" cy="830997"/>
          </a:xfrm>
          <a:prstGeom prst="rect">
            <a:avLst/>
          </a:prstGeom>
          <a:noFill/>
        </p:spPr>
        <p:txBody>
          <a:bodyPr wrap="square" rtlCol="0">
            <a:spAutoFit/>
          </a:bodyPr>
          <a:lstStyle/>
          <a:p>
            <a:r>
              <a:rPr lang="en-US" sz="2400" dirty="0">
                <a:solidFill>
                  <a:schemeClr val="tx2"/>
                </a:solidFill>
              </a:rPr>
              <a:t>*All courses calculated on a 4.0 scale </a:t>
            </a:r>
          </a:p>
          <a:p>
            <a:r>
              <a:rPr lang="en-US" sz="2400" dirty="0">
                <a:solidFill>
                  <a:schemeClr val="tx2"/>
                </a:solidFill>
              </a:rPr>
              <a:t>  per the Uniform Grading Policy </a:t>
            </a:r>
          </a:p>
        </p:txBody>
      </p:sp>
    </p:spTree>
    <p:extLst>
      <p:ext uri="{BB962C8B-B14F-4D97-AF65-F5344CB8AC3E}">
        <p14:creationId xmlns:p14="http://schemas.microsoft.com/office/powerpoint/2010/main" val="2068994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p:cNvGraphicFramePr>
            <a:graphicFrameLocks/>
          </p:cNvGraphicFramePr>
          <p:nvPr>
            <p:extLst>
              <p:ext uri="{D42A27DB-BD31-4B8C-83A1-F6EECF244321}">
                <p14:modId xmlns:p14="http://schemas.microsoft.com/office/powerpoint/2010/main" val="499429408"/>
              </p:ext>
            </p:extLst>
          </p:nvPr>
        </p:nvGraphicFramePr>
        <p:xfrm>
          <a:off x="1879600" y="1562100"/>
          <a:ext cx="84328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HOPE Supplements</a:t>
            </a:r>
          </a:p>
        </p:txBody>
      </p:sp>
      <p:sp>
        <p:nvSpPr>
          <p:cNvPr id="15" name="TextBox 14"/>
          <p:cNvSpPr txBox="1"/>
          <p:nvPr/>
        </p:nvSpPr>
        <p:spPr>
          <a:xfrm>
            <a:off x="3733800" y="5646004"/>
            <a:ext cx="5105400" cy="830997"/>
          </a:xfrm>
          <a:prstGeom prst="rect">
            <a:avLst/>
          </a:prstGeom>
          <a:noFill/>
        </p:spPr>
        <p:txBody>
          <a:bodyPr wrap="square" rtlCol="0">
            <a:spAutoFit/>
          </a:bodyPr>
          <a:lstStyle/>
          <a:p>
            <a:r>
              <a:rPr lang="en-US" sz="2400" dirty="0">
                <a:solidFill>
                  <a:schemeClr val="tx2"/>
                </a:solidFill>
              </a:rPr>
              <a:t>*All courses calculated on a 4.0 scale </a:t>
            </a:r>
          </a:p>
          <a:p>
            <a:r>
              <a:rPr lang="en-US" sz="2400" dirty="0">
                <a:solidFill>
                  <a:schemeClr val="tx2"/>
                </a:solidFill>
              </a:rPr>
              <a:t>  per the Uniform Grading Policy </a:t>
            </a:r>
          </a:p>
        </p:txBody>
      </p:sp>
      <p:grpSp>
        <p:nvGrpSpPr>
          <p:cNvPr id="16" name="Group 15"/>
          <p:cNvGrpSpPr/>
          <p:nvPr/>
        </p:nvGrpSpPr>
        <p:grpSpPr>
          <a:xfrm>
            <a:off x="1996440" y="5791201"/>
            <a:ext cx="1021080" cy="654717"/>
            <a:chOff x="7482840" y="5391388"/>
            <a:chExt cx="1021080" cy="654717"/>
          </a:xfrm>
        </p:grpSpPr>
        <p:sp>
          <p:nvSpPr>
            <p:cNvPr id="17" name="Rectangle 16"/>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482840" y="5760720"/>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665720" y="5391388"/>
              <a:ext cx="838200" cy="369332"/>
            </a:xfrm>
            <a:prstGeom prst="rect">
              <a:avLst/>
            </a:prstGeom>
            <a:noFill/>
          </p:spPr>
          <p:txBody>
            <a:bodyPr wrap="square" rtlCol="0">
              <a:spAutoFit/>
            </a:bodyPr>
            <a:lstStyle/>
            <a:p>
              <a:r>
                <a:rPr lang="en-US" b="1" dirty="0">
                  <a:solidFill>
                    <a:schemeClr val="tx2"/>
                  </a:solidFill>
                </a:rPr>
                <a:t>Need</a:t>
              </a:r>
            </a:p>
          </p:txBody>
        </p:sp>
        <p:sp>
          <p:nvSpPr>
            <p:cNvPr id="20" name="TextBox 19"/>
            <p:cNvSpPr txBox="1"/>
            <p:nvPr/>
          </p:nvSpPr>
          <p:spPr>
            <a:xfrm>
              <a:off x="7665720" y="5676773"/>
              <a:ext cx="838200" cy="369332"/>
            </a:xfrm>
            <a:prstGeom prst="rect">
              <a:avLst/>
            </a:prstGeom>
            <a:noFill/>
          </p:spPr>
          <p:txBody>
            <a:bodyPr wrap="square" rtlCol="0">
              <a:spAutoFit/>
            </a:bodyPr>
            <a:lstStyle/>
            <a:p>
              <a:r>
                <a:rPr lang="en-US" b="1" dirty="0">
                  <a:solidFill>
                    <a:schemeClr val="tx2"/>
                  </a:solidFill>
                </a:rPr>
                <a:t>Merit</a:t>
              </a:r>
            </a:p>
          </p:txBody>
        </p:sp>
      </p:grpSp>
    </p:spTree>
    <p:extLst>
      <p:ext uri="{BB962C8B-B14F-4D97-AF65-F5344CB8AC3E}">
        <p14:creationId xmlns:p14="http://schemas.microsoft.com/office/powerpoint/2010/main" val="1680421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6147-DE29-4B40-89F4-832B9D26E8DD}"/>
              </a:ext>
            </a:extLst>
          </p:cNvPr>
          <p:cNvSpPr>
            <a:spLocks noGrp="1"/>
          </p:cNvSpPr>
          <p:nvPr>
            <p:ph type="title"/>
          </p:nvPr>
        </p:nvSpPr>
        <p:spPr/>
        <p:txBody>
          <a:bodyPr/>
          <a:lstStyle/>
          <a:p>
            <a:r>
              <a:rPr lang="en-US" dirty="0"/>
              <a:t>Other State Aid</a:t>
            </a:r>
          </a:p>
        </p:txBody>
      </p:sp>
      <p:graphicFrame>
        <p:nvGraphicFramePr>
          <p:cNvPr id="6" name="Content Placeholder 5">
            <a:extLst>
              <a:ext uri="{FF2B5EF4-FFF2-40B4-BE49-F238E27FC236}">
                <a16:creationId xmlns:a16="http://schemas.microsoft.com/office/drawing/2014/main" id="{04A0F683-88E4-4A56-8554-6609FFD39FE9}"/>
              </a:ext>
            </a:extLst>
          </p:cNvPr>
          <p:cNvGraphicFramePr>
            <a:graphicFrameLocks noGrp="1"/>
          </p:cNvGraphicFramePr>
          <p:nvPr>
            <p:ph idx="1"/>
          </p:nvPr>
        </p:nvGraphicFramePr>
        <p:xfrm>
          <a:off x="609600" y="1701800"/>
          <a:ext cx="10972800"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1403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84EE-A2EB-4715-B149-ECF5DC491281}"/>
              </a:ext>
            </a:extLst>
          </p:cNvPr>
          <p:cNvSpPr>
            <a:spLocks noGrp="1"/>
          </p:cNvSpPr>
          <p:nvPr>
            <p:ph type="title"/>
          </p:nvPr>
        </p:nvSpPr>
        <p:spPr/>
        <p:txBody>
          <a:bodyPr/>
          <a:lstStyle/>
          <a:p>
            <a:r>
              <a:rPr lang="en-US" dirty="0"/>
              <a:t>Senior Year Checklist</a:t>
            </a:r>
          </a:p>
        </p:txBody>
      </p:sp>
      <p:sp>
        <p:nvSpPr>
          <p:cNvPr id="3" name="Content Placeholder 2">
            <a:extLst>
              <a:ext uri="{FF2B5EF4-FFF2-40B4-BE49-F238E27FC236}">
                <a16:creationId xmlns:a16="http://schemas.microsoft.com/office/drawing/2014/main" id="{0FFFD0B0-36B2-4B04-95ED-308119D4D06D}"/>
              </a:ext>
            </a:extLst>
          </p:cNvPr>
          <p:cNvSpPr>
            <a:spLocks noGrp="1"/>
          </p:cNvSpPr>
          <p:nvPr>
            <p:ph idx="1"/>
          </p:nvPr>
        </p:nvSpPr>
        <p:spPr/>
        <p:txBody>
          <a:bodyPr>
            <a:noAutofit/>
          </a:bodyPr>
          <a:lstStyle/>
          <a:p>
            <a:pPr marL="0" indent="0">
              <a:spcBef>
                <a:spcPct val="20000"/>
              </a:spcBef>
              <a:buNone/>
              <a:defRPr/>
            </a:pPr>
            <a:r>
              <a:rPr lang="en-US" sz="2800" b="1" cap="small" dirty="0">
                <a:solidFill>
                  <a:schemeClr val="tx2"/>
                </a:solidFill>
              </a:rPr>
              <a:t>Fall Semester</a:t>
            </a:r>
          </a:p>
          <a:p>
            <a:pPr marL="342900" indent="-342900">
              <a:spcBef>
                <a:spcPct val="20000"/>
              </a:spcBef>
              <a:buFont typeface="Wingdings" pitchFamily="2" charset="2"/>
              <a:buChar char="q"/>
              <a:defRPr/>
            </a:pPr>
            <a:r>
              <a:rPr lang="en-US" sz="2500" dirty="0">
                <a:solidFill>
                  <a:schemeClr val="tx2"/>
                </a:solidFill>
              </a:rPr>
              <a:t>Take and retake the ACT/SAT</a:t>
            </a:r>
          </a:p>
          <a:p>
            <a:pPr marL="342900" indent="-342900">
              <a:spcBef>
                <a:spcPct val="20000"/>
              </a:spcBef>
              <a:buFont typeface="Wingdings" pitchFamily="2" charset="2"/>
              <a:buChar char="q"/>
              <a:defRPr/>
            </a:pPr>
            <a:r>
              <a:rPr lang="en-US" sz="2500" dirty="0">
                <a:solidFill>
                  <a:schemeClr val="tx2"/>
                </a:solidFill>
              </a:rPr>
              <a:t>Apply to several colleges (admissions, institutional aid, etc.) and utilize their net price calculators</a:t>
            </a:r>
          </a:p>
          <a:p>
            <a:pPr marL="342900" indent="-342900">
              <a:spcBef>
                <a:spcPct val="20000"/>
              </a:spcBef>
              <a:buFont typeface="Wingdings" pitchFamily="2" charset="2"/>
              <a:buChar char="q"/>
              <a:defRPr/>
            </a:pPr>
            <a:r>
              <a:rPr lang="en-US" sz="2500" dirty="0">
                <a:solidFill>
                  <a:schemeClr val="tx2"/>
                </a:solidFill>
              </a:rPr>
              <a:t>Complete TN Promise application by November 1, 2021 </a:t>
            </a:r>
          </a:p>
          <a:p>
            <a:pPr marL="342900" indent="-342900">
              <a:spcBef>
                <a:spcPct val="20000"/>
              </a:spcBef>
              <a:buFont typeface="Wingdings" pitchFamily="2" charset="2"/>
              <a:buChar char="q"/>
              <a:defRPr/>
            </a:pPr>
            <a:r>
              <a:rPr lang="en-US" sz="2500" dirty="0">
                <a:solidFill>
                  <a:schemeClr val="tx2"/>
                </a:solidFill>
              </a:rPr>
              <a:t>Complete 2022-23 FAFSA by February 1, 2022</a:t>
            </a:r>
          </a:p>
          <a:p>
            <a:pPr>
              <a:spcBef>
                <a:spcPct val="20000"/>
              </a:spcBef>
              <a:defRPr/>
            </a:pPr>
            <a:endParaRPr lang="en-US" sz="900" dirty="0">
              <a:solidFill>
                <a:schemeClr val="tx2"/>
              </a:solidFill>
            </a:endParaRPr>
          </a:p>
          <a:p>
            <a:pPr marL="0" indent="0">
              <a:spcBef>
                <a:spcPct val="20000"/>
              </a:spcBef>
              <a:buNone/>
              <a:defRPr/>
            </a:pPr>
            <a:r>
              <a:rPr lang="en-US" sz="2800" b="1" cap="small" dirty="0">
                <a:solidFill>
                  <a:schemeClr val="tx2"/>
                </a:solidFill>
              </a:rPr>
              <a:t>Spring Semester</a:t>
            </a:r>
            <a:endParaRPr lang="en-US" sz="2800" cap="small" dirty="0">
              <a:solidFill>
                <a:schemeClr val="tx2"/>
              </a:solidFill>
            </a:endParaRPr>
          </a:p>
          <a:p>
            <a:pPr marL="342900" indent="-342900">
              <a:spcBef>
                <a:spcPct val="20000"/>
              </a:spcBef>
              <a:buFont typeface="Wingdings" pitchFamily="2" charset="2"/>
              <a:buChar char="q"/>
              <a:defRPr/>
            </a:pPr>
            <a:r>
              <a:rPr lang="en-US" sz="2500" dirty="0">
                <a:solidFill>
                  <a:schemeClr val="tx2"/>
                </a:solidFill>
              </a:rPr>
              <a:t>Complete local/private scholarship applications</a:t>
            </a:r>
          </a:p>
          <a:p>
            <a:pPr marL="342900" indent="-342900">
              <a:spcBef>
                <a:spcPct val="20000"/>
              </a:spcBef>
              <a:buFont typeface="Wingdings" pitchFamily="2" charset="2"/>
              <a:buChar char="q"/>
              <a:defRPr/>
            </a:pPr>
            <a:r>
              <a:rPr lang="en-US" sz="2500" dirty="0">
                <a:solidFill>
                  <a:schemeClr val="tx2"/>
                </a:solidFill>
              </a:rPr>
              <a:t>Review college acceptances, compare financial aid packages, ask questions, and follow up as needed</a:t>
            </a:r>
          </a:p>
          <a:p>
            <a:endParaRPr lang="en-US" dirty="0"/>
          </a:p>
        </p:txBody>
      </p:sp>
    </p:spTree>
    <p:extLst>
      <p:ext uri="{BB962C8B-B14F-4D97-AF65-F5344CB8AC3E}">
        <p14:creationId xmlns:p14="http://schemas.microsoft.com/office/powerpoint/2010/main" val="4160855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3352800" y="4343400"/>
            <a:ext cx="5715000" cy="1077218"/>
          </a:xfrm>
          <a:prstGeom prst="rect">
            <a:avLst/>
          </a:prstGeom>
        </p:spPr>
        <p:txBody>
          <a:bodyPr wrap="square">
            <a:spAutoFit/>
          </a:bodyPr>
          <a:lstStyle/>
          <a:p>
            <a:pPr>
              <a:spcBef>
                <a:spcPts val="1200"/>
              </a:spcBef>
            </a:pPr>
            <a:r>
              <a:rPr lang="en-US" sz="3200" b="1" dirty="0">
                <a:solidFill>
                  <a:schemeClr val="tx2"/>
                </a:solidFill>
                <a:latin typeface="Calibri"/>
                <a:ea typeface="Open Sans Semibold" panose="020B0706030804020204" pitchFamily="34" charset="0"/>
                <a:cs typeface="Open Sans Semibold" panose="020B0706030804020204" pitchFamily="34" charset="0"/>
              </a:rPr>
              <a:t>HOPE GPA (4.0 scale) = most districts’ </a:t>
            </a:r>
            <a:r>
              <a:rPr lang="en-US" sz="3200" b="1" dirty="0" err="1">
                <a:solidFill>
                  <a:schemeClr val="tx2"/>
                </a:solidFill>
                <a:latin typeface="Calibri"/>
                <a:ea typeface="Open Sans Semibold" panose="020B0706030804020204" pitchFamily="34" charset="0"/>
                <a:cs typeface="Open Sans Semibold" panose="020B0706030804020204" pitchFamily="34" charset="0"/>
              </a:rPr>
              <a:t>unweighted</a:t>
            </a:r>
            <a:r>
              <a:rPr lang="en-US" sz="3200" b="1" dirty="0">
                <a:solidFill>
                  <a:schemeClr val="tx2"/>
                </a:solidFill>
                <a:latin typeface="Calibri"/>
                <a:ea typeface="Open Sans Semibold" panose="020B0706030804020204" pitchFamily="34" charset="0"/>
                <a:cs typeface="Open Sans Semibold" panose="020B0706030804020204" pitchFamily="34" charset="0"/>
              </a:rPr>
              <a:t> GPA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292" y="1676400"/>
            <a:ext cx="6998109" cy="237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2743200" y="3124200"/>
            <a:ext cx="6400800" cy="533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1"/>
          <p:cNvSpPr txBox="1">
            <a:spLocks/>
          </p:cNvSpPr>
          <p:nvPr/>
        </p:nvSpPr>
        <p:spPr>
          <a:xfrm>
            <a:off x="1981200" y="304800"/>
            <a:ext cx="8229600" cy="1143000"/>
          </a:xfrm>
          <a:prstGeom prst="rect">
            <a:avLst/>
          </a:prstGeom>
        </p:spPr>
        <p:txBody>
          <a:bodyPr>
            <a:no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000" dirty="0">
                <a:solidFill>
                  <a:srgbClr val="002060"/>
                </a:solidFill>
                <a:latin typeface="+mj-lt"/>
              </a:rPr>
              <a:t>HOPE/GAMS GPA</a:t>
            </a:r>
          </a:p>
        </p:txBody>
      </p:sp>
    </p:spTree>
    <p:extLst>
      <p:ext uri="{BB962C8B-B14F-4D97-AF65-F5344CB8AC3E}">
        <p14:creationId xmlns:p14="http://schemas.microsoft.com/office/powerpoint/2010/main" val="1004270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8"/>
          <p:cNvGraphicFramePr>
            <a:graphicFrameLocks/>
          </p:cNvGraphicFramePr>
          <p:nvPr>
            <p:extLst>
              <p:ext uri="{D42A27DB-BD31-4B8C-83A1-F6EECF244321}">
                <p14:modId xmlns:p14="http://schemas.microsoft.com/office/powerpoint/2010/main" val="265940407"/>
              </p:ext>
            </p:extLst>
          </p:nvPr>
        </p:nvGraphicFramePr>
        <p:xfrm>
          <a:off x="3810000" y="1296213"/>
          <a:ext cx="4572000" cy="350514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40080">
                <a:tc>
                  <a:txBody>
                    <a:bodyPr/>
                    <a:lstStyle/>
                    <a:p>
                      <a:r>
                        <a:rPr lang="en-US" sz="4000" b="1" dirty="0"/>
                        <a:t>Fall Sem.</a:t>
                      </a:r>
                    </a:p>
                  </a:txBody>
                  <a:tcPr marT="45714" marB="45714">
                    <a:solidFill>
                      <a:schemeClr val="tx2"/>
                    </a:solidFill>
                  </a:tcPr>
                </a:tc>
                <a:tc>
                  <a:txBody>
                    <a:bodyPr/>
                    <a:lstStyle/>
                    <a:p>
                      <a:pPr algn="ctr"/>
                      <a:r>
                        <a:rPr lang="en-US" sz="4000" b="1" dirty="0"/>
                        <a:t>4y Public</a:t>
                      </a:r>
                    </a:p>
                  </a:txBody>
                  <a:tcPr marT="45714" marB="45714">
                    <a:solidFill>
                      <a:schemeClr val="tx2"/>
                    </a:solidFill>
                  </a:tcPr>
                </a:tc>
                <a:extLst>
                  <a:ext uri="{0D108BD9-81ED-4DB2-BD59-A6C34878D82A}">
                    <a16:rowId xmlns:a16="http://schemas.microsoft.com/office/drawing/2014/main" val="10000"/>
                  </a:ext>
                </a:extLst>
              </a:tr>
              <a:tr h="640080">
                <a:tc>
                  <a:txBody>
                    <a:bodyPr/>
                    <a:lstStyle/>
                    <a:p>
                      <a:r>
                        <a:rPr lang="en-US" sz="4000" dirty="0">
                          <a:solidFill>
                            <a:schemeClr val="tx2"/>
                          </a:solidFill>
                        </a:rPr>
                        <a:t>Tuition</a:t>
                      </a:r>
                      <a:endParaRPr lang="en-US" sz="4000" b="1" dirty="0">
                        <a:solidFill>
                          <a:schemeClr val="tx2"/>
                        </a:solidFill>
                      </a:endParaRPr>
                    </a:p>
                  </a:txBody>
                  <a:tcPr marT="45714" marB="45714"/>
                </a:tc>
                <a:tc>
                  <a:txBody>
                    <a:bodyPr/>
                    <a:lstStyle/>
                    <a:p>
                      <a:pPr algn="ctr"/>
                      <a:r>
                        <a:rPr lang="en-US" sz="4000" dirty="0">
                          <a:solidFill>
                            <a:schemeClr val="tx2"/>
                          </a:solidFill>
                        </a:rPr>
                        <a:t>$5,000</a:t>
                      </a:r>
                      <a:endParaRPr lang="en-US" sz="4000" b="1" dirty="0">
                        <a:solidFill>
                          <a:schemeClr val="tx2"/>
                        </a:solidFill>
                      </a:endParaRPr>
                    </a:p>
                  </a:txBody>
                  <a:tcPr marT="45714" marB="45714"/>
                </a:tc>
                <a:extLst>
                  <a:ext uri="{0D108BD9-81ED-4DB2-BD59-A6C34878D82A}">
                    <a16:rowId xmlns:a16="http://schemas.microsoft.com/office/drawing/2014/main" val="10001"/>
                  </a:ext>
                </a:extLst>
              </a:tr>
              <a:tr h="640080">
                <a:tc>
                  <a:txBody>
                    <a:bodyPr/>
                    <a:lstStyle/>
                    <a:p>
                      <a:r>
                        <a:rPr lang="en-US" sz="4000" dirty="0">
                          <a:solidFill>
                            <a:schemeClr val="tx2"/>
                          </a:solidFill>
                        </a:rPr>
                        <a:t>Housing</a:t>
                      </a:r>
                    </a:p>
                  </a:txBody>
                  <a:tcPr marT="45714" marB="45714"/>
                </a:tc>
                <a:tc>
                  <a:txBody>
                    <a:bodyPr/>
                    <a:lstStyle/>
                    <a:p>
                      <a:pPr algn="ctr"/>
                      <a:r>
                        <a:rPr lang="en-US" sz="4000" dirty="0">
                          <a:solidFill>
                            <a:schemeClr val="tx2"/>
                          </a:solidFill>
                        </a:rPr>
                        <a:t>$4,500</a:t>
                      </a:r>
                      <a:endParaRPr lang="en-US" sz="4000" b="1" dirty="0">
                        <a:solidFill>
                          <a:schemeClr val="tx2"/>
                        </a:solidFill>
                      </a:endParaRPr>
                    </a:p>
                  </a:txBody>
                  <a:tcPr marT="45714" marB="45714"/>
                </a:tc>
                <a:extLst>
                  <a:ext uri="{0D108BD9-81ED-4DB2-BD59-A6C34878D82A}">
                    <a16:rowId xmlns:a16="http://schemas.microsoft.com/office/drawing/2014/main" val="10002"/>
                  </a:ext>
                </a:extLst>
              </a:tr>
              <a:tr h="640080">
                <a:tc>
                  <a:txBody>
                    <a:bodyPr/>
                    <a:lstStyle/>
                    <a:p>
                      <a:r>
                        <a:rPr lang="en-US" sz="4000" dirty="0">
                          <a:solidFill>
                            <a:schemeClr val="tx2"/>
                          </a:solidFill>
                        </a:rPr>
                        <a:t>Books</a:t>
                      </a:r>
                      <a:endParaRPr lang="en-US" sz="3300" b="1" dirty="0">
                        <a:solidFill>
                          <a:schemeClr val="tx2"/>
                        </a:solidFill>
                      </a:endParaRPr>
                    </a:p>
                  </a:txBody>
                  <a:tcPr marT="45714" marB="45714"/>
                </a:tc>
                <a:tc>
                  <a:txBody>
                    <a:bodyPr/>
                    <a:lstStyle/>
                    <a:p>
                      <a:pPr algn="ctr"/>
                      <a:r>
                        <a:rPr lang="en-US" sz="4000" dirty="0">
                          <a:solidFill>
                            <a:schemeClr val="tx2"/>
                          </a:solidFill>
                        </a:rPr>
                        <a:t>$750</a:t>
                      </a:r>
                      <a:endParaRPr lang="en-US" sz="4000" b="1" dirty="0">
                        <a:solidFill>
                          <a:schemeClr val="tx2"/>
                        </a:solidFill>
                      </a:endParaRPr>
                    </a:p>
                  </a:txBody>
                  <a:tcPr marT="45714" marB="45714"/>
                </a:tc>
                <a:extLst>
                  <a:ext uri="{0D108BD9-81ED-4DB2-BD59-A6C34878D82A}">
                    <a16:rowId xmlns:a16="http://schemas.microsoft.com/office/drawing/2014/main" val="10003"/>
                  </a:ext>
                </a:extLst>
              </a:tr>
              <a:tr h="640080">
                <a:tc>
                  <a:txBody>
                    <a:bodyPr/>
                    <a:lstStyle/>
                    <a:p>
                      <a:r>
                        <a:rPr lang="en-US" sz="4000" b="1" dirty="0">
                          <a:solidFill>
                            <a:schemeClr val="tx2"/>
                          </a:solidFill>
                        </a:rPr>
                        <a:t>Est. </a:t>
                      </a:r>
                      <a:r>
                        <a:rPr lang="en-US" sz="4000" b="1" baseline="0" dirty="0">
                          <a:solidFill>
                            <a:schemeClr val="tx2"/>
                          </a:solidFill>
                        </a:rPr>
                        <a:t>Cost</a:t>
                      </a:r>
                      <a:endParaRPr lang="en-US" sz="4000" b="1" dirty="0">
                        <a:solidFill>
                          <a:schemeClr val="tx2"/>
                        </a:solidFill>
                      </a:endParaRPr>
                    </a:p>
                  </a:txBody>
                  <a:tcPr marT="45714" marB="45714"/>
                </a:tc>
                <a:tc>
                  <a:txBody>
                    <a:bodyPr/>
                    <a:lstStyle/>
                    <a:p>
                      <a:pPr algn="ctr"/>
                      <a:r>
                        <a:rPr lang="en-US" sz="4000" b="1" dirty="0">
                          <a:solidFill>
                            <a:schemeClr val="tx2"/>
                          </a:solidFill>
                        </a:rPr>
                        <a:t>$10,250</a:t>
                      </a:r>
                    </a:p>
                  </a:txBody>
                  <a:tcPr marT="45714" marB="45714"/>
                </a:tc>
                <a:extLst>
                  <a:ext uri="{0D108BD9-81ED-4DB2-BD59-A6C34878D82A}">
                    <a16:rowId xmlns:a16="http://schemas.microsoft.com/office/drawing/2014/main" val="10004"/>
                  </a:ext>
                </a:extLst>
              </a:tr>
            </a:tbl>
          </a:graphicData>
        </a:graphic>
      </p:graphicFrame>
      <p:sp>
        <p:nvSpPr>
          <p:cNvPr id="8" name="Title 1"/>
          <p:cNvSpPr txBox="1">
            <a:spLocks/>
          </p:cNvSpPr>
          <p:nvPr/>
        </p:nvSpPr>
        <p:spPr>
          <a:xfrm>
            <a:off x="1981200" y="304800"/>
            <a:ext cx="8229600" cy="1143000"/>
          </a:xfrm>
          <a:prstGeom prst="rect">
            <a:avLst/>
          </a:prstGeom>
        </p:spPr>
        <p:txBody>
          <a:bodyPr>
            <a:normAutofit fontScale="92500"/>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Cost Example (Semester)</a:t>
            </a:r>
          </a:p>
        </p:txBody>
      </p:sp>
      <p:graphicFrame>
        <p:nvGraphicFramePr>
          <p:cNvPr id="9" name="Content Placeholder 8"/>
          <p:cNvGraphicFramePr>
            <a:graphicFrameLocks/>
          </p:cNvGraphicFramePr>
          <p:nvPr/>
        </p:nvGraphicFramePr>
        <p:xfrm>
          <a:off x="3810000" y="4861572"/>
          <a:ext cx="4572000" cy="701028"/>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39989">
                <a:tc>
                  <a:txBody>
                    <a:bodyPr/>
                    <a:lstStyle/>
                    <a:p>
                      <a:r>
                        <a:rPr lang="en-US" sz="3800" b="1" dirty="0"/>
                        <a:t>HOPE</a:t>
                      </a:r>
                    </a:p>
                  </a:txBody>
                  <a:tcPr marT="45714" marB="45714">
                    <a:solidFill>
                      <a:schemeClr val="tx2"/>
                    </a:solidFill>
                  </a:tcPr>
                </a:tc>
                <a:tc>
                  <a:txBody>
                    <a:bodyPr/>
                    <a:lstStyle/>
                    <a:p>
                      <a:pPr algn="ctr"/>
                      <a:r>
                        <a:rPr lang="en-US" sz="4000" dirty="0"/>
                        <a:t>-$1,750</a:t>
                      </a:r>
                      <a:endParaRPr lang="en-US" sz="4000" b="1" dirty="0"/>
                    </a:p>
                  </a:txBody>
                  <a:tcPr marT="45714" marB="45714">
                    <a:solidFill>
                      <a:schemeClr val="tx2"/>
                    </a:solid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nvGraphicFramePr>
        <p:xfrm>
          <a:off x="3810000" y="5623572"/>
          <a:ext cx="4572000" cy="701028"/>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39989">
                <a:tc>
                  <a:txBody>
                    <a:bodyPr/>
                    <a:lstStyle/>
                    <a:p>
                      <a:r>
                        <a:rPr lang="en-US" sz="4000" b="1" dirty="0">
                          <a:solidFill>
                            <a:srgbClr val="FF0000"/>
                          </a:solidFill>
                        </a:rPr>
                        <a:t>Bal.</a:t>
                      </a:r>
                      <a:r>
                        <a:rPr lang="en-US" sz="4000" b="1" baseline="0" dirty="0">
                          <a:solidFill>
                            <a:srgbClr val="FF0000"/>
                          </a:solidFill>
                        </a:rPr>
                        <a:t> owed</a:t>
                      </a:r>
                      <a:endParaRPr lang="en-US" sz="4000" b="1" dirty="0">
                        <a:solidFill>
                          <a:srgbClr val="FF0000"/>
                        </a:solidFill>
                      </a:endParaRPr>
                    </a:p>
                  </a:txBody>
                  <a:tcPr marT="45714" marB="45714">
                    <a:solidFill>
                      <a:srgbClr val="E7E7E7"/>
                    </a:solidFill>
                  </a:tcPr>
                </a:tc>
                <a:tc>
                  <a:txBody>
                    <a:bodyPr/>
                    <a:lstStyle/>
                    <a:p>
                      <a:pPr algn="ctr"/>
                      <a:r>
                        <a:rPr lang="en-US" sz="4000" b="1" dirty="0">
                          <a:solidFill>
                            <a:srgbClr val="FF0000"/>
                          </a:solidFill>
                        </a:rPr>
                        <a:t>$8,500</a:t>
                      </a:r>
                    </a:p>
                  </a:txBody>
                  <a:tcPr marT="45714" marB="45714">
                    <a:solidFill>
                      <a:srgbClr val="E7E7E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59339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p:cNvGraphicFramePr>
          <p:nvPr>
            <p:extLst>
              <p:ext uri="{D42A27DB-BD31-4B8C-83A1-F6EECF244321}">
                <p14:modId xmlns:p14="http://schemas.microsoft.com/office/powerpoint/2010/main" val="1419246718"/>
              </p:ext>
            </p:extLst>
          </p:nvPr>
        </p:nvGraphicFramePr>
        <p:xfrm>
          <a:off x="1879600" y="1524000"/>
          <a:ext cx="8432800" cy="4000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Out-of-state</a:t>
            </a:r>
          </a:p>
        </p:txBody>
      </p:sp>
      <p:grpSp>
        <p:nvGrpSpPr>
          <p:cNvPr id="30" name="Group 29"/>
          <p:cNvGrpSpPr/>
          <p:nvPr/>
        </p:nvGrpSpPr>
        <p:grpSpPr>
          <a:xfrm>
            <a:off x="1996440" y="5374362"/>
            <a:ext cx="1021080" cy="369332"/>
            <a:chOff x="7482840" y="5391388"/>
            <a:chExt cx="1021080" cy="369332"/>
          </a:xfrm>
        </p:grpSpPr>
        <p:sp>
          <p:nvSpPr>
            <p:cNvPr id="31" name="Rectangle 30"/>
            <p:cNvSpPr/>
            <p:nvPr/>
          </p:nvSpPr>
          <p:spPr>
            <a:xfrm>
              <a:off x="7482840" y="5486400"/>
              <a:ext cx="182880" cy="182880"/>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665720" y="5391388"/>
              <a:ext cx="838200" cy="369332"/>
            </a:xfrm>
            <a:prstGeom prst="rect">
              <a:avLst/>
            </a:prstGeom>
            <a:noFill/>
          </p:spPr>
          <p:txBody>
            <a:bodyPr wrap="square" rtlCol="0">
              <a:spAutoFit/>
            </a:bodyPr>
            <a:lstStyle/>
            <a:p>
              <a:r>
                <a:rPr lang="en-US" b="1" dirty="0">
                  <a:solidFill>
                    <a:schemeClr val="tx2"/>
                  </a:solidFill>
                </a:rPr>
                <a:t>Need</a:t>
              </a:r>
            </a:p>
          </p:txBody>
        </p:sp>
      </p:grpSp>
    </p:spTree>
    <p:extLst>
      <p:ext uri="{BB962C8B-B14F-4D97-AF65-F5344CB8AC3E}">
        <p14:creationId xmlns:p14="http://schemas.microsoft.com/office/powerpoint/2010/main" val="905367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8"/>
          <p:cNvGraphicFramePr>
            <a:graphicFrameLocks/>
          </p:cNvGraphicFramePr>
          <p:nvPr>
            <p:extLst>
              <p:ext uri="{D42A27DB-BD31-4B8C-83A1-F6EECF244321}">
                <p14:modId xmlns:p14="http://schemas.microsoft.com/office/powerpoint/2010/main" val="3553213012"/>
              </p:ext>
            </p:extLst>
          </p:nvPr>
        </p:nvGraphicFramePr>
        <p:xfrm>
          <a:off x="3810000" y="1296213"/>
          <a:ext cx="4572000" cy="3505140"/>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40080">
                <a:tc>
                  <a:txBody>
                    <a:bodyPr/>
                    <a:lstStyle/>
                    <a:p>
                      <a:r>
                        <a:rPr lang="en-US" sz="4000" b="1" dirty="0"/>
                        <a:t>Fall Sem.</a:t>
                      </a:r>
                    </a:p>
                  </a:txBody>
                  <a:tcPr marT="45714" marB="45714">
                    <a:solidFill>
                      <a:schemeClr val="tx2"/>
                    </a:solidFill>
                  </a:tcPr>
                </a:tc>
                <a:tc>
                  <a:txBody>
                    <a:bodyPr/>
                    <a:lstStyle/>
                    <a:p>
                      <a:pPr algn="ctr"/>
                      <a:r>
                        <a:rPr lang="en-US" sz="4000" b="1" dirty="0"/>
                        <a:t>Out-of-St</a:t>
                      </a:r>
                    </a:p>
                  </a:txBody>
                  <a:tcPr marT="45714" marB="45714">
                    <a:solidFill>
                      <a:schemeClr val="tx2"/>
                    </a:solidFill>
                  </a:tcPr>
                </a:tc>
                <a:extLst>
                  <a:ext uri="{0D108BD9-81ED-4DB2-BD59-A6C34878D82A}">
                    <a16:rowId xmlns:a16="http://schemas.microsoft.com/office/drawing/2014/main" val="10000"/>
                  </a:ext>
                </a:extLst>
              </a:tr>
              <a:tr h="640080">
                <a:tc>
                  <a:txBody>
                    <a:bodyPr/>
                    <a:lstStyle/>
                    <a:p>
                      <a:r>
                        <a:rPr lang="en-US" sz="4000" dirty="0">
                          <a:solidFill>
                            <a:schemeClr val="tx2"/>
                          </a:solidFill>
                        </a:rPr>
                        <a:t>Tuition</a:t>
                      </a:r>
                      <a:endParaRPr lang="en-US" sz="4000" b="1" dirty="0">
                        <a:solidFill>
                          <a:schemeClr val="tx2"/>
                        </a:solidFill>
                      </a:endParaRPr>
                    </a:p>
                  </a:txBody>
                  <a:tcPr marT="45714" marB="45714"/>
                </a:tc>
                <a:tc>
                  <a:txBody>
                    <a:bodyPr/>
                    <a:lstStyle/>
                    <a:p>
                      <a:pPr algn="ctr"/>
                      <a:r>
                        <a:rPr lang="en-US" sz="4000" dirty="0">
                          <a:solidFill>
                            <a:schemeClr val="tx2"/>
                          </a:solidFill>
                        </a:rPr>
                        <a:t>$15,125</a:t>
                      </a:r>
                      <a:endParaRPr lang="en-US" sz="4000" b="1" dirty="0">
                        <a:solidFill>
                          <a:schemeClr val="tx2"/>
                        </a:solidFill>
                      </a:endParaRPr>
                    </a:p>
                  </a:txBody>
                  <a:tcPr marT="45714" marB="45714"/>
                </a:tc>
                <a:extLst>
                  <a:ext uri="{0D108BD9-81ED-4DB2-BD59-A6C34878D82A}">
                    <a16:rowId xmlns:a16="http://schemas.microsoft.com/office/drawing/2014/main" val="10001"/>
                  </a:ext>
                </a:extLst>
              </a:tr>
              <a:tr h="640080">
                <a:tc>
                  <a:txBody>
                    <a:bodyPr/>
                    <a:lstStyle/>
                    <a:p>
                      <a:r>
                        <a:rPr lang="en-US" sz="4000" dirty="0">
                          <a:solidFill>
                            <a:schemeClr val="tx2"/>
                          </a:solidFill>
                        </a:rPr>
                        <a:t>Housing</a:t>
                      </a:r>
                    </a:p>
                  </a:txBody>
                  <a:tcPr marT="45714" marB="45714"/>
                </a:tc>
                <a:tc>
                  <a:txBody>
                    <a:bodyPr/>
                    <a:lstStyle/>
                    <a:p>
                      <a:pPr algn="ctr"/>
                      <a:r>
                        <a:rPr lang="en-US" sz="4000" dirty="0">
                          <a:solidFill>
                            <a:schemeClr val="tx2"/>
                          </a:solidFill>
                        </a:rPr>
                        <a:t>$6,875</a:t>
                      </a:r>
                      <a:endParaRPr lang="en-US" sz="4000" b="1" dirty="0">
                        <a:solidFill>
                          <a:schemeClr val="tx2"/>
                        </a:solidFill>
                      </a:endParaRPr>
                    </a:p>
                  </a:txBody>
                  <a:tcPr marT="45714" marB="45714"/>
                </a:tc>
                <a:extLst>
                  <a:ext uri="{0D108BD9-81ED-4DB2-BD59-A6C34878D82A}">
                    <a16:rowId xmlns:a16="http://schemas.microsoft.com/office/drawing/2014/main" val="10002"/>
                  </a:ext>
                </a:extLst>
              </a:tr>
              <a:tr h="640080">
                <a:tc>
                  <a:txBody>
                    <a:bodyPr/>
                    <a:lstStyle/>
                    <a:p>
                      <a:r>
                        <a:rPr lang="en-US" sz="4000" dirty="0">
                          <a:solidFill>
                            <a:schemeClr val="tx2"/>
                          </a:solidFill>
                        </a:rPr>
                        <a:t>Books</a:t>
                      </a:r>
                      <a:endParaRPr lang="en-US" sz="3300" b="1" dirty="0">
                        <a:solidFill>
                          <a:schemeClr val="tx2"/>
                        </a:solidFill>
                      </a:endParaRPr>
                    </a:p>
                  </a:txBody>
                  <a:tcPr marT="45714" marB="45714"/>
                </a:tc>
                <a:tc>
                  <a:txBody>
                    <a:bodyPr/>
                    <a:lstStyle/>
                    <a:p>
                      <a:pPr algn="ctr"/>
                      <a:r>
                        <a:rPr lang="en-US" sz="4000" dirty="0">
                          <a:solidFill>
                            <a:schemeClr val="tx2"/>
                          </a:solidFill>
                        </a:rPr>
                        <a:t>$800</a:t>
                      </a:r>
                      <a:endParaRPr lang="en-US" sz="4000" b="1" dirty="0">
                        <a:solidFill>
                          <a:schemeClr val="tx2"/>
                        </a:solidFill>
                      </a:endParaRPr>
                    </a:p>
                  </a:txBody>
                  <a:tcPr marT="45714" marB="45714"/>
                </a:tc>
                <a:extLst>
                  <a:ext uri="{0D108BD9-81ED-4DB2-BD59-A6C34878D82A}">
                    <a16:rowId xmlns:a16="http://schemas.microsoft.com/office/drawing/2014/main" val="10003"/>
                  </a:ext>
                </a:extLst>
              </a:tr>
              <a:tr h="640080">
                <a:tc>
                  <a:txBody>
                    <a:bodyPr/>
                    <a:lstStyle/>
                    <a:p>
                      <a:r>
                        <a:rPr lang="en-US" sz="4000" b="1" dirty="0">
                          <a:solidFill>
                            <a:schemeClr val="tx2"/>
                          </a:solidFill>
                        </a:rPr>
                        <a:t>Est. </a:t>
                      </a:r>
                      <a:r>
                        <a:rPr lang="en-US" sz="4000" b="1" baseline="0" dirty="0">
                          <a:solidFill>
                            <a:schemeClr val="tx2"/>
                          </a:solidFill>
                        </a:rPr>
                        <a:t>Cost</a:t>
                      </a:r>
                      <a:endParaRPr lang="en-US" sz="4000" b="1" dirty="0">
                        <a:solidFill>
                          <a:schemeClr val="tx2"/>
                        </a:solidFill>
                      </a:endParaRPr>
                    </a:p>
                  </a:txBody>
                  <a:tcPr marT="45714" marB="45714"/>
                </a:tc>
                <a:tc>
                  <a:txBody>
                    <a:bodyPr/>
                    <a:lstStyle/>
                    <a:p>
                      <a:pPr algn="ctr"/>
                      <a:r>
                        <a:rPr lang="en-US" sz="4000" b="1" dirty="0">
                          <a:solidFill>
                            <a:schemeClr val="tx2"/>
                          </a:solidFill>
                        </a:rPr>
                        <a:t>$22,800</a:t>
                      </a:r>
                    </a:p>
                  </a:txBody>
                  <a:tcPr marT="45714" marB="45714"/>
                </a:tc>
                <a:extLst>
                  <a:ext uri="{0D108BD9-81ED-4DB2-BD59-A6C34878D82A}">
                    <a16:rowId xmlns:a16="http://schemas.microsoft.com/office/drawing/2014/main" val="10004"/>
                  </a:ext>
                </a:extLst>
              </a:tr>
            </a:tbl>
          </a:graphicData>
        </a:graphic>
      </p:graphicFrame>
      <p:sp>
        <p:nvSpPr>
          <p:cNvPr id="8" name="Title 1"/>
          <p:cNvSpPr txBox="1">
            <a:spLocks/>
          </p:cNvSpPr>
          <p:nvPr/>
        </p:nvSpPr>
        <p:spPr>
          <a:xfrm>
            <a:off x="1981200" y="304800"/>
            <a:ext cx="8229600" cy="1143000"/>
          </a:xfrm>
          <a:prstGeom prst="rect">
            <a:avLst/>
          </a:prstGeom>
        </p:spPr>
        <p:txBody>
          <a:bodyPr>
            <a:normAutofit fontScale="92500"/>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Cost Example (Semester)</a:t>
            </a:r>
          </a:p>
        </p:txBody>
      </p:sp>
      <p:graphicFrame>
        <p:nvGraphicFramePr>
          <p:cNvPr id="9" name="Content Placeholder 8"/>
          <p:cNvGraphicFramePr>
            <a:graphicFrameLocks/>
          </p:cNvGraphicFramePr>
          <p:nvPr/>
        </p:nvGraphicFramePr>
        <p:xfrm>
          <a:off x="3810000" y="4861572"/>
          <a:ext cx="4572000" cy="701028"/>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39989">
                <a:tc>
                  <a:txBody>
                    <a:bodyPr/>
                    <a:lstStyle/>
                    <a:p>
                      <a:r>
                        <a:rPr lang="en-US" sz="4000" dirty="0"/>
                        <a:t>FAFSA</a:t>
                      </a:r>
                      <a:endParaRPr lang="en-US" sz="4000" b="1" dirty="0"/>
                    </a:p>
                  </a:txBody>
                  <a:tcPr marT="45714" marB="45714">
                    <a:solidFill>
                      <a:schemeClr val="tx2"/>
                    </a:solidFill>
                  </a:tcPr>
                </a:tc>
                <a:tc>
                  <a:txBody>
                    <a:bodyPr/>
                    <a:lstStyle/>
                    <a:p>
                      <a:pPr algn="ctr"/>
                      <a:r>
                        <a:rPr lang="en-US" sz="4000" dirty="0"/>
                        <a:t>-$0</a:t>
                      </a:r>
                      <a:endParaRPr lang="en-US" sz="4000" b="1" dirty="0"/>
                    </a:p>
                  </a:txBody>
                  <a:tcPr marT="45714" marB="45714">
                    <a:solidFill>
                      <a:schemeClr val="tx2"/>
                    </a:solid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nvGraphicFramePr>
        <p:xfrm>
          <a:off x="3810000" y="5623572"/>
          <a:ext cx="4572000" cy="701028"/>
        </p:xfrm>
        <a:graphic>
          <a:graphicData uri="http://schemas.openxmlformats.org/drawingml/2006/table">
            <a:tbl>
              <a:tblPr firstRow="1" bandRow="1">
                <a:tableStyleId>{073A0DAA-6AF3-43AB-8588-CEC1D06C72B9}</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39989">
                <a:tc>
                  <a:txBody>
                    <a:bodyPr/>
                    <a:lstStyle/>
                    <a:p>
                      <a:r>
                        <a:rPr lang="en-US" sz="4000" b="1" dirty="0">
                          <a:solidFill>
                            <a:srgbClr val="FF0000"/>
                          </a:solidFill>
                        </a:rPr>
                        <a:t>Bal.</a:t>
                      </a:r>
                      <a:r>
                        <a:rPr lang="en-US" sz="4000" b="1" baseline="0" dirty="0">
                          <a:solidFill>
                            <a:srgbClr val="FF0000"/>
                          </a:solidFill>
                        </a:rPr>
                        <a:t> owed</a:t>
                      </a:r>
                      <a:endParaRPr lang="en-US" sz="4000" b="1" dirty="0">
                        <a:solidFill>
                          <a:srgbClr val="FF0000"/>
                        </a:solidFill>
                      </a:endParaRPr>
                    </a:p>
                  </a:txBody>
                  <a:tcPr marT="45714" marB="45714">
                    <a:solidFill>
                      <a:srgbClr val="E7E7E7"/>
                    </a:solidFill>
                  </a:tcPr>
                </a:tc>
                <a:tc>
                  <a:txBody>
                    <a:bodyPr/>
                    <a:lstStyle/>
                    <a:p>
                      <a:pPr algn="ctr"/>
                      <a:r>
                        <a:rPr lang="en-US" sz="4000" b="1" dirty="0">
                          <a:solidFill>
                            <a:srgbClr val="FF0000"/>
                          </a:solidFill>
                        </a:rPr>
                        <a:t>$22,800</a:t>
                      </a:r>
                    </a:p>
                  </a:txBody>
                  <a:tcPr marT="45714" marB="45714">
                    <a:solidFill>
                      <a:srgbClr val="E7E7E7"/>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934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Dual Enrollment Grant (DEG)</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marL="346075" indent="-288925">
              <a:defRPr/>
            </a:pPr>
            <a:r>
              <a:rPr lang="en-US" dirty="0">
                <a:solidFill>
                  <a:srgbClr val="002060"/>
                </a:solidFill>
              </a:rPr>
              <a:t>Talk with your school counselor to determine your best dual enrollment option.</a:t>
            </a:r>
          </a:p>
          <a:p>
            <a:pPr marL="747713" lvl="1" indent="-288925">
              <a:defRPr/>
            </a:pPr>
            <a:r>
              <a:rPr lang="en-US" b="1" dirty="0">
                <a:solidFill>
                  <a:srgbClr val="002060"/>
                </a:solidFill>
              </a:rPr>
              <a:t>11</a:t>
            </a:r>
            <a:r>
              <a:rPr lang="en-US" b="1" baseline="30000" dirty="0">
                <a:solidFill>
                  <a:srgbClr val="002060"/>
                </a:solidFill>
              </a:rPr>
              <a:t>th</a:t>
            </a:r>
            <a:r>
              <a:rPr lang="en-US" b="1" dirty="0">
                <a:solidFill>
                  <a:srgbClr val="002060"/>
                </a:solidFill>
              </a:rPr>
              <a:t> &amp; 12</a:t>
            </a:r>
            <a:r>
              <a:rPr lang="en-US" b="1" baseline="30000" dirty="0">
                <a:solidFill>
                  <a:srgbClr val="002060"/>
                </a:solidFill>
              </a:rPr>
              <a:t>th</a:t>
            </a:r>
            <a:r>
              <a:rPr lang="en-US" b="1" dirty="0">
                <a:solidFill>
                  <a:srgbClr val="002060"/>
                </a:solidFill>
              </a:rPr>
              <a:t> graders</a:t>
            </a:r>
          </a:p>
          <a:p>
            <a:pPr marL="346075" indent="-288925">
              <a:defRPr/>
            </a:pPr>
            <a:r>
              <a:rPr lang="en-US" dirty="0">
                <a:solidFill>
                  <a:srgbClr val="002060"/>
                </a:solidFill>
              </a:rPr>
              <a:t>Beginning January, the first four DEGs will cover tuition and mandatory fees at community college/TCAT.</a:t>
            </a:r>
          </a:p>
          <a:p>
            <a:pPr marL="346075" indent="-288925">
              <a:defRPr/>
            </a:pPr>
            <a:r>
              <a:rPr lang="en-US" dirty="0">
                <a:solidFill>
                  <a:srgbClr val="002060"/>
                </a:solidFill>
              </a:rPr>
              <a:t>Fall application deadline is </a:t>
            </a:r>
            <a:r>
              <a:rPr lang="en-US" b="1" dirty="0">
                <a:solidFill>
                  <a:srgbClr val="002060"/>
                </a:solidFill>
              </a:rPr>
              <a:t>September 15</a:t>
            </a:r>
          </a:p>
          <a:p>
            <a:pPr marL="747713" lvl="1" indent="-290513">
              <a:defRPr/>
            </a:pPr>
            <a:r>
              <a:rPr lang="en-US" b="1" dirty="0">
                <a:hlinkClick r:id="rId2">
                  <a:extLst>
                    <a:ext uri="{A12FA001-AC4F-418D-AE19-62706E023703}">
                      <ahyp:hlinkClr xmlns:ahyp="http://schemas.microsoft.com/office/drawing/2018/hyperlinkcolor" val="tx"/>
                    </a:ext>
                  </a:extLst>
                </a:hlinkClick>
              </a:rPr>
              <a:t>www.tn.gov/tsacstudentportal</a:t>
            </a:r>
            <a:endParaRPr lang="en-US" b="1" dirty="0"/>
          </a:p>
        </p:txBody>
      </p:sp>
      <p:pic>
        <p:nvPicPr>
          <p:cNvPr id="6" name="Picture 5" descr="Qr code&#10;&#10;Description automatically generated">
            <a:extLst>
              <a:ext uri="{FF2B5EF4-FFF2-40B4-BE49-F238E27FC236}">
                <a16:creationId xmlns:a16="http://schemas.microsoft.com/office/drawing/2014/main" id="{E1AD2635-F5F1-4FA4-B894-98C6E656B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886200"/>
            <a:ext cx="2286000" cy="2286000"/>
          </a:xfrm>
          <a:prstGeom prst="rect">
            <a:avLst/>
          </a:prstGeom>
        </p:spPr>
      </p:pic>
    </p:spTree>
    <p:extLst>
      <p:ext uri="{BB962C8B-B14F-4D97-AF65-F5344CB8AC3E}">
        <p14:creationId xmlns:p14="http://schemas.microsoft.com/office/powerpoint/2010/main" val="1430237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Adult Students</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marL="0" lvl="0" indent="0">
              <a:buNone/>
              <a:defRPr/>
            </a:pPr>
            <a:r>
              <a:rPr lang="en-US" sz="3600" b="1" dirty="0">
                <a:solidFill>
                  <a:srgbClr val="002060"/>
                </a:solidFill>
              </a:rPr>
              <a:t>TN Reconnect* Checklist</a:t>
            </a:r>
            <a:endParaRPr lang="en-US" sz="2800" dirty="0">
              <a:solidFill>
                <a:srgbClr val="002060"/>
              </a:solidFill>
            </a:endParaRPr>
          </a:p>
          <a:p>
            <a:pPr marL="800100" lvl="1" indent="-342900">
              <a:buFont typeface="Wingdings" pitchFamily="2" charset="2"/>
              <a:buChar char="q"/>
              <a:defRPr/>
            </a:pPr>
            <a:r>
              <a:rPr lang="en-US" dirty="0">
                <a:solidFill>
                  <a:srgbClr val="002060"/>
                </a:solidFill>
              </a:rPr>
              <a:t>Complete the TN Reconnect application at </a:t>
            </a:r>
            <a:r>
              <a:rPr lang="en-US" b="1" dirty="0">
                <a:solidFill>
                  <a:srgbClr val="002060"/>
                </a:solidFill>
              </a:rPr>
              <a:t>www.tnreconnect.gov.</a:t>
            </a:r>
          </a:p>
          <a:p>
            <a:pPr marL="800100" lvl="1" indent="-342900">
              <a:buFont typeface="Wingdings" pitchFamily="2" charset="2"/>
              <a:buChar char="q"/>
              <a:defRPr/>
            </a:pPr>
            <a:r>
              <a:rPr lang="en-US" dirty="0">
                <a:solidFill>
                  <a:srgbClr val="002060"/>
                </a:solidFill>
              </a:rPr>
              <a:t>Apply to community college, TCAT, or eligible TN Reconnect institution. </a:t>
            </a:r>
          </a:p>
          <a:p>
            <a:pPr marL="800100" lvl="1" indent="-342900">
              <a:buFont typeface="Wingdings" pitchFamily="2" charset="2"/>
              <a:buChar char="q"/>
              <a:defRPr/>
            </a:pPr>
            <a:r>
              <a:rPr lang="en-US" dirty="0">
                <a:solidFill>
                  <a:srgbClr val="002060"/>
                </a:solidFill>
              </a:rPr>
              <a:t>Submit the appropriate FAFSA at </a:t>
            </a:r>
            <a:r>
              <a:rPr lang="en-US" b="1" dirty="0">
                <a:solidFill>
                  <a:srgbClr val="002060"/>
                </a:solidFill>
              </a:rPr>
              <a:t>www.fafsa.gov (deadline varies).</a:t>
            </a:r>
          </a:p>
          <a:p>
            <a:pPr marL="800100" lvl="1" indent="-342900">
              <a:buFont typeface="Wingdings" pitchFamily="2" charset="2"/>
              <a:buChar char="q"/>
              <a:defRPr/>
            </a:pPr>
            <a:r>
              <a:rPr lang="en-US" dirty="0">
                <a:solidFill>
                  <a:srgbClr val="002060"/>
                </a:solidFill>
              </a:rPr>
              <a:t>Enroll in a degree or certificate program at least part-time (</a:t>
            </a:r>
            <a:r>
              <a:rPr lang="en-US" b="1" dirty="0">
                <a:solidFill>
                  <a:srgbClr val="002060"/>
                </a:solidFill>
              </a:rPr>
              <a:t>6+ hours</a:t>
            </a:r>
            <a:r>
              <a:rPr lang="en-US" dirty="0">
                <a:solidFill>
                  <a:srgbClr val="002060"/>
                </a:solidFill>
              </a:rPr>
              <a:t>).  </a:t>
            </a:r>
          </a:p>
          <a:p>
            <a:pPr marL="457200" lvl="1" indent="0">
              <a:buNone/>
            </a:pPr>
            <a:endParaRPr lang="en-US" dirty="0"/>
          </a:p>
        </p:txBody>
      </p:sp>
      <p:sp>
        <p:nvSpPr>
          <p:cNvPr id="4" name="TextBox 3">
            <a:extLst>
              <a:ext uri="{FF2B5EF4-FFF2-40B4-BE49-F238E27FC236}">
                <a16:creationId xmlns:a16="http://schemas.microsoft.com/office/drawing/2014/main" id="{D9C7F92F-BFC7-4E02-80CF-8581A7988CE8}"/>
              </a:ext>
            </a:extLst>
          </p:cNvPr>
          <p:cNvSpPr txBox="1"/>
          <p:nvPr/>
        </p:nvSpPr>
        <p:spPr>
          <a:xfrm>
            <a:off x="1981200" y="5029200"/>
            <a:ext cx="8077200" cy="400110"/>
          </a:xfrm>
          <a:prstGeom prst="rect">
            <a:avLst/>
          </a:prstGeom>
          <a:noFill/>
        </p:spPr>
        <p:txBody>
          <a:bodyPr wrap="square" rtlCol="0">
            <a:spAutoFit/>
          </a:bodyPr>
          <a:lstStyle/>
          <a:p>
            <a:pPr algn="ctr"/>
            <a:r>
              <a:rPr lang="en-US" sz="2000" b="1" dirty="0">
                <a:solidFill>
                  <a:srgbClr val="1B365D"/>
                </a:solidFill>
                <a:latin typeface="Calibri"/>
              </a:rPr>
              <a:t>*Must be independent student per FAFSA</a:t>
            </a:r>
          </a:p>
        </p:txBody>
      </p:sp>
    </p:spTree>
    <p:extLst>
      <p:ext uri="{BB962C8B-B14F-4D97-AF65-F5344CB8AC3E}">
        <p14:creationId xmlns:p14="http://schemas.microsoft.com/office/powerpoint/2010/main" val="3791027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9"/>
          <p:cNvSpPr txBox="1">
            <a:spLocks/>
          </p:cNvSpPr>
          <p:nvPr/>
        </p:nvSpPr>
        <p:spPr>
          <a:xfrm>
            <a:off x="381000" y="2114550"/>
            <a:ext cx="6741367" cy="4286250"/>
          </a:xfrm>
          <a:prstGeom prst="rect">
            <a:avLst/>
          </a:prstGeom>
        </p:spPr>
        <p:txBody>
          <a:bodyPr/>
          <a:lstStyle/>
          <a:p>
            <a:pPr>
              <a:spcBef>
                <a:spcPct val="20000"/>
              </a:spcBef>
              <a:defRPr/>
            </a:pPr>
            <a:r>
              <a:rPr lang="en-US" sz="3300" dirty="0">
                <a:solidFill>
                  <a:schemeClr val="tx2"/>
                </a:solidFill>
              </a:rPr>
              <a:t>FAFSA.Help@tn.gov</a:t>
            </a:r>
          </a:p>
          <a:p>
            <a:pPr>
              <a:spcBef>
                <a:spcPct val="20000"/>
              </a:spcBef>
              <a:defRPr/>
            </a:pPr>
            <a:endParaRPr lang="en-US" sz="3300" dirty="0">
              <a:solidFill>
                <a:schemeClr val="tx2"/>
              </a:solidFill>
            </a:endParaRPr>
          </a:p>
          <a:p>
            <a:pPr>
              <a:spcBef>
                <a:spcPct val="20000"/>
              </a:spcBef>
              <a:defRPr/>
            </a:pPr>
            <a:r>
              <a:rPr lang="en-US" sz="3300" dirty="0">
                <a:solidFill>
                  <a:schemeClr val="tx2"/>
                </a:solidFill>
              </a:rPr>
              <a:t>Recordings &amp; Infographics:</a:t>
            </a:r>
          </a:p>
          <a:p>
            <a:pPr>
              <a:spcBef>
                <a:spcPct val="20000"/>
              </a:spcBef>
              <a:defRPr/>
            </a:pPr>
            <a:r>
              <a:rPr lang="en-US" sz="3300" dirty="0">
                <a:solidFill>
                  <a:schemeClr val="tx2"/>
                </a:solidFill>
              </a:rPr>
              <a:t>	www.collegefortn.org</a:t>
            </a:r>
          </a:p>
          <a:p>
            <a:pPr>
              <a:spcBef>
                <a:spcPct val="20000"/>
              </a:spcBef>
              <a:defRPr/>
            </a:pPr>
            <a:endParaRPr lang="en-US" sz="3300" dirty="0">
              <a:solidFill>
                <a:schemeClr val="tx2"/>
              </a:solidFill>
            </a:endParaRPr>
          </a:p>
          <a:p>
            <a:pPr>
              <a:spcBef>
                <a:spcPct val="20000"/>
              </a:spcBef>
              <a:defRPr/>
            </a:pPr>
            <a:endParaRPr lang="en-US" sz="3300" dirty="0">
              <a:solidFill>
                <a:schemeClr val="tx2"/>
              </a:solidFill>
            </a:endParaRPr>
          </a:p>
          <a:p>
            <a:pPr marL="257175" indent="-257175">
              <a:spcBef>
                <a:spcPct val="20000"/>
              </a:spcBef>
              <a:buFont typeface="Arial" pitchFamily="34" charset="0"/>
              <a:buChar char="•"/>
              <a:defRPr/>
            </a:pPr>
            <a:endParaRPr lang="en-US" sz="2400" dirty="0">
              <a:solidFill>
                <a:schemeClr val="tx2"/>
              </a:solidFill>
            </a:endParaRPr>
          </a:p>
        </p:txBody>
      </p:sp>
      <p:sp>
        <p:nvSpPr>
          <p:cNvPr id="6" name="Title 1"/>
          <p:cNvSpPr txBox="1">
            <a:spLocks/>
          </p:cNvSpPr>
          <p:nvPr/>
        </p:nvSpPr>
        <p:spPr>
          <a:xfrm>
            <a:off x="3009900" y="457200"/>
            <a:ext cx="6172200" cy="857250"/>
          </a:xfrm>
          <a:prstGeom prst="rect">
            <a:avLst/>
          </a:prstGeom>
        </p:spPr>
        <p:txBody>
          <a:bodyPr>
            <a:no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Need Help?</a:t>
            </a:r>
          </a:p>
        </p:txBody>
      </p:sp>
      <p:pic>
        <p:nvPicPr>
          <p:cNvPr id="4" name="Picture 3">
            <a:extLst>
              <a:ext uri="{FF2B5EF4-FFF2-40B4-BE49-F238E27FC236}">
                <a16:creationId xmlns:a16="http://schemas.microsoft.com/office/drawing/2014/main" id="{E4297A19-602C-4DDC-BC1A-2CE839B6C8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3600" y="1524000"/>
            <a:ext cx="5231752" cy="4552949"/>
          </a:xfrm>
          <a:prstGeom prst="rect">
            <a:avLst/>
          </a:prstGeom>
        </p:spPr>
      </p:pic>
    </p:spTree>
    <p:extLst>
      <p:ext uri="{BB962C8B-B14F-4D97-AF65-F5344CB8AC3E}">
        <p14:creationId xmlns:p14="http://schemas.microsoft.com/office/powerpoint/2010/main" val="1613198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defRPr/>
            </a:pPr>
            <a:r>
              <a:rPr lang="en-US" sz="6600" dirty="0">
                <a:solidFill>
                  <a:srgbClr val="002060"/>
                </a:solidFill>
                <a:latin typeface="Calibri"/>
              </a:rPr>
              <a:t>Outreach Division</a:t>
            </a:r>
          </a:p>
        </p:txBody>
      </p:sp>
      <p:pic>
        <p:nvPicPr>
          <p:cNvPr id="4" name="Picture 3">
            <a:extLst>
              <a:ext uri="{FF2B5EF4-FFF2-40B4-BE49-F238E27FC236}">
                <a16:creationId xmlns:a16="http://schemas.microsoft.com/office/drawing/2014/main" id="{5993A312-02C4-468A-ACD3-8CD9825B7DF8}"/>
              </a:ext>
            </a:extLst>
          </p:cNvPr>
          <p:cNvPicPr>
            <a:picLocks noChangeAspect="1"/>
          </p:cNvPicPr>
          <p:nvPr/>
        </p:nvPicPr>
        <p:blipFill rotWithShape="1">
          <a:blip r:embed="rId3"/>
          <a:srcRect l="9167" t="14036" r="10000" b="2528"/>
          <a:stretch/>
        </p:blipFill>
        <p:spPr>
          <a:xfrm>
            <a:off x="1524000" y="1294466"/>
            <a:ext cx="9144000" cy="5030134"/>
          </a:xfrm>
          <a:prstGeom prst="rect">
            <a:avLst/>
          </a:prstGeom>
        </p:spPr>
      </p:pic>
    </p:spTree>
    <p:extLst>
      <p:ext uri="{BB962C8B-B14F-4D97-AF65-F5344CB8AC3E}">
        <p14:creationId xmlns:p14="http://schemas.microsoft.com/office/powerpoint/2010/main" val="1733041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77843" y="2796542"/>
            <a:ext cx="4800597" cy="1623564"/>
          </a:xfrm>
        </p:spPr>
        <p:txBody>
          <a:bodyPr>
            <a:normAutofit fontScale="92500" lnSpcReduction="20000"/>
          </a:bodyPr>
          <a:lstStyle/>
          <a:p>
            <a:pPr marL="0" indent="0" algn="ctr">
              <a:buNone/>
            </a:pPr>
            <a:r>
              <a:rPr lang="en-US" sz="4000" b="1" dirty="0"/>
              <a:t>Thank you!</a:t>
            </a:r>
          </a:p>
          <a:p>
            <a:pPr marL="0" indent="0" algn="ctr">
              <a:buNone/>
            </a:pPr>
            <a:r>
              <a:rPr lang="en-US" sz="4000" b="1" dirty="0"/>
              <a:t>Rita.turchetta@tn.gov</a:t>
            </a:r>
            <a:br>
              <a:rPr lang="en-US" sz="4000" b="1" dirty="0"/>
            </a:br>
            <a:endParaRPr lang="en-US" sz="3600" b="1" dirty="0"/>
          </a:p>
        </p:txBody>
      </p:sp>
      <p:pic>
        <p:nvPicPr>
          <p:cNvPr id="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1328" t="21824" r="30446" b="21937"/>
          <a:stretch/>
        </p:blipFill>
        <p:spPr bwMode="auto">
          <a:xfrm>
            <a:off x="2286000" y="2661726"/>
            <a:ext cx="1676400" cy="16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25"/>
          <a:stretch/>
        </p:blipFill>
        <p:spPr bwMode="auto">
          <a:xfrm>
            <a:off x="3988536" y="2851297"/>
            <a:ext cx="1784343"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940"/>
          <a:stretch/>
        </p:blipFill>
        <p:spPr bwMode="auto">
          <a:xfrm>
            <a:off x="3996750" y="3505200"/>
            <a:ext cx="1781573"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6019800" y="2837937"/>
            <a:ext cx="0" cy="1253050"/>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pic>
        <p:nvPicPr>
          <p:cNvPr id="7" name="Picture 2" descr="C:\Users\cb50344\AppData\Local\Microsoft\Windows\INetCache\IE\5N0HM600\Twitter_bird_logo[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1" y="4818606"/>
            <a:ext cx="633681" cy="5153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953000" y="4749225"/>
            <a:ext cx="1933350" cy="584775"/>
          </a:xfrm>
          <a:prstGeom prst="rect">
            <a:avLst/>
          </a:prstGeom>
        </p:spPr>
        <p:txBody>
          <a:bodyPr wrap="none">
            <a:spAutoFit/>
          </a:bodyPr>
          <a:lstStyle/>
          <a:p>
            <a:pPr algn="ctr">
              <a:defRPr/>
            </a:pPr>
            <a:r>
              <a:rPr lang="en-US" sz="3200" b="1" dirty="0" err="1">
                <a:solidFill>
                  <a:srgbClr val="FF0000"/>
                </a:solidFill>
                <a:latin typeface="Calibri"/>
                <a:ea typeface="Open Sans" panose="020B0606030504020204" pitchFamily="34" charset="0"/>
                <a:cs typeface="Open Sans" panose="020B0606030504020204" pitchFamily="34" charset="0"/>
              </a:rPr>
              <a:t>tnpromise</a:t>
            </a:r>
            <a:endParaRPr lang="en-US" sz="3200" b="1" dirty="0">
              <a:solidFill>
                <a:srgbClr val="FF0000"/>
              </a:solidFill>
              <a:latin typeface="Calibri"/>
              <a:ea typeface="Open Sans" panose="020B0606030504020204" pitchFamily="34" charset="0"/>
              <a:cs typeface="Open Sans" panose="020B0606030504020204" pitchFamily="34" charset="0"/>
            </a:endParaRPr>
          </a:p>
        </p:txBody>
      </p:sp>
      <p:pic>
        <p:nvPicPr>
          <p:cNvPr id="9" name="Picture 2" descr="Website Icon - Westside Regional Center">
            <a:extLst>
              <a:ext uri="{FF2B5EF4-FFF2-40B4-BE49-F238E27FC236}">
                <a16:creationId xmlns:a16="http://schemas.microsoft.com/office/drawing/2014/main" id="{DDF7AE2D-952F-4E11-B448-466AB32A88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67200" y="5410200"/>
            <a:ext cx="685800" cy="685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AB18392-8E42-440F-AF34-8E8D425E5BB4}"/>
              </a:ext>
            </a:extLst>
          </p:cNvPr>
          <p:cNvSpPr/>
          <p:nvPr/>
        </p:nvSpPr>
        <p:spPr>
          <a:xfrm>
            <a:off x="4952871" y="5435025"/>
            <a:ext cx="2895729" cy="584775"/>
          </a:xfrm>
          <a:prstGeom prst="rect">
            <a:avLst/>
          </a:prstGeom>
        </p:spPr>
        <p:txBody>
          <a:bodyPr wrap="none">
            <a:spAutoFit/>
          </a:bodyPr>
          <a:lstStyle/>
          <a:p>
            <a:pPr algn="ctr">
              <a:defRPr/>
            </a:pPr>
            <a:r>
              <a:rPr lang="en-US" sz="3200" b="1" dirty="0">
                <a:solidFill>
                  <a:srgbClr val="FF0000"/>
                </a:solidFill>
                <a:latin typeface="Calibri"/>
                <a:ea typeface="Open Sans" panose="020B0606030504020204" pitchFamily="34" charset="0"/>
                <a:cs typeface="Open Sans" panose="020B0606030504020204" pitchFamily="34" charset="0"/>
              </a:rPr>
              <a:t>collegefortn.org</a:t>
            </a:r>
          </a:p>
        </p:txBody>
      </p:sp>
    </p:spTree>
    <p:extLst>
      <p:ext uri="{BB962C8B-B14F-4D97-AF65-F5344CB8AC3E}">
        <p14:creationId xmlns:p14="http://schemas.microsoft.com/office/powerpoint/2010/main" val="2206578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8CF-C475-449D-B9A4-ED7008B11230}"/>
              </a:ext>
            </a:extLst>
          </p:cNvPr>
          <p:cNvSpPr>
            <a:spLocks noGrp="1"/>
          </p:cNvSpPr>
          <p:nvPr>
            <p:ph type="title"/>
          </p:nvPr>
        </p:nvSpPr>
        <p:spPr/>
        <p:txBody>
          <a:bodyPr/>
          <a:lstStyle/>
          <a:p>
            <a:r>
              <a:rPr lang="en-US" dirty="0"/>
              <a:t>Federal Loans</a:t>
            </a:r>
          </a:p>
        </p:txBody>
      </p:sp>
      <p:graphicFrame>
        <p:nvGraphicFramePr>
          <p:cNvPr id="4" name="Content Placeholder 3">
            <a:extLst>
              <a:ext uri="{FF2B5EF4-FFF2-40B4-BE49-F238E27FC236}">
                <a16:creationId xmlns:a16="http://schemas.microsoft.com/office/drawing/2014/main" id="{18CB9D80-A3D6-4AAF-BED3-5C48EF89D0DD}"/>
              </a:ext>
            </a:extLst>
          </p:cNvPr>
          <p:cNvGraphicFramePr>
            <a:graphicFrameLocks noGrp="1"/>
          </p:cNvGraphicFramePr>
          <p:nvPr>
            <p:ph idx="1"/>
          </p:nvPr>
        </p:nvGraphicFramePr>
        <p:xfrm>
          <a:off x="609600" y="1701800"/>
          <a:ext cx="10972800"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4497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696A1A4-8E43-47F6-A6DC-A9ADAB053D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7969" y="261472"/>
            <a:ext cx="2412674" cy="3743805"/>
          </a:xfrm>
          <a:prstGeom prst="rect">
            <a:avLst/>
          </a:prstGeom>
        </p:spPr>
      </p:pic>
      <p:pic>
        <p:nvPicPr>
          <p:cNvPr id="11" name="Graphic 10">
            <a:extLst>
              <a:ext uri="{FF2B5EF4-FFF2-40B4-BE49-F238E27FC236}">
                <a16:creationId xmlns:a16="http://schemas.microsoft.com/office/drawing/2014/main" id="{18A239E6-97C0-4A74-8E7A-C9FD39A8C9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09818" y="1668814"/>
            <a:ext cx="2765165" cy="1524907"/>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9" name="Graphic 8">
            <a:extLst>
              <a:ext uri="{FF2B5EF4-FFF2-40B4-BE49-F238E27FC236}">
                <a16:creationId xmlns:a16="http://schemas.microsoft.com/office/drawing/2014/main" id="{93E427C7-0218-4592-82DA-2431E4BF87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64157" y="1336836"/>
            <a:ext cx="3403847" cy="194876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Graphic 4">
            <a:extLst>
              <a:ext uri="{FF2B5EF4-FFF2-40B4-BE49-F238E27FC236}">
                <a16:creationId xmlns:a16="http://schemas.microsoft.com/office/drawing/2014/main" id="{EB71843F-0A0B-4317-B205-4B0A0B97C0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24000" y="4080518"/>
            <a:ext cx="5334000" cy="2596272"/>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E561AC0E-7195-4ACF-AA0A-5E2923A987F7}"/>
              </a:ext>
            </a:extLst>
          </p:cNvPr>
          <p:cNvSpPr>
            <a:spLocks noGrp="1"/>
          </p:cNvSpPr>
          <p:nvPr>
            <p:ph type="ctrTitle"/>
          </p:nvPr>
        </p:nvSpPr>
        <p:spPr>
          <a:xfrm>
            <a:off x="5943600" y="3360845"/>
            <a:ext cx="4502508" cy="1103501"/>
          </a:xfrm>
        </p:spPr>
        <p:txBody>
          <a:bodyPr anchor="b">
            <a:normAutofit fontScale="90000"/>
          </a:bodyPr>
          <a:lstStyle/>
          <a:p>
            <a:pPr algn="l"/>
            <a:r>
              <a:rPr lang="en-US" sz="6000" dirty="0">
                <a:latin typeface="Eras Bold ITC" panose="020B0907030504020204" pitchFamily="34" charset="0"/>
                <a:cs typeface="Segoe UI" panose="020B0502040204020203" pitchFamily="34" charset="0"/>
              </a:rPr>
              <a:t>Federal Aid</a:t>
            </a:r>
          </a:p>
        </p:txBody>
      </p:sp>
      <p:sp>
        <p:nvSpPr>
          <p:cNvPr id="3" name="Subtitle 2">
            <a:extLst>
              <a:ext uri="{FF2B5EF4-FFF2-40B4-BE49-F238E27FC236}">
                <a16:creationId xmlns:a16="http://schemas.microsoft.com/office/drawing/2014/main" id="{814253EE-4FA2-4843-BE27-C7D5B08FFB81}"/>
              </a:ext>
            </a:extLst>
          </p:cNvPr>
          <p:cNvSpPr>
            <a:spLocks noGrp="1"/>
          </p:cNvSpPr>
          <p:nvPr>
            <p:ph type="subTitle" idx="1"/>
          </p:nvPr>
        </p:nvSpPr>
        <p:spPr>
          <a:xfrm>
            <a:off x="6281738" y="4464346"/>
            <a:ext cx="4310062" cy="1707855"/>
          </a:xfrm>
        </p:spPr>
        <p:txBody>
          <a:bodyPr>
            <a:normAutofit/>
          </a:bodyPr>
          <a:lstStyle/>
          <a:p>
            <a:r>
              <a:rPr lang="en-US" dirty="0"/>
              <a:t>The U.S. Department of Education's office of Federal Student Aid provides more than $120 billion in financial aid to help pay for college or career school each year.</a:t>
            </a:r>
          </a:p>
        </p:txBody>
      </p:sp>
    </p:spTree>
    <p:extLst>
      <p:ext uri="{BB962C8B-B14F-4D97-AF65-F5344CB8AC3E}">
        <p14:creationId xmlns:p14="http://schemas.microsoft.com/office/powerpoint/2010/main" val="1473781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438400" y="1513114"/>
          <a:ext cx="7581900"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Student Loan Limits</a:t>
            </a:r>
          </a:p>
        </p:txBody>
      </p:sp>
    </p:spTree>
    <p:extLst>
      <p:ext uri="{BB962C8B-B14F-4D97-AF65-F5344CB8AC3E}">
        <p14:creationId xmlns:p14="http://schemas.microsoft.com/office/powerpoint/2010/main" val="1694481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376225D-6FA9-4032-B690-DC1D7C36C9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1982" y="609600"/>
            <a:ext cx="7856419" cy="914400"/>
          </a:xfrm>
          <a:prstGeom prst="rect">
            <a:avLst/>
          </a:prstGeom>
        </p:spPr>
      </p:pic>
      <p:sp>
        <p:nvSpPr>
          <p:cNvPr id="2" name="Title 1">
            <a:extLst>
              <a:ext uri="{FF2B5EF4-FFF2-40B4-BE49-F238E27FC236}">
                <a16:creationId xmlns:a16="http://schemas.microsoft.com/office/drawing/2014/main" id="{30C5A114-6F9F-4074-B22E-40FE8796F4FE}"/>
              </a:ext>
            </a:extLst>
          </p:cNvPr>
          <p:cNvSpPr>
            <a:spLocks noGrp="1"/>
          </p:cNvSpPr>
          <p:nvPr>
            <p:ph type="ctrTitle"/>
          </p:nvPr>
        </p:nvSpPr>
        <p:spPr>
          <a:xfrm>
            <a:off x="2282666" y="1563591"/>
            <a:ext cx="2781300" cy="4420476"/>
          </a:xfrm>
        </p:spPr>
        <p:txBody>
          <a:bodyPr>
            <a:noAutofit/>
          </a:bodyPr>
          <a:lstStyle/>
          <a:p>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The webinar will begin at 6:00 CDT.</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_____</a:t>
            </a:r>
            <a:br>
              <a:rPr lang="en-US" sz="1800" dirty="0">
                <a:latin typeface="Open Sans" panose="020B0606030504020204" pitchFamily="34" charset="0"/>
                <a:ea typeface="Open Sans" panose="020B0606030504020204" pitchFamily="34" charset="0"/>
                <a:cs typeface="Open Sans" panose="020B0606030504020204" pitchFamily="34" charset="0"/>
              </a:rPr>
            </a:b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If you are unable to hear, click communicate and select </a:t>
            </a:r>
            <a:r>
              <a:rPr lang="en-US" sz="1800" b="1" dirty="0">
                <a:latin typeface="Open Sans" panose="020B0606030504020204" pitchFamily="34" charset="0"/>
                <a:ea typeface="Open Sans" panose="020B0606030504020204" pitchFamily="34" charset="0"/>
                <a:cs typeface="Open Sans" panose="020B0606030504020204" pitchFamily="34" charset="0"/>
              </a:rPr>
              <a:t>call me</a:t>
            </a:r>
            <a:r>
              <a:rPr lang="en-US" sz="1800" dirty="0">
                <a:latin typeface="Open Sans" panose="020B0606030504020204" pitchFamily="34" charset="0"/>
                <a:ea typeface="Open Sans" panose="020B0606030504020204" pitchFamily="34" charset="0"/>
                <a:cs typeface="Open Sans" panose="020B0606030504020204" pitchFamily="34" charset="0"/>
              </a:rPr>
              <a:t> or </a:t>
            </a:r>
            <a:r>
              <a:rPr lang="en-US" sz="1800" b="1" dirty="0">
                <a:latin typeface="Open Sans" panose="020B0606030504020204" pitchFamily="34" charset="0"/>
                <a:ea typeface="Open Sans" panose="020B0606030504020204" pitchFamily="34" charset="0"/>
                <a:cs typeface="Open Sans" panose="020B0606030504020204" pitchFamily="34" charset="0"/>
              </a:rPr>
              <a:t>use computer audio </a:t>
            </a:r>
            <a:r>
              <a:rPr lang="en-US" sz="1800" dirty="0">
                <a:latin typeface="Open Sans" panose="020B0606030504020204" pitchFamily="34" charset="0"/>
                <a:ea typeface="Open Sans" panose="020B0606030504020204" pitchFamily="34" charset="0"/>
                <a:cs typeface="Open Sans" panose="020B0606030504020204" pitchFamily="34" charset="0"/>
              </a:rPr>
              <a:t>from audio connection.</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_____</a:t>
            </a:r>
            <a:br>
              <a:rPr lang="en-US" sz="1800" dirty="0">
                <a:latin typeface="Open Sans" panose="020B0606030504020204" pitchFamily="34" charset="0"/>
                <a:ea typeface="Open Sans" panose="020B0606030504020204" pitchFamily="34" charset="0"/>
                <a:cs typeface="Open Sans" panose="020B0606030504020204" pitchFamily="34" charset="0"/>
              </a:rPr>
            </a:b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Please chat questions by using the </a:t>
            </a:r>
            <a:r>
              <a:rPr lang="en-US" sz="1800" b="1" dirty="0">
                <a:latin typeface="Open Sans" panose="020B0606030504020204" pitchFamily="34" charset="0"/>
                <a:ea typeface="Open Sans" panose="020B0606030504020204" pitchFamily="34" charset="0"/>
                <a:cs typeface="Open Sans" panose="020B0606030504020204" pitchFamily="34" charset="0"/>
              </a:rPr>
              <a:t>chat bubble </a:t>
            </a:r>
            <a:r>
              <a:rPr lang="en-US" sz="1800" dirty="0">
                <a:latin typeface="Open Sans" panose="020B0606030504020204" pitchFamily="34" charset="0"/>
                <a:ea typeface="Open Sans" panose="020B0606030504020204" pitchFamily="34" charset="0"/>
                <a:cs typeface="Open Sans" panose="020B0606030504020204" pitchFamily="34" charset="0"/>
              </a:rPr>
              <a:t>or </a:t>
            </a:r>
            <a:r>
              <a:rPr lang="en-US" sz="1800" b="1" dirty="0">
                <a:latin typeface="Open Sans" panose="020B0606030504020204" pitchFamily="34" charset="0"/>
                <a:ea typeface="Open Sans" panose="020B0606030504020204" pitchFamily="34" charset="0"/>
                <a:cs typeface="Open Sans" panose="020B0606030504020204" pitchFamily="34" charset="0"/>
              </a:rPr>
              <a:t>Q&amp;A</a:t>
            </a:r>
            <a:r>
              <a:rPr lang="en-US" sz="1800" dirty="0">
                <a:latin typeface="Open Sans" panose="020B0606030504020204" pitchFamily="34" charset="0"/>
                <a:ea typeface="Open Sans" panose="020B0606030504020204" pitchFamily="34" charset="0"/>
                <a:cs typeface="Open Sans" panose="020B0606030504020204" pitchFamily="34" charset="0"/>
              </a:rPr>
              <a:t>.</a:t>
            </a:r>
            <a:br>
              <a:rPr lang="en-US" sz="1800" dirty="0">
                <a:latin typeface="Open Sans" panose="020B0606030504020204" pitchFamily="34" charset="0"/>
                <a:ea typeface="Open Sans" panose="020B0606030504020204" pitchFamily="34" charset="0"/>
                <a:cs typeface="Open Sans" panose="020B0606030504020204" pitchFamily="34" charset="0"/>
              </a:rPr>
            </a:b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BD2FF79-94A3-4388-9B35-593E1FA31A1F}"/>
              </a:ext>
            </a:extLst>
          </p:cNvPr>
          <p:cNvPicPr>
            <a:picLocks noChangeAspect="1"/>
          </p:cNvPicPr>
          <p:nvPr/>
        </p:nvPicPr>
        <p:blipFill>
          <a:blip r:embed="rId3"/>
          <a:stretch>
            <a:fillRect/>
          </a:stretch>
        </p:blipFill>
        <p:spPr>
          <a:xfrm>
            <a:off x="5410201" y="4419600"/>
            <a:ext cx="3244361" cy="1828800"/>
          </a:xfrm>
          <a:prstGeom prst="rect">
            <a:avLst/>
          </a:prstGeom>
        </p:spPr>
      </p:pic>
      <p:pic>
        <p:nvPicPr>
          <p:cNvPr id="18" name="Picture 17">
            <a:extLst>
              <a:ext uri="{FF2B5EF4-FFF2-40B4-BE49-F238E27FC236}">
                <a16:creationId xmlns:a16="http://schemas.microsoft.com/office/drawing/2014/main" id="{B88EAC42-DE54-4795-AAD3-2B1186082C88}"/>
              </a:ext>
            </a:extLst>
          </p:cNvPr>
          <p:cNvPicPr>
            <a:picLocks noChangeAspect="1"/>
          </p:cNvPicPr>
          <p:nvPr/>
        </p:nvPicPr>
        <p:blipFill rotWithShape="1">
          <a:blip r:embed="rId4"/>
          <a:srcRect r="8197"/>
          <a:stretch/>
        </p:blipFill>
        <p:spPr>
          <a:xfrm>
            <a:off x="5394960" y="2514600"/>
            <a:ext cx="5120640" cy="914400"/>
          </a:xfrm>
          <a:prstGeom prst="rect">
            <a:avLst/>
          </a:prstGeom>
        </p:spPr>
      </p:pic>
      <p:pic>
        <p:nvPicPr>
          <p:cNvPr id="4" name="Picture 3">
            <a:extLst>
              <a:ext uri="{FF2B5EF4-FFF2-40B4-BE49-F238E27FC236}">
                <a16:creationId xmlns:a16="http://schemas.microsoft.com/office/drawing/2014/main" id="{CF8F014A-7B2A-4D10-AB9F-52CB927BB9CC}"/>
              </a:ext>
            </a:extLst>
          </p:cNvPr>
          <p:cNvPicPr>
            <a:picLocks noChangeAspect="1"/>
          </p:cNvPicPr>
          <p:nvPr/>
        </p:nvPicPr>
        <p:blipFill>
          <a:blip r:embed="rId5"/>
          <a:stretch>
            <a:fillRect/>
          </a:stretch>
        </p:blipFill>
        <p:spPr>
          <a:xfrm>
            <a:off x="1828801" y="5018146"/>
            <a:ext cx="552527" cy="552527"/>
          </a:xfrm>
          <a:prstGeom prst="rect">
            <a:avLst/>
          </a:prstGeom>
        </p:spPr>
      </p:pic>
    </p:spTree>
    <p:extLst>
      <p:ext uri="{BB962C8B-B14F-4D97-AF65-F5344CB8AC3E}">
        <p14:creationId xmlns:p14="http://schemas.microsoft.com/office/powerpoint/2010/main" val="4032933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376225D-6FA9-4032-B690-DC1D7C36C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1982" y="609600"/>
            <a:ext cx="7856419" cy="914400"/>
          </a:xfrm>
          <a:prstGeom prst="rect">
            <a:avLst/>
          </a:prstGeom>
        </p:spPr>
      </p:pic>
      <p:sp>
        <p:nvSpPr>
          <p:cNvPr id="2" name="Title 1">
            <a:extLst>
              <a:ext uri="{FF2B5EF4-FFF2-40B4-BE49-F238E27FC236}">
                <a16:creationId xmlns:a16="http://schemas.microsoft.com/office/drawing/2014/main" id="{30C5A114-6F9F-4074-B22E-40FE8796F4FE}"/>
              </a:ext>
            </a:extLst>
          </p:cNvPr>
          <p:cNvSpPr>
            <a:spLocks noGrp="1"/>
          </p:cNvSpPr>
          <p:nvPr>
            <p:ph type="ctrTitle"/>
          </p:nvPr>
        </p:nvSpPr>
        <p:spPr>
          <a:xfrm>
            <a:off x="2282666" y="1563591"/>
            <a:ext cx="2781300" cy="4420476"/>
          </a:xfrm>
        </p:spPr>
        <p:txBody>
          <a:bodyPr>
            <a:noAutofit/>
          </a:bodyPr>
          <a:lstStyle/>
          <a:p>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The webinar will begin at 6:00 CDT.</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_____</a:t>
            </a:r>
            <a:br>
              <a:rPr lang="en-US" sz="1800" dirty="0">
                <a:latin typeface="Open Sans" panose="020B0606030504020204" pitchFamily="34" charset="0"/>
                <a:ea typeface="Open Sans" panose="020B0606030504020204" pitchFamily="34" charset="0"/>
                <a:cs typeface="Open Sans" panose="020B0606030504020204" pitchFamily="34" charset="0"/>
              </a:rPr>
            </a:b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If you are unable to hear, click communicate and select call me or use computer audio from </a:t>
            </a:r>
            <a:r>
              <a:rPr lang="en-US" sz="1800">
                <a:latin typeface="Open Sans" panose="020B0606030504020204" pitchFamily="34" charset="0"/>
                <a:ea typeface="Open Sans" panose="020B0606030504020204" pitchFamily="34" charset="0"/>
                <a:cs typeface="Open Sans" panose="020B0606030504020204" pitchFamily="34" charset="0"/>
              </a:rPr>
              <a:t>audio connection.</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_____</a:t>
            </a:r>
            <a:br>
              <a:rPr lang="en-US" sz="1800" dirty="0">
                <a:latin typeface="Open Sans" panose="020B0606030504020204" pitchFamily="34" charset="0"/>
                <a:ea typeface="Open Sans" panose="020B0606030504020204" pitchFamily="34" charset="0"/>
                <a:cs typeface="Open Sans" panose="020B0606030504020204" pitchFamily="34" charset="0"/>
              </a:rPr>
            </a:b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Please chat questions by using the chat bubble or Q&amp;A.</a:t>
            </a:r>
            <a:br>
              <a:rPr lang="en-US" sz="1800" dirty="0">
                <a:latin typeface="Open Sans" panose="020B0606030504020204" pitchFamily="34" charset="0"/>
                <a:ea typeface="Open Sans" panose="020B0606030504020204" pitchFamily="34" charset="0"/>
                <a:cs typeface="Open Sans" panose="020B0606030504020204" pitchFamily="34" charset="0"/>
              </a:rPr>
            </a:b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2BD2FF79-94A3-4388-9B35-593E1FA31A1F}"/>
              </a:ext>
            </a:extLst>
          </p:cNvPr>
          <p:cNvPicPr>
            <a:picLocks noChangeAspect="1"/>
          </p:cNvPicPr>
          <p:nvPr/>
        </p:nvPicPr>
        <p:blipFill>
          <a:blip r:embed="rId4"/>
          <a:stretch>
            <a:fillRect/>
          </a:stretch>
        </p:blipFill>
        <p:spPr>
          <a:xfrm>
            <a:off x="5410201" y="4419600"/>
            <a:ext cx="3244361" cy="1828800"/>
          </a:xfrm>
          <a:prstGeom prst="rect">
            <a:avLst/>
          </a:prstGeom>
        </p:spPr>
      </p:pic>
      <p:pic>
        <p:nvPicPr>
          <p:cNvPr id="18" name="Picture 17">
            <a:extLst>
              <a:ext uri="{FF2B5EF4-FFF2-40B4-BE49-F238E27FC236}">
                <a16:creationId xmlns:a16="http://schemas.microsoft.com/office/drawing/2014/main" id="{B88EAC42-DE54-4795-AAD3-2B1186082C88}"/>
              </a:ext>
            </a:extLst>
          </p:cNvPr>
          <p:cNvPicPr>
            <a:picLocks noChangeAspect="1"/>
          </p:cNvPicPr>
          <p:nvPr/>
        </p:nvPicPr>
        <p:blipFill rotWithShape="1">
          <a:blip r:embed="rId5"/>
          <a:srcRect r="8197"/>
          <a:stretch/>
        </p:blipFill>
        <p:spPr>
          <a:xfrm>
            <a:off x="5394960" y="2514600"/>
            <a:ext cx="5120640" cy="914400"/>
          </a:xfrm>
          <a:prstGeom prst="rect">
            <a:avLst/>
          </a:prstGeom>
        </p:spPr>
      </p:pic>
      <p:pic>
        <p:nvPicPr>
          <p:cNvPr id="4" name="Picture 3">
            <a:extLst>
              <a:ext uri="{FF2B5EF4-FFF2-40B4-BE49-F238E27FC236}">
                <a16:creationId xmlns:a16="http://schemas.microsoft.com/office/drawing/2014/main" id="{CF8F014A-7B2A-4D10-AB9F-52CB927BB9CC}"/>
              </a:ext>
            </a:extLst>
          </p:cNvPr>
          <p:cNvPicPr>
            <a:picLocks noChangeAspect="1"/>
          </p:cNvPicPr>
          <p:nvPr/>
        </p:nvPicPr>
        <p:blipFill>
          <a:blip r:embed="rId6"/>
          <a:stretch>
            <a:fillRect/>
          </a:stretch>
        </p:blipFill>
        <p:spPr>
          <a:xfrm>
            <a:off x="1828801" y="5018146"/>
            <a:ext cx="552527" cy="552527"/>
          </a:xfrm>
          <a:prstGeom prst="rect">
            <a:avLst/>
          </a:prstGeom>
        </p:spPr>
      </p:pic>
    </p:spTree>
    <p:extLst>
      <p:ext uri="{BB962C8B-B14F-4D97-AF65-F5344CB8AC3E}">
        <p14:creationId xmlns:p14="http://schemas.microsoft.com/office/powerpoint/2010/main" val="3192970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3048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solidFill>
                  <a:srgbClr val="002060"/>
                </a:solidFill>
                <a:latin typeface="+mj-lt"/>
              </a:rPr>
              <a:t>2022-23 FAFSA</a:t>
            </a:r>
          </a:p>
        </p:txBody>
      </p:sp>
      <p:sp>
        <p:nvSpPr>
          <p:cNvPr id="7" name="Content Placeholder 4">
            <a:extLst>
              <a:ext uri="{FF2B5EF4-FFF2-40B4-BE49-F238E27FC236}">
                <a16:creationId xmlns:a16="http://schemas.microsoft.com/office/drawing/2014/main" id="{ACA2F20C-0579-4F6A-B646-DF3F774FFDDD}"/>
              </a:ext>
            </a:extLst>
          </p:cNvPr>
          <p:cNvSpPr txBox="1">
            <a:spLocks/>
          </p:cNvSpPr>
          <p:nvPr/>
        </p:nvSpPr>
        <p:spPr>
          <a:xfrm>
            <a:off x="156411" y="1540042"/>
            <a:ext cx="5105400" cy="3771900"/>
          </a:xfrm>
          <a:prstGeom prst="rect">
            <a:avLst/>
          </a:prstGeom>
          <a:noFill/>
          <a:ln w="76200">
            <a:noFill/>
          </a:ln>
        </p:spPr>
        <p:txBody>
          <a:bodyPr>
            <a:normAutofit/>
          </a:bodyPr>
          <a:lstStyle/>
          <a:p>
            <a:pPr marL="571500" indent="-571500">
              <a:lnSpc>
                <a:spcPct val="90000"/>
              </a:lnSpc>
              <a:spcBef>
                <a:spcPct val="25000"/>
              </a:spcBef>
              <a:buFont typeface="Arial" panose="020B0604020202020204" pitchFamily="34" charset="0"/>
              <a:buChar char="•"/>
              <a:defRPr/>
            </a:pPr>
            <a:r>
              <a:rPr lang="en-US" sz="3600" dirty="0">
                <a:solidFill>
                  <a:schemeClr val="tx2"/>
                </a:solidFill>
              </a:rPr>
              <a:t>Available October 1, 2021</a:t>
            </a:r>
          </a:p>
          <a:p>
            <a:pPr marL="571500" indent="-571500">
              <a:lnSpc>
                <a:spcPct val="90000"/>
              </a:lnSpc>
              <a:spcBef>
                <a:spcPct val="25000"/>
              </a:spcBef>
              <a:buFont typeface="Arial" panose="020B0604020202020204" pitchFamily="34" charset="0"/>
              <a:buChar char="•"/>
              <a:defRPr/>
            </a:pPr>
            <a:r>
              <a:rPr lang="en-US" sz="3600" dirty="0">
                <a:solidFill>
                  <a:schemeClr val="tx2"/>
                </a:solidFill>
              </a:rPr>
              <a:t>www.fafsa.gov or </a:t>
            </a:r>
            <a:r>
              <a:rPr lang="en-US" sz="3600" b="1" u="sng" dirty="0">
                <a:solidFill>
                  <a:schemeClr val="tx2"/>
                </a:solidFill>
              </a:rPr>
              <a:t>mobile app</a:t>
            </a:r>
            <a:endParaRPr lang="en-US" sz="3600" dirty="0">
              <a:solidFill>
                <a:schemeClr val="tx2"/>
              </a:solidFill>
            </a:endParaRPr>
          </a:p>
          <a:p>
            <a:pPr marL="571500" indent="-571500">
              <a:lnSpc>
                <a:spcPct val="90000"/>
              </a:lnSpc>
              <a:spcBef>
                <a:spcPct val="25000"/>
              </a:spcBef>
              <a:buFont typeface="Arial" panose="020B0604020202020204" pitchFamily="34" charset="0"/>
              <a:buChar char="•"/>
              <a:defRPr/>
            </a:pPr>
            <a:r>
              <a:rPr lang="en-US" sz="3600" dirty="0">
                <a:solidFill>
                  <a:schemeClr val="tx2"/>
                </a:solidFill>
              </a:rPr>
              <a:t>2020 income/ tax information</a:t>
            </a:r>
          </a:p>
          <a:p>
            <a:pPr lvl="1">
              <a:lnSpc>
                <a:spcPct val="90000"/>
              </a:lnSpc>
              <a:spcBef>
                <a:spcPct val="25000"/>
              </a:spcBef>
              <a:defRPr/>
            </a:pPr>
            <a:endParaRPr lang="en-US" sz="3200" dirty="0"/>
          </a:p>
        </p:txBody>
      </p:sp>
      <p:pic>
        <p:nvPicPr>
          <p:cNvPr id="1026" name="Picture 2">
            <a:extLst>
              <a:ext uri="{FF2B5EF4-FFF2-40B4-BE49-F238E27FC236}">
                <a16:creationId xmlns:a16="http://schemas.microsoft.com/office/drawing/2014/main" id="{E454CCBD-672C-4064-89D1-35F02F926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9503" y="2665235"/>
            <a:ext cx="2532993" cy="3436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Graphical user interface, website&#10;&#10;Description automatically generated">
            <a:extLst>
              <a:ext uri="{FF2B5EF4-FFF2-40B4-BE49-F238E27FC236}">
                <a16:creationId xmlns:a16="http://schemas.microsoft.com/office/drawing/2014/main" id="{362F59C0-CD13-4A5D-87D1-645A1A07B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9734" y="1365584"/>
            <a:ext cx="3855855" cy="4736432"/>
          </a:xfrm>
          <a:prstGeom prst="rect">
            <a:avLst/>
          </a:prstGeom>
        </p:spPr>
      </p:pic>
    </p:spTree>
    <p:extLst>
      <p:ext uri="{BB962C8B-B14F-4D97-AF65-F5344CB8AC3E}">
        <p14:creationId xmlns:p14="http://schemas.microsoft.com/office/powerpoint/2010/main" val="1358726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FAFSA 2-step</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marL="463550" indent="-463550">
              <a:lnSpc>
                <a:spcPct val="90000"/>
              </a:lnSpc>
              <a:spcBef>
                <a:spcPct val="25000"/>
              </a:spcBef>
              <a:buFont typeface="+mj-lt"/>
              <a:buAutoNum type="arabicPeriod"/>
              <a:defRPr/>
            </a:pPr>
            <a:r>
              <a:rPr lang="en-US" sz="3600" dirty="0">
                <a:solidFill>
                  <a:schemeClr val="tx2"/>
                </a:solidFill>
              </a:rPr>
              <a:t>FSA ID username/password creation</a:t>
            </a:r>
          </a:p>
          <a:p>
            <a:pPr marL="914400" lvl="1" indent="-450850">
              <a:lnSpc>
                <a:spcPct val="90000"/>
              </a:lnSpc>
              <a:spcBef>
                <a:spcPct val="25000"/>
              </a:spcBef>
              <a:buFont typeface="Arial" panose="020B0604020202020204" pitchFamily="34" charset="0"/>
              <a:buChar char="•"/>
              <a:defRPr/>
            </a:pPr>
            <a:r>
              <a:rPr lang="en-US" sz="3200" b="1" u="sng" dirty="0">
                <a:solidFill>
                  <a:schemeClr val="tx2"/>
                </a:solidFill>
              </a:rPr>
              <a:t>Student</a:t>
            </a:r>
            <a:r>
              <a:rPr lang="en-US" sz="3200" dirty="0">
                <a:solidFill>
                  <a:schemeClr val="tx2"/>
                </a:solidFill>
              </a:rPr>
              <a:t> </a:t>
            </a:r>
            <a:r>
              <a:rPr lang="en-US" sz="3200" b="1" i="1" dirty="0">
                <a:solidFill>
                  <a:schemeClr val="tx2"/>
                </a:solidFill>
              </a:rPr>
              <a:t>AND</a:t>
            </a:r>
            <a:r>
              <a:rPr lang="en-US" sz="3200" dirty="0">
                <a:solidFill>
                  <a:schemeClr val="tx2"/>
                </a:solidFill>
              </a:rPr>
              <a:t> </a:t>
            </a:r>
            <a:r>
              <a:rPr lang="en-US" sz="3200" b="1" u="sng" dirty="0">
                <a:solidFill>
                  <a:schemeClr val="tx2"/>
                </a:solidFill>
              </a:rPr>
              <a:t>parent</a:t>
            </a:r>
            <a:r>
              <a:rPr lang="en-US" sz="3200" dirty="0">
                <a:solidFill>
                  <a:schemeClr val="tx2"/>
                </a:solidFill>
              </a:rPr>
              <a:t> will create separate FSA IDs (studentaid.gov) to use IRS DRT and sign electronically</a:t>
            </a:r>
            <a:endParaRPr lang="en-US" sz="3600" dirty="0">
              <a:solidFill>
                <a:schemeClr val="tx2"/>
              </a:solidFill>
            </a:endParaRPr>
          </a:p>
          <a:p>
            <a:pPr marL="463550" indent="-463550">
              <a:lnSpc>
                <a:spcPct val="90000"/>
              </a:lnSpc>
              <a:spcBef>
                <a:spcPct val="25000"/>
              </a:spcBef>
              <a:buFont typeface="+mj-lt"/>
              <a:buAutoNum type="arabicPeriod"/>
              <a:defRPr/>
            </a:pPr>
            <a:r>
              <a:rPr lang="en-US" sz="3600" dirty="0">
                <a:solidFill>
                  <a:schemeClr val="tx2"/>
                </a:solidFill>
              </a:rPr>
              <a:t>FAFSA application – 3 sections </a:t>
            </a:r>
          </a:p>
          <a:p>
            <a:pPr marL="914400" lvl="1" indent="-457200">
              <a:lnSpc>
                <a:spcPct val="90000"/>
              </a:lnSpc>
              <a:spcBef>
                <a:spcPct val="25000"/>
              </a:spcBef>
              <a:buFont typeface="Arial" panose="020B0604020202020204" pitchFamily="34" charset="0"/>
              <a:buChar char="•"/>
              <a:defRPr/>
            </a:pPr>
            <a:r>
              <a:rPr lang="en-US" sz="3200" dirty="0">
                <a:solidFill>
                  <a:schemeClr val="tx2"/>
                </a:solidFill>
              </a:rPr>
              <a:t>Student demographic information</a:t>
            </a:r>
          </a:p>
          <a:p>
            <a:pPr marL="914400" lvl="1" indent="-457200">
              <a:lnSpc>
                <a:spcPct val="90000"/>
              </a:lnSpc>
              <a:spcBef>
                <a:spcPct val="25000"/>
              </a:spcBef>
              <a:buFont typeface="Arial" panose="020B0604020202020204" pitchFamily="34" charset="0"/>
              <a:buChar char="•"/>
              <a:defRPr/>
            </a:pPr>
            <a:r>
              <a:rPr lang="en-US" sz="3200" dirty="0">
                <a:solidFill>
                  <a:schemeClr val="tx2"/>
                </a:solidFill>
              </a:rPr>
              <a:t>Parent demographic and financial information</a:t>
            </a:r>
          </a:p>
          <a:p>
            <a:pPr marL="914400" lvl="1" indent="-457200">
              <a:lnSpc>
                <a:spcPct val="90000"/>
              </a:lnSpc>
              <a:spcBef>
                <a:spcPct val="25000"/>
              </a:spcBef>
              <a:buFont typeface="Arial" panose="020B0604020202020204" pitchFamily="34" charset="0"/>
              <a:buChar char="•"/>
              <a:defRPr/>
            </a:pPr>
            <a:r>
              <a:rPr lang="en-US" sz="3200" dirty="0">
                <a:solidFill>
                  <a:schemeClr val="tx2"/>
                </a:solidFill>
              </a:rPr>
              <a:t>Student financial information</a:t>
            </a:r>
            <a:endParaRPr lang="en-US" sz="3200" dirty="0"/>
          </a:p>
          <a:p>
            <a:pPr marL="457200" lvl="1" indent="0">
              <a:buNone/>
            </a:pPr>
            <a:endParaRPr lang="en-US" dirty="0"/>
          </a:p>
        </p:txBody>
      </p:sp>
    </p:spTree>
    <p:extLst>
      <p:ext uri="{BB962C8B-B14F-4D97-AF65-F5344CB8AC3E}">
        <p14:creationId xmlns:p14="http://schemas.microsoft.com/office/powerpoint/2010/main" val="3952080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FAFSA Checklist</a:t>
            </a:r>
          </a:p>
        </p:txBody>
      </p:sp>
      <p:sp>
        <p:nvSpPr>
          <p:cNvPr id="3" name="Content Placeholder 2">
            <a:extLst>
              <a:ext uri="{FF2B5EF4-FFF2-40B4-BE49-F238E27FC236}">
                <a16:creationId xmlns:a16="http://schemas.microsoft.com/office/drawing/2014/main" id="{C20F17BA-8E00-453C-881A-C2DEC7C7F9F2}"/>
              </a:ext>
            </a:extLst>
          </p:cNvPr>
          <p:cNvSpPr>
            <a:spLocks noGrp="1"/>
          </p:cNvSpPr>
          <p:nvPr>
            <p:ph idx="1"/>
          </p:nvPr>
        </p:nvSpPr>
        <p:spPr/>
        <p:txBody>
          <a:bodyPr>
            <a:normAutofit/>
          </a:bodyPr>
          <a:lstStyle/>
          <a:p>
            <a:pPr marL="342900" indent="-342900">
              <a:spcBef>
                <a:spcPct val="20000"/>
              </a:spcBef>
              <a:buFont typeface="Wingdings" pitchFamily="2" charset="2"/>
              <a:buChar char="q"/>
              <a:defRPr/>
            </a:pPr>
            <a:r>
              <a:rPr lang="en-US" sz="2500" dirty="0">
                <a:solidFill>
                  <a:schemeClr val="tx2"/>
                </a:solidFill>
              </a:rPr>
              <a:t>Student’s Social Security number</a:t>
            </a:r>
          </a:p>
          <a:p>
            <a:pPr marL="342900" indent="-342900">
              <a:spcBef>
                <a:spcPct val="20000"/>
              </a:spcBef>
              <a:buFont typeface="Wingdings" pitchFamily="2" charset="2"/>
              <a:buChar char="q"/>
              <a:defRPr/>
            </a:pPr>
            <a:r>
              <a:rPr lang="en-US" sz="2500" dirty="0">
                <a:solidFill>
                  <a:schemeClr val="tx2"/>
                </a:solidFill>
              </a:rPr>
              <a:t>Parent(s)’ Social Security number(s)</a:t>
            </a:r>
          </a:p>
          <a:p>
            <a:pPr marL="800100" lvl="1" indent="-342900">
              <a:spcBef>
                <a:spcPct val="20000"/>
              </a:spcBef>
              <a:buFont typeface="Arial" panose="020B0604020202020204" pitchFamily="34" charset="0"/>
              <a:buChar char="•"/>
              <a:defRPr/>
            </a:pPr>
            <a:r>
              <a:rPr lang="en-US" sz="2500" dirty="0">
                <a:solidFill>
                  <a:schemeClr val="tx2"/>
                </a:solidFill>
              </a:rPr>
              <a:t>If a parent does not have a Social Security Number, enter 000-00-0000</a:t>
            </a:r>
          </a:p>
          <a:p>
            <a:pPr marL="342900" indent="-342900">
              <a:spcBef>
                <a:spcPct val="20000"/>
              </a:spcBef>
              <a:buFont typeface="Wingdings" pitchFamily="2" charset="2"/>
              <a:buChar char="q"/>
              <a:defRPr/>
            </a:pPr>
            <a:r>
              <a:rPr lang="en-US" sz="2500" dirty="0">
                <a:solidFill>
                  <a:schemeClr val="tx2"/>
                </a:solidFill>
              </a:rPr>
              <a:t>Student’s driver’s license number if you have one  </a:t>
            </a:r>
          </a:p>
          <a:p>
            <a:pPr marL="342900" indent="-342900">
              <a:spcBef>
                <a:spcPct val="20000"/>
              </a:spcBef>
              <a:buFont typeface="Wingdings" pitchFamily="2" charset="2"/>
              <a:buChar char="q"/>
              <a:defRPr/>
            </a:pPr>
            <a:r>
              <a:rPr lang="en-US" sz="2500" dirty="0">
                <a:solidFill>
                  <a:schemeClr val="tx2"/>
                </a:solidFill>
              </a:rPr>
              <a:t>2020 tax information (</a:t>
            </a:r>
            <a:r>
              <a:rPr lang="en-US" sz="2500" b="1" dirty="0">
                <a:solidFill>
                  <a:schemeClr val="tx2"/>
                </a:solidFill>
              </a:rPr>
              <a:t>including 2020 W-2, Schedule 1, and Schedule K-1 forms</a:t>
            </a:r>
            <a:r>
              <a:rPr lang="en-US" sz="2500" dirty="0">
                <a:solidFill>
                  <a:schemeClr val="tx2"/>
                </a:solidFill>
              </a:rPr>
              <a:t>) for student and parent(s)</a:t>
            </a:r>
            <a:endParaRPr lang="en-US" sz="2500" b="1" i="1" dirty="0">
              <a:solidFill>
                <a:schemeClr val="tx2"/>
              </a:solidFill>
            </a:endParaRPr>
          </a:p>
          <a:p>
            <a:pPr marL="342900" indent="-342900">
              <a:spcBef>
                <a:spcPct val="20000"/>
              </a:spcBef>
              <a:buFont typeface="Wingdings" pitchFamily="2" charset="2"/>
              <a:buChar char="q"/>
              <a:defRPr/>
            </a:pPr>
            <a:r>
              <a:rPr lang="en-US" sz="2500" dirty="0">
                <a:solidFill>
                  <a:schemeClr val="tx2"/>
                </a:solidFill>
              </a:rPr>
              <a:t>Records of your untaxed income, such as child support</a:t>
            </a:r>
          </a:p>
          <a:p>
            <a:pPr marL="342900" indent="-342900">
              <a:spcBef>
                <a:spcPct val="20000"/>
              </a:spcBef>
              <a:buFont typeface="Wingdings" pitchFamily="2" charset="2"/>
              <a:buChar char="q"/>
              <a:defRPr/>
            </a:pPr>
            <a:r>
              <a:rPr lang="en-US" sz="2500" dirty="0">
                <a:solidFill>
                  <a:schemeClr val="tx2"/>
                </a:solidFill>
              </a:rPr>
              <a:t>Checking and savings (e.g. Money Market, CDs, etc.) account balances</a:t>
            </a:r>
            <a:endParaRPr lang="en-US" sz="3200" dirty="0">
              <a:solidFill>
                <a:schemeClr val="tx2"/>
              </a:solidFill>
            </a:endParaRPr>
          </a:p>
          <a:p>
            <a:pPr marL="457200" lvl="1" indent="0">
              <a:buNone/>
            </a:pPr>
            <a:endParaRPr lang="en-US" dirty="0"/>
          </a:p>
        </p:txBody>
      </p:sp>
      <p:pic>
        <p:nvPicPr>
          <p:cNvPr id="5" name="Picture 4" descr="Qr code&#10;&#10;Description automatically generated">
            <a:extLst>
              <a:ext uri="{FF2B5EF4-FFF2-40B4-BE49-F238E27FC236}">
                <a16:creationId xmlns:a16="http://schemas.microsoft.com/office/drawing/2014/main" id="{78AD7E63-6083-4A97-81CF-6491433B9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0"/>
            <a:ext cx="2743200" cy="2743200"/>
          </a:xfrm>
          <a:prstGeom prst="rect">
            <a:avLst/>
          </a:prstGeom>
        </p:spPr>
      </p:pic>
    </p:spTree>
    <p:extLst>
      <p:ext uri="{BB962C8B-B14F-4D97-AF65-F5344CB8AC3E}">
        <p14:creationId xmlns:p14="http://schemas.microsoft.com/office/powerpoint/2010/main" val="2518072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175B-5CB1-4EFF-895C-8C5C91B3138E}"/>
              </a:ext>
            </a:extLst>
          </p:cNvPr>
          <p:cNvSpPr>
            <a:spLocks noGrp="1"/>
          </p:cNvSpPr>
          <p:nvPr>
            <p:ph type="title"/>
          </p:nvPr>
        </p:nvSpPr>
        <p:spPr/>
        <p:txBody>
          <a:bodyPr/>
          <a:lstStyle/>
          <a:p>
            <a:r>
              <a:rPr lang="en-US" dirty="0"/>
              <a:t>FAFSA Dependency</a:t>
            </a:r>
          </a:p>
        </p:txBody>
      </p:sp>
      <p:sp>
        <p:nvSpPr>
          <p:cNvPr id="6" name="Content Placeholder 5">
            <a:extLst>
              <a:ext uri="{FF2B5EF4-FFF2-40B4-BE49-F238E27FC236}">
                <a16:creationId xmlns:a16="http://schemas.microsoft.com/office/drawing/2014/main" id="{6670D0BD-D41F-4BFA-B18F-0DB943F27452}"/>
              </a:ext>
            </a:extLst>
          </p:cNvPr>
          <p:cNvSpPr>
            <a:spLocks noGrp="1"/>
          </p:cNvSpPr>
          <p:nvPr>
            <p:ph sz="quarter" idx="10"/>
          </p:nvPr>
        </p:nvSpPr>
        <p:spPr/>
        <p:txBody>
          <a:bodyPr>
            <a:normAutofit lnSpcReduction="10000"/>
          </a:bodyPr>
          <a:lstStyle/>
          <a:p>
            <a:pPr marL="285750" indent="-285750">
              <a:spcBef>
                <a:spcPts val="600"/>
              </a:spcBef>
            </a:pPr>
            <a:r>
              <a:rPr lang="en-US" dirty="0">
                <a:solidFill>
                  <a:schemeClr val="tx2"/>
                </a:solidFill>
                <a:latin typeface="+mj-lt"/>
                <a:ea typeface="Open Sans Semibold" panose="020B0706030804020204" pitchFamily="34" charset="0"/>
                <a:cs typeface="Open Sans Semibold" panose="020B0706030804020204" pitchFamily="34" charset="0"/>
              </a:rPr>
              <a:t>24 or older?</a:t>
            </a:r>
          </a:p>
          <a:p>
            <a:pPr marL="285750" indent="-285750">
              <a:spcBef>
                <a:spcPts val="600"/>
              </a:spcBef>
            </a:pPr>
            <a:r>
              <a:rPr lang="en-US" dirty="0">
                <a:solidFill>
                  <a:schemeClr val="tx2"/>
                </a:solidFill>
                <a:latin typeface="+mj-lt"/>
                <a:ea typeface="Open Sans Semibold" panose="020B0706030804020204" pitchFamily="34" charset="0"/>
                <a:cs typeface="Open Sans Semibold" panose="020B0706030804020204" pitchFamily="34" charset="0"/>
              </a:rPr>
              <a:t>Married?</a:t>
            </a:r>
          </a:p>
          <a:p>
            <a:pPr marL="285750" indent="-285750">
              <a:spcBef>
                <a:spcPts val="600"/>
              </a:spcBef>
            </a:pPr>
            <a:r>
              <a:rPr lang="en-US" dirty="0">
                <a:solidFill>
                  <a:schemeClr val="tx2"/>
                </a:solidFill>
                <a:latin typeface="+mj-lt"/>
                <a:ea typeface="Open Sans Semibold" panose="020B0706030804020204" pitchFamily="34" charset="0"/>
                <a:cs typeface="Open Sans Semibold" panose="020B0706030804020204" pitchFamily="34" charset="0"/>
              </a:rPr>
              <a:t>Master’s or Doctorate?</a:t>
            </a:r>
          </a:p>
          <a:p>
            <a:pPr marL="285750" indent="-285750">
              <a:spcBef>
                <a:spcPts val="600"/>
              </a:spcBef>
            </a:pPr>
            <a:r>
              <a:rPr lang="en-US" dirty="0">
                <a:solidFill>
                  <a:schemeClr val="tx2"/>
                </a:solidFill>
                <a:latin typeface="+mj-lt"/>
                <a:ea typeface="Open Sans Semibold" panose="020B0706030804020204" pitchFamily="34" charset="0"/>
                <a:cs typeface="Open Sans Semibold" panose="020B0706030804020204" pitchFamily="34" charset="0"/>
              </a:rPr>
              <a:t>U.S. Armed Forces?</a:t>
            </a:r>
          </a:p>
          <a:p>
            <a:pPr marL="285750" indent="-285750">
              <a:spcBef>
                <a:spcPts val="600"/>
              </a:spcBef>
            </a:pPr>
            <a:r>
              <a:rPr lang="en-US" dirty="0">
                <a:solidFill>
                  <a:schemeClr val="tx2"/>
                </a:solidFill>
                <a:latin typeface="+mj-lt"/>
                <a:ea typeface="Open Sans Semibold" panose="020B0706030804020204" pitchFamily="34" charset="0"/>
                <a:cs typeface="Open Sans Semibold" panose="020B0706030804020204" pitchFamily="34" charset="0"/>
              </a:rPr>
              <a:t>Veteran?</a:t>
            </a:r>
          </a:p>
          <a:p>
            <a:pPr marL="285750" indent="-285750">
              <a:spcBef>
                <a:spcPts val="600"/>
              </a:spcBef>
            </a:pPr>
            <a:r>
              <a:rPr lang="en-US" dirty="0">
                <a:solidFill>
                  <a:schemeClr val="tx2"/>
                </a:solidFill>
                <a:latin typeface="+mj-lt"/>
                <a:ea typeface="Open Sans Semibold" panose="020B0706030804020204" pitchFamily="34" charset="0"/>
                <a:cs typeface="Open Sans Semibold" panose="020B0706030804020204" pitchFamily="34" charset="0"/>
              </a:rPr>
              <a:t>Children/dependent receiving ½ their support from you?</a:t>
            </a:r>
          </a:p>
        </p:txBody>
      </p:sp>
      <p:sp>
        <p:nvSpPr>
          <p:cNvPr id="7" name="Content Placeholder 6">
            <a:extLst>
              <a:ext uri="{FF2B5EF4-FFF2-40B4-BE49-F238E27FC236}">
                <a16:creationId xmlns:a16="http://schemas.microsoft.com/office/drawing/2014/main" id="{471240F8-A499-41D8-B4EB-1998D16D9E38}"/>
              </a:ext>
            </a:extLst>
          </p:cNvPr>
          <p:cNvSpPr>
            <a:spLocks noGrp="1"/>
          </p:cNvSpPr>
          <p:nvPr>
            <p:ph sz="quarter" idx="11"/>
          </p:nvPr>
        </p:nvSpPr>
        <p:spPr/>
        <p:txBody>
          <a:bodyPr>
            <a:normAutofit lnSpcReduction="10000"/>
          </a:bodyPr>
          <a:lstStyle/>
          <a:p>
            <a:pPr marL="285750" indent="-285750">
              <a:spcBef>
                <a:spcPts val="600"/>
              </a:spcBef>
            </a:pPr>
            <a:r>
              <a:rPr lang="en-US" sz="3200" dirty="0">
                <a:solidFill>
                  <a:schemeClr val="tx2"/>
                </a:solidFill>
                <a:latin typeface="+mj-lt"/>
                <a:ea typeface="Open Sans Semibold" panose="020B0706030804020204" pitchFamily="34" charset="0"/>
                <a:cs typeface="Open Sans Semibold" panose="020B0706030804020204" pitchFamily="34" charset="0"/>
              </a:rPr>
              <a:t>Since you turned 13, were both parents deceased, foster care, or ward of the court?</a:t>
            </a:r>
          </a:p>
          <a:p>
            <a:pPr marL="285750" indent="-285750">
              <a:spcBef>
                <a:spcPts val="600"/>
              </a:spcBef>
            </a:pPr>
            <a:r>
              <a:rPr lang="en-US" sz="3200" dirty="0">
                <a:solidFill>
                  <a:schemeClr val="tx2"/>
                </a:solidFill>
                <a:latin typeface="+mj-lt"/>
                <a:ea typeface="Open Sans Semibold" panose="020B0706030804020204" pitchFamily="34" charset="0"/>
                <a:cs typeface="Open Sans Semibold" panose="020B0706030804020204" pitchFamily="34" charset="0"/>
              </a:rPr>
              <a:t>Emancipated?</a:t>
            </a:r>
          </a:p>
          <a:p>
            <a:pPr marL="285750" indent="-285750">
              <a:spcBef>
                <a:spcPts val="600"/>
              </a:spcBef>
            </a:pPr>
            <a:r>
              <a:rPr lang="en-US" sz="3200" dirty="0">
                <a:solidFill>
                  <a:schemeClr val="tx2"/>
                </a:solidFill>
                <a:latin typeface="+mj-lt"/>
                <a:ea typeface="Open Sans Semibold" panose="020B0706030804020204" pitchFamily="34" charset="0"/>
                <a:cs typeface="Open Sans Semibold" panose="020B0706030804020204" pitchFamily="34" charset="0"/>
              </a:rPr>
              <a:t>Legal guardianship?</a:t>
            </a:r>
          </a:p>
          <a:p>
            <a:pPr marL="285750" indent="-285750">
              <a:spcBef>
                <a:spcPts val="600"/>
              </a:spcBef>
            </a:pPr>
            <a:r>
              <a:rPr lang="en-US" sz="3200" dirty="0">
                <a:solidFill>
                  <a:schemeClr val="tx2"/>
                </a:solidFill>
                <a:latin typeface="+mj-lt"/>
                <a:ea typeface="Open Sans Semibold" panose="020B0706030804020204" pitchFamily="34" charset="0"/>
                <a:cs typeface="Open Sans Semibold" panose="020B0706030804020204" pitchFamily="34" charset="0"/>
              </a:rPr>
              <a:t>Unaccompanied youth who was homeless?</a:t>
            </a:r>
          </a:p>
          <a:p>
            <a:endParaRPr lang="en-US" dirty="0"/>
          </a:p>
        </p:txBody>
      </p:sp>
    </p:spTree>
    <p:extLst>
      <p:ext uri="{BB962C8B-B14F-4D97-AF65-F5344CB8AC3E}">
        <p14:creationId xmlns:p14="http://schemas.microsoft.com/office/powerpoint/2010/main" val="3863069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713EB98-3E8F-413E-8439-0CB3BCA4796C}"/>
              </a:ext>
            </a:extLst>
          </p:cNvPr>
          <p:cNvGraphicFramePr/>
          <p:nvPr/>
        </p:nvGraphicFramePr>
        <p:xfrm>
          <a:off x="3048000" y="18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lus 7"/>
          <p:cNvSpPr>
            <a:spLocks noChangeAspect="1"/>
          </p:cNvSpPr>
          <p:nvPr/>
        </p:nvSpPr>
        <p:spPr>
          <a:xfrm>
            <a:off x="5739768" y="3352800"/>
            <a:ext cx="737233" cy="1005840"/>
          </a:xfrm>
          <a:prstGeom prst="mathPlus">
            <a:avLst/>
          </a:prstGeom>
          <a:solidFill>
            <a:schemeClr val="bg2"/>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8" name="Title 1"/>
          <p:cNvSpPr txBox="1">
            <a:spLocks/>
          </p:cNvSpPr>
          <p:nvPr/>
        </p:nvSpPr>
        <p:spPr>
          <a:xfrm>
            <a:off x="2133600" y="457200"/>
            <a:ext cx="8229600" cy="1143000"/>
          </a:xfrm>
          <a:prstGeom prst="rect">
            <a:avLst/>
          </a:prstGeom>
        </p:spPr>
        <p:txBody>
          <a:bodyPr>
            <a:normAutofit/>
          </a:bodyPr>
          <a:lst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a:lstStyle>
          <a:p>
            <a:pPr algn="ctr"/>
            <a:r>
              <a:rPr lang="en-US" sz="6600" dirty="0">
                <a:latin typeface="+mj-lt"/>
              </a:rPr>
              <a:t>Four Parts of the EFC</a:t>
            </a:r>
            <a:endParaRPr lang="en-US" sz="6600" dirty="0">
              <a:solidFill>
                <a:srgbClr val="002060"/>
              </a:solidFill>
              <a:latin typeface="+mj-lt"/>
            </a:endParaRPr>
          </a:p>
        </p:txBody>
      </p:sp>
    </p:spTree>
    <p:extLst>
      <p:ext uri="{BB962C8B-B14F-4D97-AF65-F5344CB8AC3E}">
        <p14:creationId xmlns:p14="http://schemas.microsoft.com/office/powerpoint/2010/main" val="1487041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PowerPoint A">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werPoint A">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19638</TotalTime>
  <Words>3184</Words>
  <Application>Microsoft Office PowerPoint</Application>
  <PresentationFormat>Widescreen</PresentationFormat>
  <Paragraphs>444</Paragraphs>
  <Slides>42</Slides>
  <Notes>25</Notes>
  <HiddenSlides>6</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Arial</vt:lpstr>
      <vt:lpstr>Calibri</vt:lpstr>
      <vt:lpstr>Calibri Light</vt:lpstr>
      <vt:lpstr>Century Gothic</vt:lpstr>
      <vt:lpstr>Courier New</vt:lpstr>
      <vt:lpstr>Eras Bold ITC</vt:lpstr>
      <vt:lpstr>Franklin Gothic Book</vt:lpstr>
      <vt:lpstr>Open Sans</vt:lpstr>
      <vt:lpstr>Roboto</vt:lpstr>
      <vt:lpstr>Segoe UI</vt:lpstr>
      <vt:lpstr>Wingdings</vt:lpstr>
      <vt:lpstr>PowerPoint A</vt:lpstr>
      <vt:lpstr>1_PowerPoint A</vt:lpstr>
      <vt:lpstr>Office Theme</vt:lpstr>
      <vt:lpstr>PowerPoint Presentation</vt:lpstr>
      <vt:lpstr>PowerPoint Presentation</vt:lpstr>
      <vt:lpstr>Senior Year Checklist</vt:lpstr>
      <vt:lpstr>Federal Aid</vt:lpstr>
      <vt:lpstr>PowerPoint Presentation</vt:lpstr>
      <vt:lpstr>FAFSA 2-step</vt:lpstr>
      <vt:lpstr>FAFSA Checklist</vt:lpstr>
      <vt:lpstr>FAFSA Dependency</vt:lpstr>
      <vt:lpstr>PowerPoint Presentation</vt:lpstr>
      <vt:lpstr>PowerPoint Presentation</vt:lpstr>
      <vt:lpstr>Federal Loans</vt:lpstr>
      <vt:lpstr>PowerPoint Presentation</vt:lpstr>
      <vt:lpstr>PowerPoint Presentation</vt:lpstr>
      <vt:lpstr>PowerPoint Presentation</vt:lpstr>
      <vt:lpstr>State Aid</vt:lpstr>
      <vt:lpstr>Tennessee College of Applied Technology</vt:lpstr>
      <vt:lpstr>PowerPoint Presentation</vt:lpstr>
      <vt:lpstr>PowerPoint Presentation</vt:lpstr>
      <vt:lpstr>Tennessee Community College</vt:lpstr>
      <vt:lpstr>PowerPoint Presentation</vt:lpstr>
      <vt:lpstr>PowerPoint Presentation</vt:lpstr>
      <vt:lpstr>PowerPoint Presentation</vt:lpstr>
      <vt:lpstr>TN Promise Examples</vt:lpstr>
      <vt:lpstr>PowerPoint Presentation</vt:lpstr>
      <vt:lpstr>TN 4-yr Public &amp; Private </vt:lpstr>
      <vt:lpstr>PowerPoint Presentation</vt:lpstr>
      <vt:lpstr>PowerPoint Presentation</vt:lpstr>
      <vt:lpstr>PowerPoint Presentation</vt:lpstr>
      <vt:lpstr>Other State Aid</vt:lpstr>
      <vt:lpstr>PowerPoint Presentation</vt:lpstr>
      <vt:lpstr>PowerPoint Presentation</vt:lpstr>
      <vt:lpstr>PowerPoint Presentation</vt:lpstr>
      <vt:lpstr>PowerPoint Presentation</vt:lpstr>
      <vt:lpstr>Dual Enrollment Grant (DEG)</vt:lpstr>
      <vt:lpstr>Adult Students</vt:lpstr>
      <vt:lpstr>PowerPoint Presentation</vt:lpstr>
      <vt:lpstr>PowerPoint Presentation</vt:lpstr>
      <vt:lpstr>PowerPoint Presentation</vt:lpstr>
      <vt:lpstr>Federal Loans</vt:lpstr>
      <vt:lpstr>PowerPoint Presentation</vt:lpstr>
      <vt:lpstr> The webinar will begin at 6:00 CDT. _____  If you are unable to hear, click communicate and select call me or use computer audio from audio connection. _____  Please chat questions by using the chat bubble or Q&amp;A. </vt:lpstr>
      <vt:lpstr> The webinar will begin at 6:00 CDT. _____  If you are unable to hear, click communicate and select call me or use computer audio from audio connection. _____  Please chat questions by using the chat bubble or Q&amp;A. </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TENNESSEE</dc:title>
  <dc:creator>Molly Wehlage</dc:creator>
  <cp:lastModifiedBy>Rita Turchetta</cp:lastModifiedBy>
  <cp:revision>349</cp:revision>
  <cp:lastPrinted>2018-08-21T19:51:34Z</cp:lastPrinted>
  <dcterms:created xsi:type="dcterms:W3CDTF">2015-04-17T18:57:14Z</dcterms:created>
  <dcterms:modified xsi:type="dcterms:W3CDTF">2021-09-13T19:22:42Z</dcterms:modified>
</cp:coreProperties>
</file>