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mp4" ContentType="video/unknown"/>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6" r:id="rId2"/>
    <p:sldId id="307" r:id="rId3"/>
    <p:sldId id="270" r:id="rId4"/>
    <p:sldId id="271" r:id="rId5"/>
    <p:sldId id="296" r:id="rId6"/>
    <p:sldId id="272" r:id="rId7"/>
    <p:sldId id="302" r:id="rId8"/>
    <p:sldId id="266" r:id="rId9"/>
    <p:sldId id="269" r:id="rId10"/>
    <p:sldId id="301" r:id="rId11"/>
    <p:sldId id="265" r:id="rId12"/>
    <p:sldId id="259" r:id="rId13"/>
    <p:sldId id="267" r:id="rId14"/>
    <p:sldId id="309" r:id="rId15"/>
    <p:sldId id="263" r:id="rId16"/>
    <p:sldId id="262" r:id="rId17"/>
    <p:sldId id="264" r:id="rId18"/>
    <p:sldId id="274" r:id="rId19"/>
    <p:sldId id="276" r:id="rId20"/>
    <p:sldId id="298" r:id="rId21"/>
    <p:sldId id="297" r:id="rId22"/>
    <p:sldId id="282" r:id="rId23"/>
    <p:sldId id="278" r:id="rId24"/>
    <p:sldId id="279" r:id="rId25"/>
    <p:sldId id="280" r:id="rId26"/>
    <p:sldId id="303" r:id="rId27"/>
    <p:sldId id="304" r:id="rId28"/>
    <p:sldId id="308" r:id="rId29"/>
    <p:sldId id="305" r:id="rId30"/>
    <p:sldId id="281" r:id="rId31"/>
    <p:sldId id="283" r:id="rId32"/>
    <p:sldId id="310" r:id="rId33"/>
    <p:sldId id="284" r:id="rId34"/>
    <p:sldId id="299" r:id="rId35"/>
    <p:sldId id="286" r:id="rId36"/>
    <p:sldId id="288" r:id="rId37"/>
    <p:sldId id="290" r:id="rId38"/>
    <p:sldId id="289" r:id="rId39"/>
    <p:sldId id="292" r:id="rId40"/>
    <p:sldId id="295" r:id="rId41"/>
    <p:sldId id="287" r:id="rId42"/>
    <p:sldId id="294" r:id="rId43"/>
    <p:sldId id="300" r:id="rId4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422C16"/>
    <a:srgbClr val="0C788E"/>
    <a:srgbClr val="025198"/>
    <a:srgbClr val="000099"/>
    <a:srgbClr val="1C1C1C"/>
    <a:srgbClr val="660066"/>
    <a:srgbClr val="5F5F5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83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CFDDF-1DBC-A741-8748-8BE57DD30860}" type="doc">
      <dgm:prSet loTypeId="urn:microsoft.com/office/officeart/2005/8/layout/radial4" loCatId="" qsTypeId="urn:microsoft.com/office/officeart/2005/8/quickstyle/simple4" qsCatId="simple" csTypeId="urn:microsoft.com/office/officeart/2005/8/colors/accent6_2" csCatId="accent6" phldr="1"/>
      <dgm:spPr/>
      <dgm:t>
        <a:bodyPr/>
        <a:lstStyle/>
        <a:p>
          <a:endParaRPr lang="en-US"/>
        </a:p>
      </dgm:t>
    </dgm:pt>
    <dgm:pt modelId="{6A3CB67A-0DB5-8547-8917-E9119A4800FE}">
      <dgm:prSet phldrT="[Text]"/>
      <dgm:spPr/>
      <dgm:t>
        <a:bodyPr/>
        <a:lstStyle/>
        <a:p>
          <a:r>
            <a:rPr lang="en-US" dirty="0" smtClean="0"/>
            <a:t>Age-Appropriate Transition Assessments</a:t>
          </a:r>
          <a:endParaRPr lang="en-US" dirty="0"/>
        </a:p>
      </dgm:t>
    </dgm:pt>
    <dgm:pt modelId="{1E05EE88-8CCE-F94F-AC87-B0CB0E0C5BC1}" type="parTrans" cxnId="{98E3E6E0-120F-124A-8090-7630B2F654AA}">
      <dgm:prSet/>
      <dgm:spPr/>
      <dgm:t>
        <a:bodyPr/>
        <a:lstStyle/>
        <a:p>
          <a:endParaRPr lang="en-US"/>
        </a:p>
      </dgm:t>
    </dgm:pt>
    <dgm:pt modelId="{9C143828-0504-F04C-A595-7A2DD7FF8827}" type="sibTrans" cxnId="{98E3E6E0-120F-124A-8090-7630B2F654AA}">
      <dgm:prSet/>
      <dgm:spPr/>
      <dgm:t>
        <a:bodyPr/>
        <a:lstStyle/>
        <a:p>
          <a:endParaRPr lang="en-US"/>
        </a:p>
      </dgm:t>
    </dgm:pt>
    <dgm:pt modelId="{0EE19370-819C-B14D-A67B-8A919EF4EB2F}">
      <dgm:prSet phldrT="[Text]"/>
      <dgm:spPr/>
      <dgm:t>
        <a:bodyPr/>
        <a:lstStyle/>
        <a:p>
          <a:r>
            <a:rPr lang="en-US" dirty="0" smtClean="0"/>
            <a:t>Strengths</a:t>
          </a:r>
          <a:endParaRPr lang="en-US" dirty="0"/>
        </a:p>
      </dgm:t>
    </dgm:pt>
    <dgm:pt modelId="{ED920F16-57FE-6745-B6EC-72275194CF1D}" type="parTrans" cxnId="{180E91B8-28AA-1F4B-AFAC-4AD6512D4CC9}">
      <dgm:prSet/>
      <dgm:spPr/>
      <dgm:t>
        <a:bodyPr/>
        <a:lstStyle/>
        <a:p>
          <a:endParaRPr lang="en-US"/>
        </a:p>
      </dgm:t>
    </dgm:pt>
    <dgm:pt modelId="{4E7EEA67-AE38-E44B-989B-4691B4610929}" type="sibTrans" cxnId="{180E91B8-28AA-1F4B-AFAC-4AD6512D4CC9}">
      <dgm:prSet/>
      <dgm:spPr/>
      <dgm:t>
        <a:bodyPr/>
        <a:lstStyle/>
        <a:p>
          <a:endParaRPr lang="en-US"/>
        </a:p>
      </dgm:t>
    </dgm:pt>
    <dgm:pt modelId="{C6387B1C-3EFE-6F46-A270-E811AEDC2C0A}">
      <dgm:prSet phldrT="[Text]"/>
      <dgm:spPr/>
      <dgm:t>
        <a:bodyPr/>
        <a:lstStyle/>
        <a:p>
          <a:r>
            <a:rPr lang="en-US" dirty="0" smtClean="0"/>
            <a:t>Needs</a:t>
          </a:r>
          <a:endParaRPr lang="en-US" dirty="0"/>
        </a:p>
      </dgm:t>
    </dgm:pt>
    <dgm:pt modelId="{B4F6F124-0219-6E4C-8AFC-57A251ADE353}" type="parTrans" cxnId="{C4F8A5AE-6748-6946-A55B-BC3CB63FA335}">
      <dgm:prSet/>
      <dgm:spPr/>
      <dgm:t>
        <a:bodyPr/>
        <a:lstStyle/>
        <a:p>
          <a:endParaRPr lang="en-US"/>
        </a:p>
      </dgm:t>
    </dgm:pt>
    <dgm:pt modelId="{851851F4-0C09-0741-BE6C-0ED4521AA1E5}" type="sibTrans" cxnId="{C4F8A5AE-6748-6946-A55B-BC3CB63FA335}">
      <dgm:prSet/>
      <dgm:spPr/>
      <dgm:t>
        <a:bodyPr/>
        <a:lstStyle/>
        <a:p>
          <a:endParaRPr lang="en-US"/>
        </a:p>
      </dgm:t>
    </dgm:pt>
    <dgm:pt modelId="{5D58BB3D-4A38-1241-A3EE-B7FE11193478}">
      <dgm:prSet phldrT="[Text]"/>
      <dgm:spPr/>
      <dgm:t>
        <a:bodyPr/>
        <a:lstStyle/>
        <a:p>
          <a:r>
            <a:rPr lang="en-US" dirty="0" smtClean="0"/>
            <a:t>Interests</a:t>
          </a:r>
          <a:endParaRPr lang="en-US" dirty="0"/>
        </a:p>
      </dgm:t>
    </dgm:pt>
    <dgm:pt modelId="{EA3FD2FA-5C5A-0F4E-9AF8-53C6F10BF4E0}" type="parTrans" cxnId="{F4822AFB-F756-1440-A6A3-456CF2BE7616}">
      <dgm:prSet/>
      <dgm:spPr/>
      <dgm:t>
        <a:bodyPr/>
        <a:lstStyle/>
        <a:p>
          <a:endParaRPr lang="en-US"/>
        </a:p>
      </dgm:t>
    </dgm:pt>
    <dgm:pt modelId="{42A4CC5A-95C8-4B4C-A6F1-A6E583033AE8}" type="sibTrans" cxnId="{F4822AFB-F756-1440-A6A3-456CF2BE7616}">
      <dgm:prSet/>
      <dgm:spPr/>
      <dgm:t>
        <a:bodyPr/>
        <a:lstStyle/>
        <a:p>
          <a:endParaRPr lang="en-US"/>
        </a:p>
      </dgm:t>
    </dgm:pt>
    <dgm:pt modelId="{AC5DA5C7-9CB8-7B43-B502-00D638647C82}">
      <dgm:prSet/>
      <dgm:spPr/>
      <dgm:t>
        <a:bodyPr/>
        <a:lstStyle/>
        <a:p>
          <a:r>
            <a:rPr lang="en-US" dirty="0" smtClean="0"/>
            <a:t>Preferences</a:t>
          </a:r>
          <a:endParaRPr lang="en-US" dirty="0"/>
        </a:p>
      </dgm:t>
    </dgm:pt>
    <dgm:pt modelId="{FBE6F153-C920-CD4A-BCBE-F6EB8FC7BAB2}" type="parTrans" cxnId="{3C4E073E-4118-D14B-82A4-A607512B5685}">
      <dgm:prSet/>
      <dgm:spPr/>
      <dgm:t>
        <a:bodyPr/>
        <a:lstStyle/>
        <a:p>
          <a:endParaRPr lang="en-US"/>
        </a:p>
      </dgm:t>
    </dgm:pt>
    <dgm:pt modelId="{2B347D03-6421-424A-AB2D-A7AA89040C76}" type="sibTrans" cxnId="{3C4E073E-4118-D14B-82A4-A607512B5685}">
      <dgm:prSet/>
      <dgm:spPr/>
      <dgm:t>
        <a:bodyPr/>
        <a:lstStyle/>
        <a:p>
          <a:endParaRPr lang="en-US"/>
        </a:p>
      </dgm:t>
    </dgm:pt>
    <dgm:pt modelId="{31514B87-27B2-D446-8F33-B87D304850B6}" type="pres">
      <dgm:prSet presAssocID="{5DECFDDF-1DBC-A741-8748-8BE57DD30860}" presName="cycle" presStyleCnt="0">
        <dgm:presLayoutVars>
          <dgm:chMax val="1"/>
          <dgm:dir/>
          <dgm:animLvl val="ctr"/>
          <dgm:resizeHandles val="exact"/>
        </dgm:presLayoutVars>
      </dgm:prSet>
      <dgm:spPr/>
    </dgm:pt>
    <dgm:pt modelId="{8F24E4F6-122D-0F4B-9A19-7208D719EDE5}" type="pres">
      <dgm:prSet presAssocID="{6A3CB67A-0DB5-8547-8917-E9119A4800FE}" presName="centerShape" presStyleLbl="node0" presStyleIdx="0" presStyleCnt="1"/>
      <dgm:spPr/>
      <dgm:t>
        <a:bodyPr/>
        <a:lstStyle/>
        <a:p>
          <a:endParaRPr lang="en-US"/>
        </a:p>
      </dgm:t>
    </dgm:pt>
    <dgm:pt modelId="{DA2EF72E-E9F9-7347-AAEC-8016149DB83E}" type="pres">
      <dgm:prSet presAssocID="{ED920F16-57FE-6745-B6EC-72275194CF1D}" presName="parTrans" presStyleLbl="bgSibTrans2D1" presStyleIdx="0" presStyleCnt="4"/>
      <dgm:spPr/>
    </dgm:pt>
    <dgm:pt modelId="{E22D6FF8-F57B-314C-A7FA-A6803EDD284A}" type="pres">
      <dgm:prSet presAssocID="{0EE19370-819C-B14D-A67B-8A919EF4EB2F}" presName="node" presStyleLbl="node1" presStyleIdx="0" presStyleCnt="4">
        <dgm:presLayoutVars>
          <dgm:bulletEnabled val="1"/>
        </dgm:presLayoutVars>
      </dgm:prSet>
      <dgm:spPr/>
    </dgm:pt>
    <dgm:pt modelId="{A4D84BAF-35AD-BF4E-A8C3-01807B82761F}" type="pres">
      <dgm:prSet presAssocID="{B4F6F124-0219-6E4C-8AFC-57A251ADE353}" presName="parTrans" presStyleLbl="bgSibTrans2D1" presStyleIdx="1" presStyleCnt="4"/>
      <dgm:spPr/>
    </dgm:pt>
    <dgm:pt modelId="{0B27738F-D213-7344-AED6-35AA6D6B0FD1}" type="pres">
      <dgm:prSet presAssocID="{C6387B1C-3EFE-6F46-A270-E811AEDC2C0A}" presName="node" presStyleLbl="node1" presStyleIdx="1" presStyleCnt="4">
        <dgm:presLayoutVars>
          <dgm:bulletEnabled val="1"/>
        </dgm:presLayoutVars>
      </dgm:prSet>
      <dgm:spPr/>
    </dgm:pt>
    <dgm:pt modelId="{E12F8CF4-00F2-054E-BB0A-6DA45C00C213}" type="pres">
      <dgm:prSet presAssocID="{EA3FD2FA-5C5A-0F4E-9AF8-53C6F10BF4E0}" presName="parTrans" presStyleLbl="bgSibTrans2D1" presStyleIdx="2" presStyleCnt="4"/>
      <dgm:spPr/>
    </dgm:pt>
    <dgm:pt modelId="{1719AC53-4C0D-CA4C-BBA8-E43FFCDBCE6C}" type="pres">
      <dgm:prSet presAssocID="{5D58BB3D-4A38-1241-A3EE-B7FE11193478}" presName="node" presStyleLbl="node1" presStyleIdx="2" presStyleCnt="4">
        <dgm:presLayoutVars>
          <dgm:bulletEnabled val="1"/>
        </dgm:presLayoutVars>
      </dgm:prSet>
      <dgm:spPr/>
    </dgm:pt>
    <dgm:pt modelId="{68F2B4B9-F01A-1C49-B4F4-C94404738F79}" type="pres">
      <dgm:prSet presAssocID="{FBE6F153-C920-CD4A-BCBE-F6EB8FC7BAB2}" presName="parTrans" presStyleLbl="bgSibTrans2D1" presStyleIdx="3" presStyleCnt="4"/>
      <dgm:spPr/>
    </dgm:pt>
    <dgm:pt modelId="{ADA4E63F-E7DB-B048-AF2C-126CE89A4AE8}" type="pres">
      <dgm:prSet presAssocID="{AC5DA5C7-9CB8-7B43-B502-00D638647C82}" presName="node" presStyleLbl="node1" presStyleIdx="3" presStyleCnt="4">
        <dgm:presLayoutVars>
          <dgm:bulletEnabled val="1"/>
        </dgm:presLayoutVars>
      </dgm:prSet>
      <dgm:spPr/>
    </dgm:pt>
  </dgm:ptLst>
  <dgm:cxnLst>
    <dgm:cxn modelId="{609286C7-24D3-9F4A-9AC2-57C0A5BB582A}" type="presOf" srcId="{6A3CB67A-0DB5-8547-8917-E9119A4800FE}" destId="{8F24E4F6-122D-0F4B-9A19-7208D719EDE5}" srcOrd="0" destOrd="0" presId="urn:microsoft.com/office/officeart/2005/8/layout/radial4"/>
    <dgm:cxn modelId="{7AF361CD-9DFB-0D41-920A-30CC98CCDE4D}" type="presOf" srcId="{5D58BB3D-4A38-1241-A3EE-B7FE11193478}" destId="{1719AC53-4C0D-CA4C-BBA8-E43FFCDBCE6C}" srcOrd="0" destOrd="0" presId="urn:microsoft.com/office/officeart/2005/8/layout/radial4"/>
    <dgm:cxn modelId="{3C4E073E-4118-D14B-82A4-A607512B5685}" srcId="{6A3CB67A-0DB5-8547-8917-E9119A4800FE}" destId="{AC5DA5C7-9CB8-7B43-B502-00D638647C82}" srcOrd="3" destOrd="0" parTransId="{FBE6F153-C920-CD4A-BCBE-F6EB8FC7BAB2}" sibTransId="{2B347D03-6421-424A-AB2D-A7AA89040C76}"/>
    <dgm:cxn modelId="{882D5AC6-2B17-F64C-B9BE-E9B5FC834269}" type="presOf" srcId="{5DECFDDF-1DBC-A741-8748-8BE57DD30860}" destId="{31514B87-27B2-D446-8F33-B87D304850B6}" srcOrd="0" destOrd="0" presId="urn:microsoft.com/office/officeart/2005/8/layout/radial4"/>
    <dgm:cxn modelId="{98E3E6E0-120F-124A-8090-7630B2F654AA}" srcId="{5DECFDDF-1DBC-A741-8748-8BE57DD30860}" destId="{6A3CB67A-0DB5-8547-8917-E9119A4800FE}" srcOrd="0" destOrd="0" parTransId="{1E05EE88-8CCE-F94F-AC87-B0CB0E0C5BC1}" sibTransId="{9C143828-0504-F04C-A595-7A2DD7FF8827}"/>
    <dgm:cxn modelId="{180E91B8-28AA-1F4B-AFAC-4AD6512D4CC9}" srcId="{6A3CB67A-0DB5-8547-8917-E9119A4800FE}" destId="{0EE19370-819C-B14D-A67B-8A919EF4EB2F}" srcOrd="0" destOrd="0" parTransId="{ED920F16-57FE-6745-B6EC-72275194CF1D}" sibTransId="{4E7EEA67-AE38-E44B-989B-4691B4610929}"/>
    <dgm:cxn modelId="{9B69E88E-6A5A-8B4A-93AD-5631B0180D17}" type="presOf" srcId="{C6387B1C-3EFE-6F46-A270-E811AEDC2C0A}" destId="{0B27738F-D213-7344-AED6-35AA6D6B0FD1}" srcOrd="0" destOrd="0" presId="urn:microsoft.com/office/officeart/2005/8/layout/radial4"/>
    <dgm:cxn modelId="{52BF6D00-38C8-A24C-AB88-E4876EB903D3}" type="presOf" srcId="{FBE6F153-C920-CD4A-BCBE-F6EB8FC7BAB2}" destId="{68F2B4B9-F01A-1C49-B4F4-C94404738F79}" srcOrd="0" destOrd="0" presId="urn:microsoft.com/office/officeart/2005/8/layout/radial4"/>
    <dgm:cxn modelId="{B3C3D7F5-9EAC-7C42-A81A-853CD516FCDD}" type="presOf" srcId="{B4F6F124-0219-6E4C-8AFC-57A251ADE353}" destId="{A4D84BAF-35AD-BF4E-A8C3-01807B82761F}" srcOrd="0" destOrd="0" presId="urn:microsoft.com/office/officeart/2005/8/layout/radial4"/>
    <dgm:cxn modelId="{3650B4EE-170C-4442-A9AA-2B4757D6F632}" type="presOf" srcId="{ED920F16-57FE-6745-B6EC-72275194CF1D}" destId="{DA2EF72E-E9F9-7347-AAEC-8016149DB83E}" srcOrd="0" destOrd="0" presId="urn:microsoft.com/office/officeart/2005/8/layout/radial4"/>
    <dgm:cxn modelId="{F4822AFB-F756-1440-A6A3-456CF2BE7616}" srcId="{6A3CB67A-0DB5-8547-8917-E9119A4800FE}" destId="{5D58BB3D-4A38-1241-A3EE-B7FE11193478}" srcOrd="2" destOrd="0" parTransId="{EA3FD2FA-5C5A-0F4E-9AF8-53C6F10BF4E0}" sibTransId="{42A4CC5A-95C8-4B4C-A6F1-A6E583033AE8}"/>
    <dgm:cxn modelId="{5F4ED82E-FD8A-ED4A-9339-55680587E6F8}" type="presOf" srcId="{0EE19370-819C-B14D-A67B-8A919EF4EB2F}" destId="{E22D6FF8-F57B-314C-A7FA-A6803EDD284A}" srcOrd="0" destOrd="0" presId="urn:microsoft.com/office/officeart/2005/8/layout/radial4"/>
    <dgm:cxn modelId="{AA649602-1B8D-AB43-A20C-1B52B0B01531}" type="presOf" srcId="{AC5DA5C7-9CB8-7B43-B502-00D638647C82}" destId="{ADA4E63F-E7DB-B048-AF2C-126CE89A4AE8}" srcOrd="0" destOrd="0" presId="urn:microsoft.com/office/officeart/2005/8/layout/radial4"/>
    <dgm:cxn modelId="{C4F8A5AE-6748-6946-A55B-BC3CB63FA335}" srcId="{6A3CB67A-0DB5-8547-8917-E9119A4800FE}" destId="{C6387B1C-3EFE-6F46-A270-E811AEDC2C0A}" srcOrd="1" destOrd="0" parTransId="{B4F6F124-0219-6E4C-8AFC-57A251ADE353}" sibTransId="{851851F4-0C09-0741-BE6C-0ED4521AA1E5}"/>
    <dgm:cxn modelId="{FDFF7A2B-D826-1345-B7FE-A53540DDB761}" type="presOf" srcId="{EA3FD2FA-5C5A-0F4E-9AF8-53C6F10BF4E0}" destId="{E12F8CF4-00F2-054E-BB0A-6DA45C00C213}" srcOrd="0" destOrd="0" presId="urn:microsoft.com/office/officeart/2005/8/layout/radial4"/>
    <dgm:cxn modelId="{BB0822AD-0BE5-4D47-B5E9-9B38AD6F123D}" type="presParOf" srcId="{31514B87-27B2-D446-8F33-B87D304850B6}" destId="{8F24E4F6-122D-0F4B-9A19-7208D719EDE5}" srcOrd="0" destOrd="0" presId="urn:microsoft.com/office/officeart/2005/8/layout/radial4"/>
    <dgm:cxn modelId="{F151EC02-8456-7147-936B-C895324D4CE4}" type="presParOf" srcId="{31514B87-27B2-D446-8F33-B87D304850B6}" destId="{DA2EF72E-E9F9-7347-AAEC-8016149DB83E}" srcOrd="1" destOrd="0" presId="urn:microsoft.com/office/officeart/2005/8/layout/radial4"/>
    <dgm:cxn modelId="{6C644B5F-6915-004E-924E-FA1353BA0A34}" type="presParOf" srcId="{31514B87-27B2-D446-8F33-B87D304850B6}" destId="{E22D6FF8-F57B-314C-A7FA-A6803EDD284A}" srcOrd="2" destOrd="0" presId="urn:microsoft.com/office/officeart/2005/8/layout/radial4"/>
    <dgm:cxn modelId="{E6DF6906-D509-A74D-BB86-1E304EC3F9D6}" type="presParOf" srcId="{31514B87-27B2-D446-8F33-B87D304850B6}" destId="{A4D84BAF-35AD-BF4E-A8C3-01807B82761F}" srcOrd="3" destOrd="0" presId="urn:microsoft.com/office/officeart/2005/8/layout/radial4"/>
    <dgm:cxn modelId="{ECEA97EA-D3D6-114A-ACDF-BBD84172C8A0}" type="presParOf" srcId="{31514B87-27B2-D446-8F33-B87D304850B6}" destId="{0B27738F-D213-7344-AED6-35AA6D6B0FD1}" srcOrd="4" destOrd="0" presId="urn:microsoft.com/office/officeart/2005/8/layout/radial4"/>
    <dgm:cxn modelId="{FA423D10-C726-F541-9E81-9855E2B3D603}" type="presParOf" srcId="{31514B87-27B2-D446-8F33-B87D304850B6}" destId="{E12F8CF4-00F2-054E-BB0A-6DA45C00C213}" srcOrd="5" destOrd="0" presId="urn:microsoft.com/office/officeart/2005/8/layout/radial4"/>
    <dgm:cxn modelId="{9DEBCC10-3755-8340-84F4-FEB7B0A0761B}" type="presParOf" srcId="{31514B87-27B2-D446-8F33-B87D304850B6}" destId="{1719AC53-4C0D-CA4C-BBA8-E43FFCDBCE6C}" srcOrd="6" destOrd="0" presId="urn:microsoft.com/office/officeart/2005/8/layout/radial4"/>
    <dgm:cxn modelId="{EE0353F4-B4E0-3A49-9864-F532C52991AE}" type="presParOf" srcId="{31514B87-27B2-D446-8F33-B87D304850B6}" destId="{68F2B4B9-F01A-1C49-B4F4-C94404738F79}" srcOrd="7" destOrd="0" presId="urn:microsoft.com/office/officeart/2005/8/layout/radial4"/>
    <dgm:cxn modelId="{AB3CC5DC-9BFA-7345-8841-8F058A0C89C5}" type="presParOf" srcId="{31514B87-27B2-D446-8F33-B87D304850B6}" destId="{ADA4E63F-E7DB-B048-AF2C-126CE89A4AE8}"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42335-02B5-C641-A646-E11DEC92D6CF}" type="doc">
      <dgm:prSet loTypeId="urn:microsoft.com/office/officeart/2008/layout/RadialCluster" loCatId="" qsTypeId="urn:microsoft.com/office/officeart/2005/8/quickstyle/simple4" qsCatId="simple" csTypeId="urn:microsoft.com/office/officeart/2005/8/colors/accent4_2" csCatId="accent4" phldr="1"/>
      <dgm:spPr/>
      <dgm:t>
        <a:bodyPr/>
        <a:lstStyle/>
        <a:p>
          <a:endParaRPr lang="en-US"/>
        </a:p>
      </dgm:t>
    </dgm:pt>
    <dgm:pt modelId="{4CB0E338-5C04-D44A-A22A-13E907126DC4}">
      <dgm:prSet phldrT="[Text]"/>
      <dgm:spPr/>
      <dgm:t>
        <a:bodyPr/>
        <a:lstStyle/>
        <a:p>
          <a:r>
            <a:rPr lang="en-US" dirty="0" smtClean="0"/>
            <a:t>Triangulated Annual Goals</a:t>
          </a:r>
          <a:endParaRPr lang="en-US" dirty="0"/>
        </a:p>
      </dgm:t>
    </dgm:pt>
    <dgm:pt modelId="{691F5564-B312-4046-8BDC-18161AE783BC}" type="parTrans" cxnId="{27842DAC-F21A-3041-9CD0-E1D206D8D869}">
      <dgm:prSet/>
      <dgm:spPr/>
      <dgm:t>
        <a:bodyPr/>
        <a:lstStyle/>
        <a:p>
          <a:endParaRPr lang="en-US"/>
        </a:p>
      </dgm:t>
    </dgm:pt>
    <dgm:pt modelId="{7BC66834-64FC-DA42-8BC1-81DAF9766CD0}" type="sibTrans" cxnId="{27842DAC-F21A-3041-9CD0-E1D206D8D869}">
      <dgm:prSet/>
      <dgm:spPr/>
      <dgm:t>
        <a:bodyPr/>
        <a:lstStyle/>
        <a:p>
          <a:endParaRPr lang="en-US"/>
        </a:p>
      </dgm:t>
    </dgm:pt>
    <dgm:pt modelId="{B2EDE443-F10E-2341-ACE9-13C0E8AC5DEE}">
      <dgm:prSet phldrT="[Text]"/>
      <dgm:spPr/>
      <dgm:t>
        <a:bodyPr/>
        <a:lstStyle/>
        <a:p>
          <a:r>
            <a:rPr lang="en-US" dirty="0" smtClean="0"/>
            <a:t>Postsecondary Goal</a:t>
          </a:r>
          <a:endParaRPr lang="en-US" dirty="0"/>
        </a:p>
      </dgm:t>
    </dgm:pt>
    <dgm:pt modelId="{1CAB93C2-FFC5-5C41-92EA-D67321DEC788}" type="parTrans" cxnId="{E7AF0013-B753-1B48-9CE8-989272E801A3}">
      <dgm:prSet/>
      <dgm:spPr/>
      <dgm:t>
        <a:bodyPr/>
        <a:lstStyle/>
        <a:p>
          <a:endParaRPr lang="en-US"/>
        </a:p>
      </dgm:t>
    </dgm:pt>
    <dgm:pt modelId="{F37338BD-AF7F-1043-A06D-24E077A222EF}" type="sibTrans" cxnId="{E7AF0013-B753-1B48-9CE8-989272E801A3}">
      <dgm:prSet/>
      <dgm:spPr/>
      <dgm:t>
        <a:bodyPr/>
        <a:lstStyle/>
        <a:p>
          <a:endParaRPr lang="en-US"/>
        </a:p>
      </dgm:t>
    </dgm:pt>
    <dgm:pt modelId="{689FFAE1-5D39-BE44-91B3-AECC613B91F7}">
      <dgm:prSet phldrT="[Text]"/>
      <dgm:spPr/>
      <dgm:t>
        <a:bodyPr/>
        <a:lstStyle/>
        <a:p>
          <a:r>
            <a:rPr lang="en-US" dirty="0" smtClean="0"/>
            <a:t>Skill Deficit</a:t>
          </a:r>
          <a:endParaRPr lang="en-US" dirty="0"/>
        </a:p>
      </dgm:t>
    </dgm:pt>
    <dgm:pt modelId="{E574400B-334E-534E-9E10-329197EF8B96}" type="parTrans" cxnId="{F33E370E-A359-264A-8897-BC3A9FFEA407}">
      <dgm:prSet/>
      <dgm:spPr/>
      <dgm:t>
        <a:bodyPr/>
        <a:lstStyle/>
        <a:p>
          <a:endParaRPr lang="en-US"/>
        </a:p>
      </dgm:t>
    </dgm:pt>
    <dgm:pt modelId="{FAD43DAB-EAD8-8C45-87DE-02A90C98745F}" type="sibTrans" cxnId="{F33E370E-A359-264A-8897-BC3A9FFEA407}">
      <dgm:prSet/>
      <dgm:spPr/>
      <dgm:t>
        <a:bodyPr/>
        <a:lstStyle/>
        <a:p>
          <a:endParaRPr lang="en-US"/>
        </a:p>
      </dgm:t>
    </dgm:pt>
    <dgm:pt modelId="{45B7905B-34E8-D64B-8F6B-7417911D4CC2}">
      <dgm:prSet phldrT="[Text]"/>
      <dgm:spPr/>
      <dgm:t>
        <a:bodyPr/>
        <a:lstStyle/>
        <a:p>
          <a:r>
            <a:rPr lang="en-US" dirty="0" smtClean="0"/>
            <a:t>Industry Standards</a:t>
          </a:r>
          <a:endParaRPr lang="en-US" dirty="0"/>
        </a:p>
      </dgm:t>
    </dgm:pt>
    <dgm:pt modelId="{E79F5465-C4C6-A243-8DEE-84AB4398269D}" type="parTrans" cxnId="{2F1CF818-AB7B-E044-8360-E181F84AA62A}">
      <dgm:prSet/>
      <dgm:spPr/>
      <dgm:t>
        <a:bodyPr/>
        <a:lstStyle/>
        <a:p>
          <a:endParaRPr lang="en-US"/>
        </a:p>
      </dgm:t>
    </dgm:pt>
    <dgm:pt modelId="{6995FA87-922B-A94F-9C1B-819743AD31DE}" type="sibTrans" cxnId="{2F1CF818-AB7B-E044-8360-E181F84AA62A}">
      <dgm:prSet/>
      <dgm:spPr/>
      <dgm:t>
        <a:bodyPr/>
        <a:lstStyle/>
        <a:p>
          <a:endParaRPr lang="en-US"/>
        </a:p>
      </dgm:t>
    </dgm:pt>
    <dgm:pt modelId="{A94CCBD9-33FB-C643-8C67-EAAAE93F731F}" type="pres">
      <dgm:prSet presAssocID="{78B42335-02B5-C641-A646-E11DEC92D6CF}" presName="Name0" presStyleCnt="0">
        <dgm:presLayoutVars>
          <dgm:chMax val="1"/>
          <dgm:chPref val="1"/>
          <dgm:dir/>
          <dgm:animOne val="branch"/>
          <dgm:animLvl val="lvl"/>
        </dgm:presLayoutVars>
      </dgm:prSet>
      <dgm:spPr/>
    </dgm:pt>
    <dgm:pt modelId="{BCD0CE00-9189-D849-A84B-4248E009F716}" type="pres">
      <dgm:prSet presAssocID="{4CB0E338-5C04-D44A-A22A-13E907126DC4}" presName="singleCycle" presStyleCnt="0"/>
      <dgm:spPr/>
    </dgm:pt>
    <dgm:pt modelId="{2EAE6975-0BAE-214E-860D-B05BD3FF679D}" type="pres">
      <dgm:prSet presAssocID="{4CB0E338-5C04-D44A-A22A-13E907126DC4}" presName="singleCenter" presStyleLbl="node1" presStyleIdx="0" presStyleCnt="4" custScaleY="140777">
        <dgm:presLayoutVars>
          <dgm:chMax val="7"/>
          <dgm:chPref val="7"/>
        </dgm:presLayoutVars>
      </dgm:prSet>
      <dgm:spPr/>
      <dgm:t>
        <a:bodyPr/>
        <a:lstStyle/>
        <a:p>
          <a:endParaRPr lang="en-US"/>
        </a:p>
      </dgm:t>
    </dgm:pt>
    <dgm:pt modelId="{973A5027-B702-BC40-8FE8-B2963167DF11}" type="pres">
      <dgm:prSet presAssocID="{1CAB93C2-FFC5-5C41-92EA-D67321DEC788}" presName="Name56" presStyleLbl="parChTrans1D2" presStyleIdx="0" presStyleCnt="3"/>
      <dgm:spPr/>
    </dgm:pt>
    <dgm:pt modelId="{3BE18A45-65CC-7A44-B4D4-9A7BF45030AF}" type="pres">
      <dgm:prSet presAssocID="{B2EDE443-F10E-2341-ACE9-13C0E8AC5DEE}" presName="text0" presStyleLbl="node1" presStyleIdx="1" presStyleCnt="4" custScaleX="284955">
        <dgm:presLayoutVars>
          <dgm:bulletEnabled val="1"/>
        </dgm:presLayoutVars>
      </dgm:prSet>
      <dgm:spPr/>
      <dgm:t>
        <a:bodyPr/>
        <a:lstStyle/>
        <a:p>
          <a:endParaRPr lang="en-US"/>
        </a:p>
      </dgm:t>
    </dgm:pt>
    <dgm:pt modelId="{DD5F7D5A-7FFC-E844-BDE4-377E9E00B8B0}" type="pres">
      <dgm:prSet presAssocID="{E574400B-334E-534E-9E10-329197EF8B96}" presName="Name56" presStyleLbl="parChTrans1D2" presStyleIdx="1" presStyleCnt="3"/>
      <dgm:spPr/>
    </dgm:pt>
    <dgm:pt modelId="{D5AC1D27-B5BA-FE49-BF2D-104E0B75907C}" type="pres">
      <dgm:prSet presAssocID="{689FFAE1-5D39-BE44-91B3-AECC613B91F7}" presName="text0" presStyleLbl="node1" presStyleIdx="2" presStyleCnt="4" custScaleX="191764">
        <dgm:presLayoutVars>
          <dgm:bulletEnabled val="1"/>
        </dgm:presLayoutVars>
      </dgm:prSet>
      <dgm:spPr/>
    </dgm:pt>
    <dgm:pt modelId="{437991FA-DDAE-F84E-890B-6A771C9E55B5}" type="pres">
      <dgm:prSet presAssocID="{E79F5465-C4C6-A243-8DEE-84AB4398269D}" presName="Name56" presStyleLbl="parChTrans1D2" presStyleIdx="2" presStyleCnt="3"/>
      <dgm:spPr>
        <a:prstGeom prst="leftRightArrow">
          <a:avLst/>
        </a:prstGeom>
      </dgm:spPr>
    </dgm:pt>
    <dgm:pt modelId="{3E384154-7259-E24F-BC5A-8A59F37EF70A}" type="pres">
      <dgm:prSet presAssocID="{45B7905B-34E8-D64B-8F6B-7417911D4CC2}" presName="text0" presStyleLbl="node1" presStyleIdx="3" presStyleCnt="4" custScaleX="188543">
        <dgm:presLayoutVars>
          <dgm:bulletEnabled val="1"/>
        </dgm:presLayoutVars>
      </dgm:prSet>
      <dgm:spPr/>
      <dgm:t>
        <a:bodyPr/>
        <a:lstStyle/>
        <a:p>
          <a:endParaRPr lang="en-US"/>
        </a:p>
      </dgm:t>
    </dgm:pt>
  </dgm:ptLst>
  <dgm:cxnLst>
    <dgm:cxn modelId="{292B0653-49DA-2442-BBD5-E524094BA46A}" type="presOf" srcId="{45B7905B-34E8-D64B-8F6B-7417911D4CC2}" destId="{3E384154-7259-E24F-BC5A-8A59F37EF70A}" srcOrd="0" destOrd="0" presId="urn:microsoft.com/office/officeart/2008/layout/RadialCluster"/>
    <dgm:cxn modelId="{82EFEA2C-52D7-A443-BD7A-8A926F99CF4D}" type="presOf" srcId="{689FFAE1-5D39-BE44-91B3-AECC613B91F7}" destId="{D5AC1D27-B5BA-FE49-BF2D-104E0B75907C}" srcOrd="0" destOrd="0" presId="urn:microsoft.com/office/officeart/2008/layout/RadialCluster"/>
    <dgm:cxn modelId="{F33E370E-A359-264A-8897-BC3A9FFEA407}" srcId="{4CB0E338-5C04-D44A-A22A-13E907126DC4}" destId="{689FFAE1-5D39-BE44-91B3-AECC613B91F7}" srcOrd="1" destOrd="0" parTransId="{E574400B-334E-534E-9E10-329197EF8B96}" sibTransId="{FAD43DAB-EAD8-8C45-87DE-02A90C98745F}"/>
    <dgm:cxn modelId="{0018EA03-45AD-E84D-9432-AD42C76B3BB1}" type="presOf" srcId="{B2EDE443-F10E-2341-ACE9-13C0E8AC5DEE}" destId="{3BE18A45-65CC-7A44-B4D4-9A7BF45030AF}" srcOrd="0" destOrd="0" presId="urn:microsoft.com/office/officeart/2008/layout/RadialCluster"/>
    <dgm:cxn modelId="{08F170F8-BE83-394E-A14A-E85F94FAA4CD}" type="presOf" srcId="{4CB0E338-5C04-D44A-A22A-13E907126DC4}" destId="{2EAE6975-0BAE-214E-860D-B05BD3FF679D}" srcOrd="0" destOrd="0" presId="urn:microsoft.com/office/officeart/2008/layout/RadialCluster"/>
    <dgm:cxn modelId="{ADE394C8-CDC8-784E-B732-E20B25BABCA9}" type="presOf" srcId="{E79F5465-C4C6-A243-8DEE-84AB4398269D}" destId="{437991FA-DDAE-F84E-890B-6A771C9E55B5}" srcOrd="0" destOrd="0" presId="urn:microsoft.com/office/officeart/2008/layout/RadialCluster"/>
    <dgm:cxn modelId="{E7AF0013-B753-1B48-9CE8-989272E801A3}" srcId="{4CB0E338-5C04-D44A-A22A-13E907126DC4}" destId="{B2EDE443-F10E-2341-ACE9-13C0E8AC5DEE}" srcOrd="0" destOrd="0" parTransId="{1CAB93C2-FFC5-5C41-92EA-D67321DEC788}" sibTransId="{F37338BD-AF7F-1043-A06D-24E077A222EF}"/>
    <dgm:cxn modelId="{8DC27C4E-18DC-0049-BA3C-0EFDC9D5645A}" type="presOf" srcId="{1CAB93C2-FFC5-5C41-92EA-D67321DEC788}" destId="{973A5027-B702-BC40-8FE8-B2963167DF11}" srcOrd="0" destOrd="0" presId="urn:microsoft.com/office/officeart/2008/layout/RadialCluster"/>
    <dgm:cxn modelId="{2F1CF818-AB7B-E044-8360-E181F84AA62A}" srcId="{4CB0E338-5C04-D44A-A22A-13E907126DC4}" destId="{45B7905B-34E8-D64B-8F6B-7417911D4CC2}" srcOrd="2" destOrd="0" parTransId="{E79F5465-C4C6-A243-8DEE-84AB4398269D}" sibTransId="{6995FA87-922B-A94F-9C1B-819743AD31DE}"/>
    <dgm:cxn modelId="{27842DAC-F21A-3041-9CD0-E1D206D8D869}" srcId="{78B42335-02B5-C641-A646-E11DEC92D6CF}" destId="{4CB0E338-5C04-D44A-A22A-13E907126DC4}" srcOrd="0" destOrd="0" parTransId="{691F5564-B312-4046-8BDC-18161AE783BC}" sibTransId="{7BC66834-64FC-DA42-8BC1-81DAF9766CD0}"/>
    <dgm:cxn modelId="{B0A66804-799E-7545-BBF6-8BF939CA9769}" type="presOf" srcId="{E574400B-334E-534E-9E10-329197EF8B96}" destId="{DD5F7D5A-7FFC-E844-BDE4-377E9E00B8B0}" srcOrd="0" destOrd="0" presId="urn:microsoft.com/office/officeart/2008/layout/RadialCluster"/>
    <dgm:cxn modelId="{DFE82E2C-23C9-B747-B06C-F08FD97CFCA2}" type="presOf" srcId="{78B42335-02B5-C641-A646-E11DEC92D6CF}" destId="{A94CCBD9-33FB-C643-8C67-EAAAE93F731F}" srcOrd="0" destOrd="0" presId="urn:microsoft.com/office/officeart/2008/layout/RadialCluster"/>
    <dgm:cxn modelId="{E4EEFA6E-5A52-FA4D-9643-700602DFEE92}" type="presParOf" srcId="{A94CCBD9-33FB-C643-8C67-EAAAE93F731F}" destId="{BCD0CE00-9189-D849-A84B-4248E009F716}" srcOrd="0" destOrd="0" presId="urn:microsoft.com/office/officeart/2008/layout/RadialCluster"/>
    <dgm:cxn modelId="{1110BC13-4AF1-714C-BA01-ACED09089E98}" type="presParOf" srcId="{BCD0CE00-9189-D849-A84B-4248E009F716}" destId="{2EAE6975-0BAE-214E-860D-B05BD3FF679D}" srcOrd="0" destOrd="0" presId="urn:microsoft.com/office/officeart/2008/layout/RadialCluster"/>
    <dgm:cxn modelId="{A644B80B-C768-3849-8479-69E82C4B9C0D}" type="presParOf" srcId="{BCD0CE00-9189-D849-A84B-4248E009F716}" destId="{973A5027-B702-BC40-8FE8-B2963167DF11}" srcOrd="1" destOrd="0" presId="urn:microsoft.com/office/officeart/2008/layout/RadialCluster"/>
    <dgm:cxn modelId="{E3CB0E6B-F686-9D48-ADC0-F568F409FB28}" type="presParOf" srcId="{BCD0CE00-9189-D849-A84B-4248E009F716}" destId="{3BE18A45-65CC-7A44-B4D4-9A7BF45030AF}" srcOrd="2" destOrd="0" presId="urn:microsoft.com/office/officeart/2008/layout/RadialCluster"/>
    <dgm:cxn modelId="{A8B44A12-B4E1-E549-92F9-65793E78DE85}" type="presParOf" srcId="{BCD0CE00-9189-D849-A84B-4248E009F716}" destId="{DD5F7D5A-7FFC-E844-BDE4-377E9E00B8B0}" srcOrd="3" destOrd="0" presId="urn:microsoft.com/office/officeart/2008/layout/RadialCluster"/>
    <dgm:cxn modelId="{6CBA3600-2762-154A-B6DB-2A56029EA295}" type="presParOf" srcId="{BCD0CE00-9189-D849-A84B-4248E009F716}" destId="{D5AC1D27-B5BA-FE49-BF2D-104E0B75907C}" srcOrd="4" destOrd="0" presId="urn:microsoft.com/office/officeart/2008/layout/RadialCluster"/>
    <dgm:cxn modelId="{637B1187-F019-5D49-9C6F-13DBCA825C83}" type="presParOf" srcId="{BCD0CE00-9189-D849-A84B-4248E009F716}" destId="{437991FA-DDAE-F84E-890B-6A771C9E55B5}" srcOrd="5" destOrd="0" presId="urn:microsoft.com/office/officeart/2008/layout/RadialCluster"/>
    <dgm:cxn modelId="{DBE05753-B432-684A-AE13-97EAA85EC171}" type="presParOf" srcId="{BCD0CE00-9189-D849-A84B-4248E009F716}" destId="{3E384154-7259-E24F-BC5A-8A59F37EF70A}"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4E4F6-122D-0F4B-9A19-7208D719EDE5}">
      <dsp:nvSpPr>
        <dsp:cNvPr id="0" name=""/>
        <dsp:cNvSpPr/>
      </dsp:nvSpPr>
      <dsp:spPr>
        <a:xfrm>
          <a:off x="3009228" y="2313678"/>
          <a:ext cx="2211142" cy="2211142"/>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Age-Appropriate Transition Assessments</a:t>
          </a:r>
          <a:endParaRPr lang="en-US" sz="2000" kern="1200" dirty="0"/>
        </a:p>
      </dsp:txBody>
      <dsp:txXfrm>
        <a:off x="3333042" y="2637492"/>
        <a:ext cx="1563514" cy="1563514"/>
      </dsp:txXfrm>
    </dsp:sp>
    <dsp:sp modelId="{DA2EF72E-E9F9-7347-AAEC-8016149DB83E}">
      <dsp:nvSpPr>
        <dsp:cNvPr id="0" name=""/>
        <dsp:cNvSpPr/>
      </dsp:nvSpPr>
      <dsp:spPr>
        <a:xfrm rot="11700000">
          <a:off x="1339356" y="2580625"/>
          <a:ext cx="1643162" cy="630175"/>
        </a:xfrm>
        <a:prstGeom prst="leftArrow">
          <a:avLst>
            <a:gd name="adj1" fmla="val 60000"/>
            <a:gd name="adj2" fmla="val 50000"/>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2D6FF8-F57B-314C-A7FA-A6803EDD284A}">
      <dsp:nvSpPr>
        <dsp:cNvPr id="0" name=""/>
        <dsp:cNvSpPr/>
      </dsp:nvSpPr>
      <dsp:spPr>
        <a:xfrm>
          <a:off x="317059" y="1842838"/>
          <a:ext cx="2100585" cy="1680468"/>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Strengths</a:t>
          </a:r>
          <a:endParaRPr lang="en-US" sz="2700" kern="1200" dirty="0"/>
        </a:p>
      </dsp:txBody>
      <dsp:txXfrm>
        <a:off x="366278" y="1892057"/>
        <a:ext cx="2002147" cy="1582030"/>
      </dsp:txXfrm>
    </dsp:sp>
    <dsp:sp modelId="{A4D84BAF-35AD-BF4E-A8C3-01807B82761F}">
      <dsp:nvSpPr>
        <dsp:cNvPr id="0" name=""/>
        <dsp:cNvSpPr/>
      </dsp:nvSpPr>
      <dsp:spPr>
        <a:xfrm rot="14700000">
          <a:off x="2438352" y="1270894"/>
          <a:ext cx="1643162" cy="630175"/>
        </a:xfrm>
        <a:prstGeom prst="leftArrow">
          <a:avLst>
            <a:gd name="adj1" fmla="val 60000"/>
            <a:gd name="adj2" fmla="val 50000"/>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B27738F-D213-7344-AED6-35AA6D6B0FD1}">
      <dsp:nvSpPr>
        <dsp:cNvPr id="0" name=""/>
        <dsp:cNvSpPr/>
      </dsp:nvSpPr>
      <dsp:spPr>
        <a:xfrm>
          <a:off x="1862425" y="1142"/>
          <a:ext cx="2100585" cy="1680468"/>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Needs</a:t>
          </a:r>
          <a:endParaRPr lang="en-US" sz="2700" kern="1200" dirty="0"/>
        </a:p>
      </dsp:txBody>
      <dsp:txXfrm>
        <a:off x="1911644" y="50361"/>
        <a:ext cx="2002147" cy="1582030"/>
      </dsp:txXfrm>
    </dsp:sp>
    <dsp:sp modelId="{E12F8CF4-00F2-054E-BB0A-6DA45C00C213}">
      <dsp:nvSpPr>
        <dsp:cNvPr id="0" name=""/>
        <dsp:cNvSpPr/>
      </dsp:nvSpPr>
      <dsp:spPr>
        <a:xfrm rot="17700000">
          <a:off x="4148085" y="1270894"/>
          <a:ext cx="1643162" cy="630175"/>
        </a:xfrm>
        <a:prstGeom prst="leftArrow">
          <a:avLst>
            <a:gd name="adj1" fmla="val 60000"/>
            <a:gd name="adj2" fmla="val 50000"/>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19AC53-4C0D-CA4C-BBA8-E43FFCDBCE6C}">
      <dsp:nvSpPr>
        <dsp:cNvPr id="0" name=""/>
        <dsp:cNvSpPr/>
      </dsp:nvSpPr>
      <dsp:spPr>
        <a:xfrm>
          <a:off x="4266589" y="1142"/>
          <a:ext cx="2100585" cy="1680468"/>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Interests</a:t>
          </a:r>
          <a:endParaRPr lang="en-US" sz="2700" kern="1200" dirty="0"/>
        </a:p>
      </dsp:txBody>
      <dsp:txXfrm>
        <a:off x="4315808" y="50361"/>
        <a:ext cx="2002147" cy="1582030"/>
      </dsp:txXfrm>
    </dsp:sp>
    <dsp:sp modelId="{68F2B4B9-F01A-1C49-B4F4-C94404738F79}">
      <dsp:nvSpPr>
        <dsp:cNvPr id="0" name=""/>
        <dsp:cNvSpPr/>
      </dsp:nvSpPr>
      <dsp:spPr>
        <a:xfrm rot="20700000">
          <a:off x="5247080" y="2580625"/>
          <a:ext cx="1643162" cy="630175"/>
        </a:xfrm>
        <a:prstGeom prst="leftArrow">
          <a:avLst>
            <a:gd name="adj1" fmla="val 60000"/>
            <a:gd name="adj2" fmla="val 50000"/>
          </a:avLst>
        </a:prstGeom>
        <a:gradFill rotWithShape="0">
          <a:gsLst>
            <a:gs pos="0">
              <a:schemeClr val="accent6">
                <a:tint val="60000"/>
                <a:hueOff val="0"/>
                <a:satOff val="0"/>
                <a:lumOff val="0"/>
                <a:alphaOff val="0"/>
                <a:tint val="100000"/>
                <a:shade val="100000"/>
                <a:satMod val="130000"/>
              </a:schemeClr>
            </a:gs>
            <a:gs pos="100000">
              <a:schemeClr val="accent6">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DA4E63F-E7DB-B048-AF2C-126CE89A4AE8}">
      <dsp:nvSpPr>
        <dsp:cNvPr id="0" name=""/>
        <dsp:cNvSpPr/>
      </dsp:nvSpPr>
      <dsp:spPr>
        <a:xfrm>
          <a:off x="5811955" y="1842838"/>
          <a:ext cx="2100585" cy="1680468"/>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t>Preferences</a:t>
          </a:r>
          <a:endParaRPr lang="en-US" sz="2700" kern="1200" dirty="0"/>
        </a:p>
      </dsp:txBody>
      <dsp:txXfrm>
        <a:off x="5861174" y="1892057"/>
        <a:ext cx="2002147" cy="1582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E6975-0BAE-214E-860D-B05BD3FF679D}">
      <dsp:nvSpPr>
        <dsp:cNvPr id="0" name=""/>
        <dsp:cNvSpPr/>
      </dsp:nvSpPr>
      <dsp:spPr>
        <a:xfrm>
          <a:off x="3428580" y="1828800"/>
          <a:ext cx="1357788" cy="1911454"/>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Triangulated Annual Goals</a:t>
          </a:r>
          <a:endParaRPr lang="en-US" sz="1600" kern="1200" dirty="0"/>
        </a:p>
      </dsp:txBody>
      <dsp:txXfrm>
        <a:off x="3494862" y="1895082"/>
        <a:ext cx="1225224" cy="1778890"/>
      </dsp:txXfrm>
    </dsp:sp>
    <dsp:sp modelId="{973A5027-B702-BC40-8FE8-B2963167DF11}">
      <dsp:nvSpPr>
        <dsp:cNvPr id="0" name=""/>
        <dsp:cNvSpPr/>
      </dsp:nvSpPr>
      <dsp:spPr>
        <a:xfrm rot="16200000">
          <a:off x="3769674" y="1491001"/>
          <a:ext cx="675599" cy="0"/>
        </a:xfrm>
        <a:custGeom>
          <a:avLst/>
          <a:gdLst/>
          <a:ahLst/>
          <a:cxnLst/>
          <a:rect l="0" t="0" r="0" b="0"/>
          <a:pathLst>
            <a:path>
              <a:moveTo>
                <a:pt x="0" y="0"/>
              </a:moveTo>
              <a:lnTo>
                <a:pt x="675599" y="0"/>
              </a:lnTo>
            </a:path>
          </a:pathLst>
        </a:custGeom>
        <a:noFill/>
        <a:ln w="9525"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E18A45-65CC-7A44-B4D4-9A7BF45030AF}">
      <dsp:nvSpPr>
        <dsp:cNvPr id="0" name=""/>
        <dsp:cNvSpPr/>
      </dsp:nvSpPr>
      <dsp:spPr>
        <a:xfrm>
          <a:off x="2811330" y="243482"/>
          <a:ext cx="2592288" cy="909718"/>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Postsecondary Goal</a:t>
          </a:r>
          <a:endParaRPr lang="en-US" sz="2500" kern="1200" dirty="0"/>
        </a:p>
      </dsp:txBody>
      <dsp:txXfrm>
        <a:off x="2855739" y="287891"/>
        <a:ext cx="2503470" cy="820900"/>
      </dsp:txXfrm>
    </dsp:sp>
    <dsp:sp modelId="{DD5F7D5A-7FFC-E844-BDE4-377E9E00B8B0}">
      <dsp:nvSpPr>
        <dsp:cNvPr id="0" name=""/>
        <dsp:cNvSpPr/>
      </dsp:nvSpPr>
      <dsp:spPr>
        <a:xfrm rot="1800000">
          <a:off x="4760073" y="3274624"/>
          <a:ext cx="392547" cy="0"/>
        </a:xfrm>
        <a:custGeom>
          <a:avLst/>
          <a:gdLst/>
          <a:ahLst/>
          <a:cxnLst/>
          <a:rect l="0" t="0" r="0" b="0"/>
          <a:pathLst>
            <a:path>
              <a:moveTo>
                <a:pt x="0" y="0"/>
              </a:moveTo>
              <a:lnTo>
                <a:pt x="392547" y="0"/>
              </a:lnTo>
            </a:path>
          </a:pathLst>
        </a:custGeom>
        <a:noFill/>
        <a:ln w="9525"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AC1D27-B5BA-FE49-BF2D-104E0B75907C}">
      <dsp:nvSpPr>
        <dsp:cNvPr id="0" name=""/>
        <dsp:cNvSpPr/>
      </dsp:nvSpPr>
      <dsp:spPr>
        <a:xfrm>
          <a:off x="5041908" y="3372761"/>
          <a:ext cx="1744512" cy="909718"/>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Skill Deficit</a:t>
          </a:r>
          <a:endParaRPr lang="en-US" sz="2500" kern="1200" dirty="0"/>
        </a:p>
      </dsp:txBody>
      <dsp:txXfrm>
        <a:off x="5086317" y="3417170"/>
        <a:ext cx="1655694" cy="820900"/>
      </dsp:txXfrm>
    </dsp:sp>
    <dsp:sp modelId="{437991FA-DDAE-F84E-890B-6A771C9E55B5}">
      <dsp:nvSpPr>
        <dsp:cNvPr id="0" name=""/>
        <dsp:cNvSpPr/>
      </dsp:nvSpPr>
      <dsp:spPr>
        <a:xfrm rot="9000000">
          <a:off x="3062328" y="3274624"/>
          <a:ext cx="392547" cy="0"/>
        </a:xfrm>
        <a:prstGeom prst="leftRightArrow">
          <a:avLst/>
        </a:prstGeom>
        <a:noFill/>
        <a:ln w="9525" cap="flat" cmpd="sng" algn="ctr">
          <a:solidFill>
            <a:schemeClr val="accent4">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384154-7259-E24F-BC5A-8A59F37EF70A}">
      <dsp:nvSpPr>
        <dsp:cNvPr id="0" name=""/>
        <dsp:cNvSpPr/>
      </dsp:nvSpPr>
      <dsp:spPr>
        <a:xfrm>
          <a:off x="1443179" y="3372761"/>
          <a:ext cx="1715210" cy="909718"/>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t>Industry Standards</a:t>
          </a:r>
          <a:endParaRPr lang="en-US" sz="2500" kern="1200" dirty="0"/>
        </a:p>
      </dsp:txBody>
      <dsp:txXfrm>
        <a:off x="1487588" y="3417170"/>
        <a:ext cx="1626392" cy="82090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8033F0-7409-2C40-BE78-AE45F78D2D11}" type="datetimeFigureOut">
              <a:rPr lang="en-US" smtClean="0"/>
              <a:t>7/12/16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3933D6-1021-D947-B487-4736317375C5}" type="slidenum">
              <a:rPr lang="en-US" smtClean="0"/>
              <a:t>‹#›</a:t>
            </a:fld>
            <a:endParaRPr lang="en-US"/>
          </a:p>
        </p:txBody>
      </p:sp>
    </p:spTree>
    <p:extLst>
      <p:ext uri="{BB962C8B-B14F-4D97-AF65-F5344CB8AC3E}">
        <p14:creationId xmlns:p14="http://schemas.microsoft.com/office/powerpoint/2010/main" val="3389620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8D9A28-FDCC-124B-8A46-505787B04540}" type="datetimeFigureOut">
              <a:rPr lang="en-US" smtClean="0"/>
              <a:t>7/15/16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B32E9-D0D8-8B47-ABBD-4D34B654EACD}" type="slidenum">
              <a:rPr lang="en-US" smtClean="0"/>
              <a:t>‹#›</a:t>
            </a:fld>
            <a:endParaRPr lang="en-US"/>
          </a:p>
        </p:txBody>
      </p:sp>
    </p:spTree>
    <p:extLst>
      <p:ext uri="{BB962C8B-B14F-4D97-AF65-F5344CB8AC3E}">
        <p14:creationId xmlns:p14="http://schemas.microsoft.com/office/powerpoint/2010/main" val="107740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Potentially out</a:t>
            </a:r>
            <a:endParaRPr lang="en-US" dirty="0"/>
          </a:p>
        </p:txBody>
      </p:sp>
      <p:sp>
        <p:nvSpPr>
          <p:cNvPr id="4" name="Slide Number Placeholder 3"/>
          <p:cNvSpPr>
            <a:spLocks noGrp="1"/>
          </p:cNvSpPr>
          <p:nvPr>
            <p:ph type="sldNum" sz="quarter" idx="10"/>
          </p:nvPr>
        </p:nvSpPr>
        <p:spPr/>
        <p:txBody>
          <a:bodyPr/>
          <a:lstStyle/>
          <a:p>
            <a:fld id="{EFEB32E9-D0D8-8B47-ABBD-4D34B654EACD}" type="slidenum">
              <a:rPr lang="en-US" smtClean="0"/>
              <a:t>41</a:t>
            </a:fld>
            <a:endParaRPr lang="en-US"/>
          </a:p>
        </p:txBody>
      </p:sp>
    </p:spTree>
    <p:extLst>
      <p:ext uri="{BB962C8B-B14F-4D97-AF65-F5344CB8AC3E}">
        <p14:creationId xmlns:p14="http://schemas.microsoft.com/office/powerpoint/2010/main" val="288287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735D3F8-B7EE-B84A-A9F0-5D16D8705D71}" type="slidenum">
              <a:rPr lang="es-ES"/>
              <a:pPr>
                <a:defRPr/>
              </a:pPr>
              <a:t>‹#›</a:t>
            </a:fld>
            <a:endParaRPr lang="es-ES"/>
          </a:p>
        </p:txBody>
      </p:sp>
    </p:spTree>
    <p:extLst>
      <p:ext uri="{BB962C8B-B14F-4D97-AF65-F5344CB8AC3E}">
        <p14:creationId xmlns:p14="http://schemas.microsoft.com/office/powerpoint/2010/main" val="135185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144C97B-6A66-B245-BC52-BBEC588EE27C}" type="slidenum">
              <a:rPr lang="es-ES"/>
              <a:pPr>
                <a:defRPr/>
              </a:pPr>
              <a:t>‹#›</a:t>
            </a:fld>
            <a:endParaRPr lang="es-ES"/>
          </a:p>
        </p:txBody>
      </p:sp>
    </p:spTree>
    <p:extLst>
      <p:ext uri="{BB962C8B-B14F-4D97-AF65-F5344CB8AC3E}">
        <p14:creationId xmlns:p14="http://schemas.microsoft.com/office/powerpoint/2010/main" val="361638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2B6AC8A-AA64-EE45-8335-E97E504F2586}" type="slidenum">
              <a:rPr lang="es-ES"/>
              <a:pPr>
                <a:defRPr/>
              </a:pPr>
              <a:t>‹#›</a:t>
            </a:fld>
            <a:endParaRPr lang="es-ES"/>
          </a:p>
        </p:txBody>
      </p:sp>
    </p:spTree>
    <p:extLst>
      <p:ext uri="{BB962C8B-B14F-4D97-AF65-F5344CB8AC3E}">
        <p14:creationId xmlns:p14="http://schemas.microsoft.com/office/powerpoint/2010/main" val="388923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F8F429B-61AB-DF4E-84F9-618F1EE3242B}" type="slidenum">
              <a:rPr lang="es-ES"/>
              <a:pPr>
                <a:defRPr/>
              </a:pPr>
              <a:t>‹#›</a:t>
            </a:fld>
            <a:endParaRPr lang="es-ES"/>
          </a:p>
        </p:txBody>
      </p:sp>
    </p:spTree>
    <p:extLst>
      <p:ext uri="{BB962C8B-B14F-4D97-AF65-F5344CB8AC3E}">
        <p14:creationId xmlns:p14="http://schemas.microsoft.com/office/powerpoint/2010/main" val="428136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88ED233-FEB3-D045-9FE2-D910598D0ADC}" type="slidenum">
              <a:rPr lang="es-ES"/>
              <a:pPr>
                <a:defRPr/>
              </a:pPr>
              <a:t>‹#›</a:t>
            </a:fld>
            <a:endParaRPr lang="es-ES"/>
          </a:p>
        </p:txBody>
      </p:sp>
    </p:spTree>
    <p:extLst>
      <p:ext uri="{BB962C8B-B14F-4D97-AF65-F5344CB8AC3E}">
        <p14:creationId xmlns:p14="http://schemas.microsoft.com/office/powerpoint/2010/main" val="26263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547C450-6337-A54A-99D6-6599DE110641}" type="slidenum">
              <a:rPr lang="es-ES"/>
              <a:pPr>
                <a:defRPr/>
              </a:pPr>
              <a:t>‹#›</a:t>
            </a:fld>
            <a:endParaRPr lang="es-ES"/>
          </a:p>
        </p:txBody>
      </p:sp>
    </p:spTree>
    <p:extLst>
      <p:ext uri="{BB962C8B-B14F-4D97-AF65-F5344CB8AC3E}">
        <p14:creationId xmlns:p14="http://schemas.microsoft.com/office/powerpoint/2010/main" val="1474663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744B8E8B-FA03-B34E-877C-C57FD1C22A92}" type="slidenum">
              <a:rPr lang="es-ES"/>
              <a:pPr>
                <a:defRPr/>
              </a:pPr>
              <a:t>‹#›</a:t>
            </a:fld>
            <a:endParaRPr lang="es-ES"/>
          </a:p>
        </p:txBody>
      </p:sp>
    </p:spTree>
    <p:extLst>
      <p:ext uri="{BB962C8B-B14F-4D97-AF65-F5344CB8AC3E}">
        <p14:creationId xmlns:p14="http://schemas.microsoft.com/office/powerpoint/2010/main" val="176157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4463CAA0-F835-C148-8F7E-28C0F8B65D2C}" type="slidenum">
              <a:rPr lang="es-ES"/>
              <a:pPr>
                <a:defRPr/>
              </a:pPr>
              <a:t>‹#›</a:t>
            </a:fld>
            <a:endParaRPr lang="es-ES"/>
          </a:p>
        </p:txBody>
      </p:sp>
    </p:spTree>
    <p:extLst>
      <p:ext uri="{BB962C8B-B14F-4D97-AF65-F5344CB8AC3E}">
        <p14:creationId xmlns:p14="http://schemas.microsoft.com/office/powerpoint/2010/main" val="147805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FFE84CE7-7257-7349-AD5D-35DB29283745}" type="slidenum">
              <a:rPr lang="es-ES"/>
              <a:pPr>
                <a:defRPr/>
              </a:pPr>
              <a:t>‹#›</a:t>
            </a:fld>
            <a:endParaRPr lang="es-ES"/>
          </a:p>
        </p:txBody>
      </p:sp>
    </p:spTree>
    <p:extLst>
      <p:ext uri="{BB962C8B-B14F-4D97-AF65-F5344CB8AC3E}">
        <p14:creationId xmlns:p14="http://schemas.microsoft.com/office/powerpoint/2010/main" val="244026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7B0D73A-90D3-9F44-8505-8B7A241C9999}" type="slidenum">
              <a:rPr lang="es-ES"/>
              <a:pPr>
                <a:defRPr/>
              </a:pPr>
              <a:t>‹#›</a:t>
            </a:fld>
            <a:endParaRPr lang="es-ES"/>
          </a:p>
        </p:txBody>
      </p:sp>
    </p:spTree>
    <p:extLst>
      <p:ext uri="{BB962C8B-B14F-4D97-AF65-F5344CB8AC3E}">
        <p14:creationId xmlns:p14="http://schemas.microsoft.com/office/powerpoint/2010/main" val="199745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4F503DC-659E-B54B-9A26-B76F891120E8}" type="slidenum">
              <a:rPr lang="es-ES"/>
              <a:pPr>
                <a:defRPr/>
              </a:pPr>
              <a:t>‹#›</a:t>
            </a:fld>
            <a:endParaRPr lang="es-ES"/>
          </a:p>
        </p:txBody>
      </p:sp>
    </p:spTree>
    <p:extLst>
      <p:ext uri="{BB962C8B-B14F-4D97-AF65-F5344CB8AC3E}">
        <p14:creationId xmlns:p14="http://schemas.microsoft.com/office/powerpoint/2010/main" val="6445306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cs typeface="Arial" charset="0"/>
              </a:defRPr>
            </a:lvl1pPr>
          </a:lstStyle>
          <a:p>
            <a:pPr>
              <a:defRPr/>
            </a:pPr>
            <a:fld id="{523A7E47-A214-6D4F-9F77-4C5AF80C4B54}"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1.mp4"/><Relationship Id="rId2" Type="http://schemas.openxmlformats.org/officeDocument/2006/relationships/video" Target="../media/media1.mp4"/></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ichelle.pittman@knoxschools.or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924300" y="5373688"/>
            <a:ext cx="4283075" cy="544512"/>
          </a:xfrm>
        </p:spPr>
        <p:txBody>
          <a:bodyPr/>
          <a:lstStyle/>
          <a:p>
            <a:pPr algn="l" eaLnBrk="1" hangingPunct="1">
              <a:defRPr/>
            </a:pPr>
            <a:r>
              <a:rPr lang="es-UY" sz="3600" b="1" dirty="0" smtClean="0">
                <a:solidFill>
                  <a:schemeClr val="tx1"/>
                </a:solidFill>
              </a:rPr>
              <a:t>The IEP Olympics</a:t>
            </a:r>
            <a:endParaRPr lang="es-ES" sz="3600" b="1" dirty="0" smtClean="0">
              <a:solidFill>
                <a:schemeClr val="tx1"/>
              </a:solidFill>
            </a:endParaRPr>
          </a:p>
        </p:txBody>
      </p:sp>
      <p:sp>
        <p:nvSpPr>
          <p:cNvPr id="2173" name="Rectangle 125"/>
          <p:cNvSpPr>
            <a:spLocks noChangeArrowheads="1"/>
          </p:cNvSpPr>
          <p:nvPr/>
        </p:nvSpPr>
        <p:spPr bwMode="auto">
          <a:xfrm>
            <a:off x="3924300" y="5805488"/>
            <a:ext cx="5040313"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es-UY" sz="2000" b="1" dirty="0">
                <a:cs typeface="Arial" charset="0"/>
              </a:rPr>
              <a:t>Going for the Gold in KCS</a:t>
            </a:r>
            <a:endParaRPr lang="es-ES" sz="2000" b="1" dirty="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6-21 at 12.53.51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661248"/>
          </a:xfrm>
          <a:prstGeom prst="rect">
            <a:avLst/>
          </a:prstGeom>
        </p:spPr>
      </p:pic>
      <p:sp>
        <p:nvSpPr>
          <p:cNvPr id="5" name="Rectangle 4"/>
          <p:cNvSpPr/>
          <p:nvPr/>
        </p:nvSpPr>
        <p:spPr>
          <a:xfrm>
            <a:off x="4427984" y="5949280"/>
            <a:ext cx="4572000" cy="646331"/>
          </a:xfrm>
          <a:prstGeom prst="rect">
            <a:avLst/>
          </a:prstGeom>
        </p:spPr>
        <p:txBody>
          <a:bodyPr>
            <a:spAutoFit/>
          </a:bodyPr>
          <a:lstStyle/>
          <a:p>
            <a:r>
              <a:rPr lang="en-US" dirty="0" smtClean="0"/>
              <a:t>Chart from: TDOE </a:t>
            </a:r>
            <a:r>
              <a:rPr lang="en-US" dirty="0"/>
              <a:t>Special Education Framework – pg. 132</a:t>
            </a:r>
          </a:p>
        </p:txBody>
      </p:sp>
    </p:spTree>
    <p:extLst>
      <p:ext uri="{BB962C8B-B14F-4D97-AF65-F5344CB8AC3E}">
        <p14:creationId xmlns:p14="http://schemas.microsoft.com/office/powerpoint/2010/main" val="28555494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98475" y="484188"/>
            <a:ext cx="7556500" cy="735012"/>
          </a:xfrm>
        </p:spPr>
        <p:txBody>
          <a:bodyPr/>
          <a:lstStyle/>
          <a:p>
            <a:pPr eaLnBrk="1" hangingPunct="1"/>
            <a:r>
              <a:rPr lang="en-US" sz="3200" dirty="0">
                <a:solidFill>
                  <a:srgbClr val="FF0000"/>
                </a:solidFill>
                <a:latin typeface="Rockwell" charset="0"/>
              </a:rPr>
              <a:t>Transition Checklist</a:t>
            </a:r>
          </a:p>
        </p:txBody>
      </p:sp>
      <p:sp>
        <p:nvSpPr>
          <p:cNvPr id="27651" name="Content Placeholder 2"/>
          <p:cNvSpPr>
            <a:spLocks noGrp="1"/>
          </p:cNvSpPr>
          <p:nvPr>
            <p:ph idx="1"/>
          </p:nvPr>
        </p:nvSpPr>
        <p:spPr>
          <a:xfrm>
            <a:off x="457200" y="1219200"/>
            <a:ext cx="7556500" cy="5257800"/>
          </a:xfrm>
        </p:spPr>
        <p:txBody>
          <a:bodyPr rtlCol="0">
            <a:normAutofit/>
          </a:bodyPr>
          <a:lstStyle/>
          <a:p>
            <a:pPr algn="ctr" eaLnBrk="1" fontAlgn="auto" hangingPunct="1">
              <a:spcAft>
                <a:spcPts val="0"/>
              </a:spcAft>
              <a:buClr>
                <a:schemeClr val="accent1">
                  <a:lumMod val="60000"/>
                  <a:lumOff val="40000"/>
                </a:schemeClr>
              </a:buClr>
              <a:buFont typeface="Wingdings 2" pitchFamily="18" charset="2"/>
              <a:buChar char=""/>
              <a:defRPr/>
            </a:pPr>
            <a:endParaRPr lang="en-US" sz="1400" b="1" dirty="0" smtClean="0">
              <a:solidFill>
                <a:schemeClr val="tx1">
                  <a:lumMod val="65000"/>
                  <a:lumOff val="35000"/>
                </a:schemeClr>
              </a:solidFill>
              <a:latin typeface="Rockwell" charset="0"/>
            </a:endParaRPr>
          </a:p>
          <a:p>
            <a:pPr algn="ctr" eaLnBrk="1" fontAlgn="auto" hangingPunct="1">
              <a:spcAft>
                <a:spcPts val="0"/>
              </a:spcAft>
              <a:buClr>
                <a:schemeClr val="accent1">
                  <a:lumMod val="60000"/>
                  <a:lumOff val="40000"/>
                </a:schemeClr>
              </a:buClr>
              <a:buFont typeface="Wingdings 2" pitchFamily="18" charset="2"/>
              <a:buChar char=""/>
              <a:defRPr/>
            </a:pPr>
            <a:endParaRPr lang="en-US" sz="1400" b="1" dirty="0">
              <a:solidFill>
                <a:schemeClr val="tx1">
                  <a:lumMod val="65000"/>
                  <a:lumOff val="35000"/>
                </a:schemeClr>
              </a:solidFill>
              <a:latin typeface="Rockwell" charset="0"/>
            </a:endParaRPr>
          </a:p>
          <a:p>
            <a:pPr eaLnBrk="1" fontAlgn="auto" hangingPunct="1">
              <a:spcBef>
                <a:spcPts val="0"/>
              </a:spcBef>
              <a:spcAft>
                <a:spcPts val="0"/>
              </a:spcAft>
              <a:buClr>
                <a:schemeClr val="accent1">
                  <a:lumMod val="60000"/>
                  <a:lumOff val="40000"/>
                </a:schemeClr>
              </a:buClr>
              <a:buFont typeface="Arial" charset="0"/>
              <a:buChar char="•"/>
              <a:defRPr/>
            </a:pPr>
            <a:r>
              <a:rPr lang="en-US" sz="1200" kern="1200" dirty="0"/>
              <a:t>TRANSITION </a:t>
            </a:r>
            <a:r>
              <a:rPr lang="en-US" sz="1200" kern="1200" dirty="0"/>
              <a:t>PLAN CHECKLIST</a:t>
            </a:r>
          </a:p>
          <a:p>
            <a:pPr eaLnBrk="1" fontAlgn="auto" hangingPunct="1">
              <a:spcBef>
                <a:spcPts val="0"/>
              </a:spcBef>
              <a:spcAft>
                <a:spcPts val="0"/>
              </a:spcAft>
              <a:buClr>
                <a:schemeClr val="accent1">
                  <a:lumMod val="60000"/>
                  <a:lumOff val="40000"/>
                </a:schemeClr>
              </a:buClr>
              <a:buFont typeface="Arial" charset="0"/>
              <a:buChar char="•"/>
              <a:defRPr/>
            </a:pPr>
            <a:r>
              <a:rPr lang="en-US" sz="1200" kern="1200" dirty="0" smtClean="0"/>
              <a:t>The </a:t>
            </a:r>
            <a:r>
              <a:rPr lang="en-US" sz="1200" kern="1200" dirty="0"/>
              <a:t>following questions should be used as guidelines when developing individual transition plans.</a:t>
            </a:r>
          </a:p>
          <a:p>
            <a:pPr eaLnBrk="1" fontAlgn="auto" hangingPunct="1">
              <a:spcBef>
                <a:spcPts val="0"/>
              </a:spcBef>
              <a:spcAft>
                <a:spcPts val="0"/>
              </a:spcAft>
              <a:buClr>
                <a:schemeClr val="accent1">
                  <a:lumMod val="60000"/>
                  <a:lumOff val="40000"/>
                </a:schemeClr>
              </a:buClr>
              <a:buFont typeface="Arial" charset="0"/>
              <a:buChar char="•"/>
              <a:defRPr/>
            </a:pPr>
            <a:r>
              <a:rPr lang="en-US" sz="1200" kern="1200" dirty="0" smtClean="0"/>
              <a:t>1</a:t>
            </a:r>
            <a:r>
              <a:rPr lang="en-US" sz="1200" kern="1200" dirty="0"/>
              <a:t>.___Is </a:t>
            </a:r>
            <a:r>
              <a:rPr lang="en-US" sz="1200" kern="1200" dirty="0"/>
              <a:t>there </a:t>
            </a:r>
            <a:r>
              <a:rPr lang="en-US" sz="1200" kern="1200" dirty="0"/>
              <a:t>evidence the student was invited to the IEP meeting where transition services will be discussed?</a:t>
            </a:r>
          </a:p>
          <a:p>
            <a:pPr eaLnBrk="1" fontAlgn="auto" hangingPunct="1">
              <a:spcBef>
                <a:spcPts val="0"/>
              </a:spcBef>
              <a:spcAft>
                <a:spcPts val="0"/>
              </a:spcAft>
              <a:buClr>
                <a:schemeClr val="accent1">
                  <a:lumMod val="60000"/>
                  <a:lumOff val="40000"/>
                </a:schemeClr>
              </a:buClr>
              <a:buFont typeface="Arial" charset="0"/>
              <a:buChar char="•"/>
              <a:defRPr/>
            </a:pPr>
            <a:r>
              <a:rPr lang="en-US" sz="1200" kern="1200" dirty="0" smtClean="0"/>
              <a:t>2</a:t>
            </a:r>
            <a:r>
              <a:rPr lang="en-US" sz="1200" kern="1200" dirty="0"/>
              <a:t>.___Is there evidence the measurable post-secondary goals were based on </a:t>
            </a:r>
            <a:r>
              <a:rPr lang="en-US" sz="1200" kern="1200" dirty="0"/>
              <a:t>age appropriate transition assessments?</a:t>
            </a:r>
            <a:endParaRPr lang="en-US" sz="1200" kern="1200" dirty="0"/>
          </a:p>
          <a:p>
            <a:pPr eaLnBrk="1" fontAlgn="auto" hangingPunct="1">
              <a:spcBef>
                <a:spcPts val="0"/>
              </a:spcBef>
              <a:spcAft>
                <a:spcPts val="0"/>
              </a:spcAft>
              <a:buClr>
                <a:schemeClr val="accent1">
                  <a:lumMod val="60000"/>
                  <a:lumOff val="40000"/>
                </a:schemeClr>
              </a:buClr>
              <a:buFont typeface="Arial" charset="0"/>
              <a:buChar char="•"/>
              <a:defRPr/>
            </a:pPr>
            <a:r>
              <a:rPr lang="en-US" sz="1200" kern="1200" dirty="0"/>
              <a:t>	3.___Is there an appropriate measurable post-secondary goal that covers education, training, employment and as needed, independent living?</a:t>
            </a:r>
          </a:p>
          <a:p>
            <a:pPr eaLnBrk="1" fontAlgn="auto" hangingPunct="1">
              <a:spcBef>
                <a:spcPts val="0"/>
              </a:spcBef>
              <a:spcAft>
                <a:spcPts val="0"/>
              </a:spcAft>
              <a:buClr>
                <a:schemeClr val="accent1">
                  <a:lumMod val="60000"/>
                  <a:lumOff val="40000"/>
                </a:schemeClr>
              </a:buClr>
              <a:buFont typeface="Arial" charset="0"/>
              <a:buChar char="•"/>
              <a:defRPr/>
            </a:pPr>
            <a:r>
              <a:rPr lang="en-US" sz="1200" kern="1200" dirty="0"/>
              <a:t>	4.___Do the transition services include </a:t>
            </a:r>
            <a:r>
              <a:rPr lang="en-US" sz="1200" kern="1200" dirty="0"/>
              <a:t>a course of study that </a:t>
            </a:r>
            <a:r>
              <a:rPr lang="en-US" sz="1200" kern="1200" dirty="0"/>
              <a:t>will reasonably enable the student to meet his/her post-secondary goals?</a:t>
            </a:r>
          </a:p>
          <a:p>
            <a:pPr eaLnBrk="1" fontAlgn="auto" hangingPunct="1">
              <a:spcBef>
                <a:spcPts val="0"/>
              </a:spcBef>
              <a:spcAft>
                <a:spcPts val="0"/>
              </a:spcAft>
              <a:buClr>
                <a:schemeClr val="accent1">
                  <a:lumMod val="60000"/>
                  <a:lumOff val="40000"/>
                </a:schemeClr>
              </a:buClr>
              <a:buFont typeface="Arial" charset="0"/>
              <a:buChar char="•"/>
              <a:defRPr/>
            </a:pPr>
            <a:r>
              <a:rPr lang="en-US" sz="1200" kern="1200" dirty="0"/>
              <a:t>	5.___Are there </a:t>
            </a:r>
            <a:r>
              <a:rPr lang="en-US" sz="1200" kern="1200" dirty="0"/>
              <a:t>transition services in </a:t>
            </a:r>
            <a:r>
              <a:rPr lang="en-US" sz="1200" kern="1200" dirty="0"/>
              <a:t>the IEP that will reasonably enable the student to meet his/her post-secondary goals? </a:t>
            </a:r>
          </a:p>
          <a:p>
            <a:pPr eaLnBrk="1" fontAlgn="auto" hangingPunct="1">
              <a:spcBef>
                <a:spcPts val="0"/>
              </a:spcBef>
              <a:spcAft>
                <a:spcPts val="0"/>
              </a:spcAft>
              <a:buClr>
                <a:schemeClr val="accent1">
                  <a:lumMod val="60000"/>
                  <a:lumOff val="40000"/>
                </a:schemeClr>
              </a:buClr>
              <a:buFont typeface="Arial" charset="0"/>
              <a:buChar char="•"/>
              <a:defRPr/>
            </a:pPr>
            <a:r>
              <a:rPr lang="en-US" sz="1200" kern="1200" dirty="0"/>
              <a:t>	6.___If appropriate, is there evidence that a representative of any participating agency was invited to the IEP meeting with prior consent of the parent or student who has reached the age of majority?</a:t>
            </a:r>
          </a:p>
          <a:p>
            <a:pPr eaLnBrk="1" fontAlgn="auto" hangingPunct="1">
              <a:spcBef>
                <a:spcPts val="0"/>
              </a:spcBef>
              <a:spcAft>
                <a:spcPts val="0"/>
              </a:spcAft>
              <a:buClr>
                <a:schemeClr val="accent1">
                  <a:lumMod val="60000"/>
                  <a:lumOff val="40000"/>
                </a:schemeClr>
              </a:buClr>
              <a:buFont typeface="Arial" charset="0"/>
              <a:buChar char="•"/>
              <a:defRPr/>
            </a:pPr>
            <a:r>
              <a:rPr lang="en-US" sz="1200" kern="1200" dirty="0"/>
              <a:t>	7.___Is at least one IEP goal related to the student</a:t>
            </a:r>
            <a:r>
              <a:rPr lang="ja-JP" altLang="en-US" sz="1200" kern="1200" dirty="0"/>
              <a:t>’</a:t>
            </a:r>
            <a:r>
              <a:rPr lang="en-US" sz="1200" kern="1200" dirty="0"/>
              <a:t>s transition services needs?</a:t>
            </a:r>
          </a:p>
        </p:txBody>
      </p:sp>
    </p:spTree>
    <p:extLst>
      <p:ext uri="{BB962C8B-B14F-4D97-AF65-F5344CB8AC3E}">
        <p14:creationId xmlns:p14="http://schemas.microsoft.com/office/powerpoint/2010/main" val="17033949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body" idx="1"/>
          </p:nvPr>
        </p:nvSpPr>
        <p:spPr>
          <a:xfrm>
            <a:off x="457200" y="1855788"/>
            <a:ext cx="8229600" cy="4525962"/>
          </a:xfrm>
        </p:spPr>
        <p:txBody>
          <a:bodyPr/>
          <a:lstStyle/>
          <a:p>
            <a:r>
              <a:rPr lang="en-US" sz="1800" dirty="0" smtClean="0"/>
              <a:t>A coordinated </a:t>
            </a:r>
            <a:r>
              <a:rPr lang="en-US" sz="1800" dirty="0"/>
              <a:t>set </a:t>
            </a:r>
            <a:r>
              <a:rPr lang="en-US" sz="1800" dirty="0" smtClean="0"/>
              <a:t>of activities designed </a:t>
            </a:r>
            <a:r>
              <a:rPr lang="en-US" sz="1800" dirty="0"/>
              <a:t>within a </a:t>
            </a:r>
            <a:r>
              <a:rPr lang="en-US" sz="1800" dirty="0" smtClean="0"/>
              <a:t>results-oriented process that </a:t>
            </a:r>
            <a:r>
              <a:rPr lang="en-US" sz="1800" dirty="0"/>
              <a:t>improves the </a:t>
            </a:r>
            <a:r>
              <a:rPr lang="en-US" sz="1800" dirty="0" smtClean="0"/>
              <a:t>academic </a:t>
            </a:r>
            <a:r>
              <a:rPr lang="en-US" sz="1800" dirty="0"/>
              <a:t>and functional skills of the student in order to facilitate the student's movement </a:t>
            </a:r>
            <a:r>
              <a:rPr lang="en-US" sz="1800" dirty="0" smtClean="0"/>
              <a:t>from school </a:t>
            </a:r>
            <a:r>
              <a:rPr lang="en-US" sz="1800" dirty="0"/>
              <a:t>to </a:t>
            </a:r>
            <a:r>
              <a:rPr lang="en-US" sz="1800" dirty="0" smtClean="0"/>
              <a:t>post-school </a:t>
            </a:r>
            <a:r>
              <a:rPr lang="en-US" sz="1800" dirty="0"/>
              <a:t>activities such as postsecondary education, vocational </a:t>
            </a:r>
            <a:r>
              <a:rPr lang="en-US" sz="1800" dirty="0" smtClean="0"/>
              <a:t>education</a:t>
            </a:r>
            <a:r>
              <a:rPr lang="en-US" sz="1800" dirty="0"/>
              <a:t>, </a:t>
            </a:r>
            <a:r>
              <a:rPr lang="en-US" sz="1800" dirty="0" smtClean="0"/>
              <a:t>Integrated employment (</a:t>
            </a:r>
            <a:r>
              <a:rPr lang="en-US" sz="1800" dirty="0"/>
              <a:t>including supported employment), continuing and adult education, adult services, </a:t>
            </a:r>
            <a:r>
              <a:rPr lang="en-US" sz="1800" dirty="0" smtClean="0"/>
              <a:t>independent </a:t>
            </a:r>
            <a:r>
              <a:rPr lang="en-US" sz="1800" dirty="0"/>
              <a:t>living or community participation,</a:t>
            </a:r>
          </a:p>
          <a:p>
            <a:r>
              <a:rPr lang="en-US" sz="1800" dirty="0" smtClean="0"/>
              <a:t>based </a:t>
            </a:r>
            <a:r>
              <a:rPr lang="en-US" sz="1800" dirty="0"/>
              <a:t>on the individual student's needs, taking into account his or her strengths, preferences and </a:t>
            </a:r>
            <a:r>
              <a:rPr lang="en-US" sz="1800" dirty="0" smtClean="0"/>
              <a:t>interests</a:t>
            </a:r>
            <a:r>
              <a:rPr lang="en-US" sz="1800" dirty="0"/>
              <a:t>, </a:t>
            </a:r>
            <a:r>
              <a:rPr lang="en-US" sz="1800" dirty="0" smtClean="0"/>
              <a:t>and </a:t>
            </a:r>
          </a:p>
          <a:p>
            <a:r>
              <a:rPr lang="en-US" sz="1800" dirty="0" smtClean="0"/>
              <a:t>includes </a:t>
            </a:r>
            <a:r>
              <a:rPr lang="en-US" sz="1800" dirty="0"/>
              <a:t>instruction, related services, community experiences, the development of employment </a:t>
            </a:r>
            <a:r>
              <a:rPr lang="en-US" sz="1800" dirty="0" smtClean="0"/>
              <a:t>and other post-school </a:t>
            </a:r>
            <a:r>
              <a:rPr lang="en-US" sz="1800" dirty="0"/>
              <a:t>adult living objectives and, when appropriate, the acquisition of daily living skills </a:t>
            </a:r>
            <a:r>
              <a:rPr lang="en-US" sz="1800" dirty="0" smtClean="0"/>
              <a:t>and </a:t>
            </a:r>
            <a:r>
              <a:rPr lang="en-US" sz="1800" dirty="0"/>
              <a:t>a functional vocational evaluation</a:t>
            </a:r>
            <a:r>
              <a:rPr lang="en-US" sz="1800" dirty="0" smtClean="0"/>
              <a:t>. </a:t>
            </a:r>
          </a:p>
          <a:p>
            <a:pPr marL="0" indent="0">
              <a:buNone/>
            </a:pPr>
            <a:r>
              <a:rPr lang="en-US" sz="1800" dirty="0" smtClean="0"/>
              <a:t>					             34 C.F.R</a:t>
            </a:r>
            <a:r>
              <a:rPr lang="en-US" sz="1800" dirty="0"/>
              <a:t>. </a:t>
            </a:r>
            <a:r>
              <a:rPr lang="en-US" sz="1800" dirty="0" smtClean="0"/>
              <a:t>§300.43</a:t>
            </a:r>
            <a:r>
              <a:rPr lang="en-US" sz="1800" dirty="0"/>
              <a:t>.</a:t>
            </a:r>
          </a:p>
          <a:p>
            <a:pPr lvl="1" eaLnBrk="1" hangingPunct="1"/>
            <a:endParaRPr lang="en-US" sz="1800" dirty="0" smtClean="0">
              <a:solidFill>
                <a:srgbClr val="4D264D"/>
              </a:solidFill>
              <a:latin typeface="Rockwell" charset="0"/>
            </a:endParaRPr>
          </a:p>
        </p:txBody>
      </p:sp>
      <p:sp>
        <p:nvSpPr>
          <p:cNvPr id="4" name="Title 1"/>
          <p:cNvSpPr>
            <a:spLocks noGrp="1"/>
          </p:cNvSpPr>
          <p:nvPr>
            <p:ph type="title"/>
          </p:nvPr>
        </p:nvSpPr>
        <p:spPr>
          <a:xfrm>
            <a:off x="395288" y="188913"/>
            <a:ext cx="8229600" cy="981075"/>
          </a:xfrm>
        </p:spPr>
        <p:txBody>
          <a:bodyPr rtlCol="0">
            <a:normAutofit/>
          </a:bodyPr>
          <a:lstStyle/>
          <a:p>
            <a:pPr eaLnBrk="1" fontAlgn="auto" hangingPunct="1">
              <a:spcAft>
                <a:spcPts val="0"/>
              </a:spcAft>
              <a:defRPr/>
            </a:pPr>
            <a:r>
              <a:rPr lang="en-US" dirty="0" smtClean="0">
                <a:solidFill>
                  <a:srgbClr val="FF0000"/>
                </a:solidFill>
                <a:latin typeface="Rockwell" charset="0"/>
              </a:rPr>
              <a:t>Transition </a:t>
            </a:r>
            <a:r>
              <a:rPr lang="en-US" dirty="0">
                <a:solidFill>
                  <a:srgbClr val="FF0000"/>
                </a:solidFill>
                <a:latin typeface="Rockwell" charset="0"/>
              </a:rPr>
              <a:t>Defined</a:t>
            </a:r>
          </a:p>
        </p:txBody>
      </p:sp>
      <p:sp>
        <p:nvSpPr>
          <p:cNvPr id="2" name="TextBox 1"/>
          <p:cNvSpPr txBox="1"/>
          <p:nvPr/>
        </p:nvSpPr>
        <p:spPr>
          <a:xfrm>
            <a:off x="5868144" y="5589240"/>
            <a:ext cx="2960445" cy="646331"/>
          </a:xfrm>
          <a:prstGeom prst="rect">
            <a:avLst/>
          </a:prstGeom>
          <a:noFill/>
        </p:spPr>
        <p:txBody>
          <a:bodyPr wrap="square" rtlCol="0">
            <a:spAutoFit/>
          </a:bodyPr>
          <a:lstStyle/>
          <a:p>
            <a:r>
              <a:rPr lang="en-US" dirty="0" smtClean="0"/>
              <a:t>TDOE Special Education Framework – pg. 132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515938" y="558801"/>
            <a:ext cx="8134350" cy="1790080"/>
          </a:xfrm>
          <a:prstGeom prst="downArrowCallout">
            <a:avLst/>
          </a:prstGeom>
          <a:solidFill>
            <a:srgbClr val="FFFF00"/>
          </a:solid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Step 1:  Assessment (Prior to the meeting)  </a:t>
            </a:r>
          </a:p>
          <a:p>
            <a:pPr fontAlgn="auto">
              <a:spcBef>
                <a:spcPts val="0"/>
              </a:spcBef>
              <a:spcAft>
                <a:spcPts val="0"/>
              </a:spcAft>
              <a:buFont typeface="Arial" charset="0"/>
              <a:buChar char="•"/>
              <a:defRPr/>
            </a:pPr>
            <a:r>
              <a:rPr lang="en-US" sz="1200" dirty="0">
                <a:solidFill>
                  <a:schemeClr val="tx1"/>
                </a:solidFill>
              </a:rPr>
              <a:t>You must complete at least two assessments for transition </a:t>
            </a:r>
          </a:p>
          <a:p>
            <a:pPr fontAlgn="auto">
              <a:spcBef>
                <a:spcPts val="0"/>
              </a:spcBef>
              <a:spcAft>
                <a:spcPts val="0"/>
              </a:spcAft>
              <a:buFont typeface="Arial" charset="0"/>
              <a:buChar char="•"/>
              <a:defRPr/>
            </a:pPr>
            <a:r>
              <a:rPr lang="en-US" sz="1200" dirty="0">
                <a:solidFill>
                  <a:schemeClr val="tx1"/>
                </a:solidFill>
              </a:rPr>
              <a:t>One must address </a:t>
            </a:r>
            <a:r>
              <a:rPr lang="en-US" sz="1200" b="1" dirty="0">
                <a:solidFill>
                  <a:schemeClr val="tx1"/>
                </a:solidFill>
              </a:rPr>
              <a:t>SKILLS </a:t>
            </a:r>
            <a:r>
              <a:rPr lang="en-US" sz="1200" dirty="0">
                <a:solidFill>
                  <a:schemeClr val="tx1"/>
                </a:solidFill>
              </a:rPr>
              <a:t>(interpersonal, daily living, academic readiness, self-advocacy and vocational skills)</a:t>
            </a:r>
          </a:p>
          <a:p>
            <a:pPr fontAlgn="auto">
              <a:spcBef>
                <a:spcPts val="0"/>
              </a:spcBef>
              <a:spcAft>
                <a:spcPts val="0"/>
              </a:spcAft>
              <a:buFont typeface="Arial" charset="0"/>
              <a:buChar char="•"/>
              <a:defRPr/>
            </a:pPr>
            <a:r>
              <a:rPr lang="en-US" sz="1200" dirty="0">
                <a:solidFill>
                  <a:schemeClr val="tx1"/>
                </a:solidFill>
              </a:rPr>
              <a:t>One must address </a:t>
            </a:r>
            <a:r>
              <a:rPr lang="en-US" sz="1200" b="1" dirty="0">
                <a:solidFill>
                  <a:schemeClr val="tx1"/>
                </a:solidFill>
              </a:rPr>
              <a:t>INTERESTS &amp; PREFERENCES </a:t>
            </a:r>
            <a:r>
              <a:rPr lang="en-US" sz="1200" dirty="0">
                <a:solidFill>
                  <a:schemeClr val="tx1"/>
                </a:solidFill>
              </a:rPr>
              <a:t>(recreational, educational and career)    </a:t>
            </a:r>
          </a:p>
          <a:p>
            <a:pPr fontAlgn="auto">
              <a:spcBef>
                <a:spcPts val="0"/>
              </a:spcBef>
              <a:spcAft>
                <a:spcPts val="0"/>
              </a:spcAft>
              <a:defRPr/>
            </a:pPr>
            <a:r>
              <a:rPr lang="en-US" sz="1200" dirty="0">
                <a:solidFill>
                  <a:schemeClr val="tx1"/>
                </a:solidFill>
              </a:rPr>
              <a:t>* Summarize each transition assessment &amp; list individually in  the present levels of performance on the IEP  </a:t>
            </a:r>
          </a:p>
        </p:txBody>
      </p:sp>
      <p:sp>
        <p:nvSpPr>
          <p:cNvPr id="27650" name="TextBox 5"/>
          <p:cNvSpPr txBox="1">
            <a:spLocks noChangeArrowheads="1"/>
          </p:cNvSpPr>
          <p:nvPr/>
        </p:nvSpPr>
        <p:spPr bwMode="auto">
          <a:xfrm>
            <a:off x="1720850" y="0"/>
            <a:ext cx="6192838" cy="369888"/>
          </a:xfrm>
          <a:prstGeom prst="rect">
            <a:avLst/>
          </a:prstGeom>
          <a:solidFill>
            <a:schemeClr val="bg1"/>
          </a:solidFill>
          <a:ln w="57150">
            <a:solidFill>
              <a:schemeClr val="tx1"/>
            </a:solidFill>
            <a:round/>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TRANSITION IEP REQUIREMENTS</a:t>
            </a:r>
          </a:p>
        </p:txBody>
      </p:sp>
      <p:sp>
        <p:nvSpPr>
          <p:cNvPr id="7" name="Down Arrow Callout 6"/>
          <p:cNvSpPr/>
          <p:nvPr/>
        </p:nvSpPr>
        <p:spPr>
          <a:xfrm>
            <a:off x="515938" y="2564904"/>
            <a:ext cx="8134350" cy="1728192"/>
          </a:xfrm>
          <a:prstGeom prst="downArrowCallout">
            <a:avLst/>
          </a:prstGeom>
          <a:solidFill>
            <a:schemeClr val="bg1"/>
          </a:solid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chemeClr val="tx1"/>
                </a:solidFill>
                <a:ea typeface="ＭＳ Ｐゴシック" charset="-128"/>
              </a:rPr>
              <a:t>Step 2:  Draft Measurable Post Secondary Goals/IEP Goals (Prior to the meeting) </a:t>
            </a:r>
          </a:p>
          <a:p>
            <a:pPr>
              <a:defRPr/>
            </a:pPr>
            <a:r>
              <a:rPr lang="en-US" sz="1200" b="1" dirty="0">
                <a:solidFill>
                  <a:schemeClr val="tx1"/>
                </a:solidFill>
                <a:ea typeface="ＭＳ Ｐゴシック" charset="-128"/>
              </a:rPr>
              <a:t>*</a:t>
            </a:r>
            <a:r>
              <a:rPr lang="en-US" sz="1200" dirty="0">
                <a:solidFill>
                  <a:schemeClr val="tx1"/>
                </a:solidFill>
                <a:ea typeface="ＭＳ Ｐゴシック" charset="-128"/>
              </a:rPr>
              <a:t>Based on the information obtained from the assessment, develop drafted measurable postsecondary goals</a:t>
            </a:r>
          </a:p>
          <a:p>
            <a:pPr>
              <a:defRPr/>
            </a:pPr>
            <a:r>
              <a:rPr lang="en-US" sz="1200" dirty="0">
                <a:solidFill>
                  <a:schemeClr val="tx1"/>
                </a:solidFill>
                <a:ea typeface="ＭＳ Ｐゴシック" charset="-128"/>
              </a:rPr>
              <a:t>*Develop a Plan of Study or Alternate Plan of Study as appropriate</a:t>
            </a:r>
          </a:p>
          <a:p>
            <a:pPr>
              <a:defRPr/>
            </a:pPr>
            <a:r>
              <a:rPr lang="en-US" sz="1200" dirty="0">
                <a:solidFill>
                  <a:schemeClr val="tx1"/>
                </a:solidFill>
                <a:ea typeface="ＭＳ Ｐゴシック" charset="-128"/>
              </a:rPr>
              <a:t>*Complete transition services (must be completed for students 16 years or older/turning 16 during this  IEP year) </a:t>
            </a:r>
          </a:p>
          <a:p>
            <a:pPr>
              <a:defRPr/>
            </a:pPr>
            <a:r>
              <a:rPr lang="en-US" sz="1200" dirty="0">
                <a:solidFill>
                  <a:schemeClr val="tx1"/>
                </a:solidFill>
                <a:ea typeface="ＭＳ Ｐゴシック" charset="-128"/>
              </a:rPr>
              <a:t>* Draft at least one IEP goal that is directly related to the transition services </a:t>
            </a:r>
          </a:p>
          <a:p>
            <a:pPr>
              <a:defRPr/>
            </a:pPr>
            <a:endParaRPr lang="en-US" sz="1200" b="1" dirty="0">
              <a:solidFill>
                <a:srgbClr val="FFFF00"/>
              </a:solidFill>
              <a:ea typeface="ＭＳ Ｐゴシック" charset="-128"/>
            </a:endParaRPr>
          </a:p>
        </p:txBody>
      </p:sp>
      <p:sp>
        <p:nvSpPr>
          <p:cNvPr id="9" name="Down Arrow Callout 8"/>
          <p:cNvSpPr/>
          <p:nvPr/>
        </p:nvSpPr>
        <p:spPr>
          <a:xfrm>
            <a:off x="515938" y="4581128"/>
            <a:ext cx="8134350" cy="1584176"/>
          </a:xfrm>
          <a:prstGeom prst="downArrowCallout">
            <a:avLst/>
          </a:prstGeom>
          <a:solidFill>
            <a:schemeClr val="bg1"/>
          </a:solid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1400" b="1" dirty="0" smtClean="0">
                <a:latin typeface="Rockwell" charset="0"/>
              </a:rPr>
              <a:t>Step 3: IEP Meeting </a:t>
            </a:r>
          </a:p>
          <a:p>
            <a:pPr eaLnBrk="1" hangingPunct="1">
              <a:defRPr/>
            </a:pPr>
            <a:r>
              <a:rPr lang="en-US" sz="1200" dirty="0">
                <a:latin typeface="+mn-lt"/>
                <a:ea typeface="ＭＳ Ｐゴシック" charset="-128"/>
                <a:cs typeface="+mn-cs"/>
              </a:rPr>
              <a:t>* Must obtain </a:t>
            </a:r>
            <a:r>
              <a:rPr lang="ja-JP" altLang="en-US" sz="1200" dirty="0">
                <a:latin typeface="+mn-lt"/>
                <a:ea typeface="ＭＳ Ｐゴシック" charset="-128"/>
                <a:cs typeface="+mn-cs"/>
              </a:rPr>
              <a:t>“</a:t>
            </a:r>
            <a:r>
              <a:rPr lang="en-US" sz="1200" dirty="0">
                <a:latin typeface="+mn-lt"/>
                <a:ea typeface="ＭＳ Ｐゴシック" charset="-128"/>
                <a:cs typeface="+mn-cs"/>
              </a:rPr>
              <a:t>Consent to Invite Outside Agency</a:t>
            </a:r>
            <a:r>
              <a:rPr lang="ja-JP" altLang="en-US" sz="1200" dirty="0">
                <a:latin typeface="+mn-lt"/>
                <a:ea typeface="ＭＳ Ｐゴシック" charset="-128"/>
                <a:cs typeface="+mn-cs"/>
              </a:rPr>
              <a:t>”</a:t>
            </a:r>
            <a:r>
              <a:rPr lang="en-US" sz="1200" dirty="0">
                <a:latin typeface="+mn-lt"/>
                <a:ea typeface="ＭＳ Ｐゴシック" charset="-128"/>
                <a:cs typeface="+mn-cs"/>
              </a:rPr>
              <a:t> prior to inviting outside provider to an IEP meeting (</a:t>
            </a:r>
            <a:r>
              <a:rPr lang="en-US" sz="1200" dirty="0" err="1">
                <a:latin typeface="+mn-lt"/>
                <a:ea typeface="ＭＳ Ｐゴシック" charset="-128"/>
                <a:cs typeface="+mn-cs"/>
              </a:rPr>
              <a:t>ie</a:t>
            </a:r>
            <a:r>
              <a:rPr lang="en-US" sz="1200" dirty="0">
                <a:latin typeface="+mn-lt"/>
                <a:ea typeface="ＭＳ Ｐゴシック" charset="-128"/>
                <a:cs typeface="+mn-cs"/>
              </a:rPr>
              <a:t>. </a:t>
            </a:r>
            <a:r>
              <a:rPr lang="en-US" sz="1200" dirty="0" err="1">
                <a:latin typeface="+mn-lt"/>
                <a:ea typeface="ＭＳ Ｐゴシック" charset="-128"/>
                <a:cs typeface="+mn-cs"/>
              </a:rPr>
              <a:t>Voc</a:t>
            </a:r>
            <a:r>
              <a:rPr lang="en-US" sz="1200" dirty="0">
                <a:latin typeface="+mn-lt"/>
                <a:ea typeface="ＭＳ Ｐゴシック" charset="-128"/>
                <a:cs typeface="+mn-cs"/>
              </a:rPr>
              <a:t> Rehab, </a:t>
            </a:r>
            <a:r>
              <a:rPr lang="en-US" sz="1200" dirty="0" smtClean="0">
                <a:latin typeface="+mn-lt"/>
                <a:ea typeface="ＭＳ Ｐゴシック" charset="-128"/>
                <a:cs typeface="+mn-cs"/>
              </a:rPr>
              <a:t>DIDD.</a:t>
            </a:r>
            <a:r>
              <a:rPr lang="en-US" sz="1200" dirty="0">
                <a:latin typeface="+mn-lt"/>
                <a:ea typeface="ＭＳ Ｐゴシック" charset="-128"/>
                <a:cs typeface="+mn-cs"/>
              </a:rPr>
              <a:t>)</a:t>
            </a:r>
          </a:p>
          <a:p>
            <a:pPr eaLnBrk="1" hangingPunct="1">
              <a:defRPr/>
            </a:pPr>
            <a:r>
              <a:rPr lang="en-US" sz="1200" dirty="0">
                <a:latin typeface="+mn-lt"/>
                <a:ea typeface="ＭＳ Ｐゴシック" charset="-128"/>
                <a:cs typeface="+mn-cs"/>
              </a:rPr>
              <a:t>* Must invite student to the IEP meeting and write his/her name on the notice form</a:t>
            </a:r>
          </a:p>
          <a:p>
            <a:pPr eaLnBrk="1" hangingPunct="1">
              <a:defRPr/>
            </a:pPr>
            <a:endParaRPr lang="en-US" dirty="0" smtClean="0">
              <a:solidFill>
                <a:srgbClr val="FFFFFF"/>
              </a:solidFill>
              <a:latin typeface="Rockwell" charset="0"/>
            </a:endParaRPr>
          </a:p>
        </p:txBody>
      </p:sp>
    </p:spTree>
    <p:extLst>
      <p:ext uri="{BB962C8B-B14F-4D97-AF65-F5344CB8AC3E}">
        <p14:creationId xmlns:p14="http://schemas.microsoft.com/office/powerpoint/2010/main" val="28217941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Appropriate Transition Assessments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16083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396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95288" y="188913"/>
            <a:ext cx="8229600" cy="981075"/>
          </a:xfrm>
        </p:spPr>
        <p:txBody>
          <a:bodyPr/>
          <a:lstStyle/>
          <a:p>
            <a:pPr eaLnBrk="1" hangingPunct="1">
              <a:defRPr/>
            </a:pPr>
            <a:r>
              <a:rPr lang="en-US" dirty="0" smtClean="0">
                <a:solidFill>
                  <a:srgbClr val="FF0000"/>
                </a:solidFill>
              </a:rPr>
              <a:t>Transition Assessments</a:t>
            </a:r>
          </a:p>
        </p:txBody>
      </p:sp>
      <p:sp>
        <p:nvSpPr>
          <p:cNvPr id="153603" name="Rectangle 3"/>
          <p:cNvSpPr>
            <a:spLocks noGrp="1" noChangeArrowheads="1"/>
          </p:cNvSpPr>
          <p:nvPr>
            <p:ph type="body" idx="1"/>
          </p:nvPr>
        </p:nvSpPr>
        <p:spPr>
          <a:xfrm>
            <a:off x="457200" y="1855788"/>
            <a:ext cx="8229600" cy="4525962"/>
          </a:xfrm>
        </p:spPr>
        <p:txBody>
          <a:bodyPr/>
          <a:lstStyle/>
          <a:p>
            <a:r>
              <a:rPr lang="en-US" sz="2000" dirty="0"/>
              <a:t>The purpose of transition assessment is to identify student strengths, abilities, deficits, interests, and </a:t>
            </a:r>
            <a:r>
              <a:rPr lang="en-US" sz="2000" dirty="0" smtClean="0"/>
              <a:t>preferences</a:t>
            </a:r>
            <a:r>
              <a:rPr lang="en-US" sz="2000" dirty="0"/>
              <a:t>. </a:t>
            </a:r>
            <a:r>
              <a:rPr lang="en-US" sz="2000" dirty="0" smtClean="0"/>
              <a:t>These assessments </a:t>
            </a:r>
            <a:r>
              <a:rPr lang="en-US" sz="2000" dirty="0"/>
              <a:t>are a portion of the present levels of performance (PLEP) </a:t>
            </a:r>
            <a:r>
              <a:rPr lang="en-US" sz="2000" dirty="0" smtClean="0"/>
              <a:t>and </a:t>
            </a:r>
            <a:r>
              <a:rPr lang="en-US" sz="2000" dirty="0"/>
              <a:t>inform </a:t>
            </a:r>
            <a:r>
              <a:rPr lang="en-US" sz="2000" dirty="0" smtClean="0"/>
              <a:t>transition planning including measurable annual goals</a:t>
            </a:r>
            <a:r>
              <a:rPr lang="en-US" sz="2000" dirty="0"/>
              <a:t>. </a:t>
            </a:r>
            <a:endParaRPr lang="en-US" sz="2000" dirty="0" smtClean="0"/>
          </a:p>
          <a:p>
            <a:r>
              <a:rPr lang="en-US" sz="2000" dirty="0" smtClean="0"/>
              <a:t>Transition </a:t>
            </a:r>
            <a:r>
              <a:rPr lang="en-US" sz="2000" dirty="0"/>
              <a:t>assessment is an individualized, </a:t>
            </a:r>
            <a:r>
              <a:rPr lang="en-US" sz="2000" dirty="0" smtClean="0"/>
              <a:t>ongoing </a:t>
            </a:r>
            <a:r>
              <a:rPr lang="en-US" sz="2000" dirty="0"/>
              <a:t>process that includes meaningful </a:t>
            </a:r>
            <a:r>
              <a:rPr lang="en-US" sz="2000" dirty="0" smtClean="0"/>
              <a:t>participation by </a:t>
            </a:r>
            <a:r>
              <a:rPr lang="en-US" sz="2000" dirty="0"/>
              <a:t>the student and family. </a:t>
            </a:r>
            <a:r>
              <a:rPr lang="en-US" sz="2000" dirty="0" smtClean="0"/>
              <a:t>Age-appropriate transition </a:t>
            </a:r>
            <a:r>
              <a:rPr lang="en-US" sz="2000" dirty="0"/>
              <a:t>assessments must include information </a:t>
            </a:r>
            <a:r>
              <a:rPr lang="en-US" sz="2000" dirty="0" smtClean="0"/>
              <a:t>about </a:t>
            </a:r>
            <a:r>
              <a:rPr lang="en-US" sz="2000" dirty="0"/>
              <a:t>the academic achievement and </a:t>
            </a:r>
            <a:r>
              <a:rPr lang="en-US" sz="2000" dirty="0" smtClean="0"/>
              <a:t>functional performance </a:t>
            </a:r>
            <a:r>
              <a:rPr lang="en-US" sz="2000" dirty="0"/>
              <a:t>of the student. </a:t>
            </a:r>
            <a:endParaRPr lang="en-US" sz="2000" dirty="0" smtClean="0"/>
          </a:p>
          <a:p>
            <a:r>
              <a:rPr lang="en-US" sz="2000" dirty="0" smtClean="0"/>
              <a:t>Previous pre-vocational </a:t>
            </a:r>
            <a:r>
              <a:rPr lang="en-US" sz="2000" dirty="0"/>
              <a:t>assessment data can also be reviewed as a </a:t>
            </a:r>
            <a:r>
              <a:rPr lang="en-US" sz="2000" dirty="0" smtClean="0"/>
              <a:t>part </a:t>
            </a:r>
            <a:r>
              <a:rPr lang="en-US" sz="2000" dirty="0"/>
              <a:t>of </a:t>
            </a:r>
            <a:r>
              <a:rPr lang="en-US" sz="2000" dirty="0" smtClean="0"/>
              <a:t>this </a:t>
            </a:r>
            <a:r>
              <a:rPr lang="en-US" sz="2000" dirty="0"/>
              <a:t>assessment process to inform current assessment</a:t>
            </a:r>
            <a:r>
              <a:rPr lang="en-US" sz="2000" dirty="0" smtClean="0"/>
              <a:t>.</a:t>
            </a:r>
            <a:endParaRPr lang="en-US" sz="2000" dirty="0"/>
          </a:p>
        </p:txBody>
      </p:sp>
      <p:sp>
        <p:nvSpPr>
          <p:cNvPr id="2" name="Rectangle 1"/>
          <p:cNvSpPr/>
          <p:nvPr/>
        </p:nvSpPr>
        <p:spPr>
          <a:xfrm>
            <a:off x="4160883" y="6021288"/>
            <a:ext cx="4875614" cy="923330"/>
          </a:xfrm>
          <a:prstGeom prst="rect">
            <a:avLst/>
          </a:prstGeom>
        </p:spPr>
        <p:txBody>
          <a:bodyPr wrap="square">
            <a:spAutoFit/>
          </a:bodyPr>
          <a:lstStyle/>
          <a:p>
            <a:r>
              <a:rPr lang="en-US" dirty="0" smtClean="0"/>
              <a:t>TDOE Special </a:t>
            </a:r>
            <a:r>
              <a:rPr lang="en-US" dirty="0"/>
              <a:t>Education Framework – pg. </a:t>
            </a:r>
            <a:r>
              <a:rPr lang="en-US" dirty="0" smtClean="0"/>
              <a:t>135 (</a:t>
            </a:r>
            <a:r>
              <a:rPr lang="en-US" dirty="0"/>
              <a:t>2014)</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95288" y="188913"/>
            <a:ext cx="8229600" cy="981075"/>
          </a:xfrm>
        </p:spPr>
        <p:txBody>
          <a:bodyPr/>
          <a:lstStyle/>
          <a:p>
            <a:pPr eaLnBrk="1" hangingPunct="1">
              <a:defRPr/>
            </a:pPr>
            <a:r>
              <a:rPr lang="en-US" dirty="0" smtClean="0">
                <a:solidFill>
                  <a:srgbClr val="FF0000"/>
                </a:solidFill>
              </a:rPr>
              <a:t>Transition Assessments</a:t>
            </a:r>
          </a:p>
        </p:txBody>
      </p:sp>
      <p:sp>
        <p:nvSpPr>
          <p:cNvPr id="153603" name="Rectangle 3"/>
          <p:cNvSpPr>
            <a:spLocks noGrp="1" noChangeArrowheads="1"/>
          </p:cNvSpPr>
          <p:nvPr>
            <p:ph type="body" idx="1"/>
          </p:nvPr>
        </p:nvSpPr>
        <p:spPr>
          <a:xfrm>
            <a:off x="457200" y="1855788"/>
            <a:ext cx="8229600" cy="4525962"/>
          </a:xfrm>
        </p:spPr>
        <p:txBody>
          <a:bodyPr/>
          <a:lstStyle/>
          <a:p>
            <a:pPr eaLnBrk="1" hangingPunct="1">
              <a:defRPr/>
            </a:pPr>
            <a:r>
              <a:rPr lang="en-US" sz="2400" dirty="0" smtClean="0"/>
              <a:t>Assessments should be based on the skills the students will need to be successful in all life roles, and the supports they will need before, during and after the transition to adult life, and include these areas:</a:t>
            </a:r>
          </a:p>
          <a:p>
            <a:pPr lvl="1" eaLnBrk="1" hangingPunct="1">
              <a:defRPr/>
            </a:pPr>
            <a:r>
              <a:rPr lang="en-US" sz="2000" dirty="0" smtClean="0"/>
              <a:t>Functional Academics</a:t>
            </a:r>
          </a:p>
          <a:p>
            <a:pPr lvl="1" eaLnBrk="1" hangingPunct="1">
              <a:defRPr/>
            </a:pPr>
            <a:r>
              <a:rPr lang="en-US" sz="2000" dirty="0" smtClean="0"/>
              <a:t>Learning Styles</a:t>
            </a:r>
          </a:p>
          <a:p>
            <a:pPr lvl="1" eaLnBrk="1" hangingPunct="1">
              <a:defRPr/>
            </a:pPr>
            <a:r>
              <a:rPr lang="en-US" sz="2000" dirty="0" smtClean="0"/>
              <a:t>Vocational Aptitudes</a:t>
            </a:r>
          </a:p>
          <a:p>
            <a:pPr lvl="1" eaLnBrk="1" hangingPunct="1">
              <a:defRPr/>
            </a:pPr>
            <a:r>
              <a:rPr lang="en-US" sz="2000" dirty="0" smtClean="0"/>
              <a:t>Manual Dexterity</a:t>
            </a:r>
          </a:p>
          <a:p>
            <a:pPr lvl="1" eaLnBrk="1" hangingPunct="1">
              <a:defRPr/>
            </a:pPr>
            <a:r>
              <a:rPr lang="en-US" sz="2000" dirty="0" smtClean="0"/>
              <a:t>Vocational Interests</a:t>
            </a:r>
          </a:p>
          <a:p>
            <a:pPr lvl="1" eaLnBrk="1" hangingPunct="1">
              <a:defRPr/>
            </a:pPr>
            <a:r>
              <a:rPr lang="en-US" sz="2000" dirty="0" smtClean="0"/>
              <a:t>Daily Living Skills</a:t>
            </a:r>
          </a:p>
        </p:txBody>
      </p:sp>
      <p:sp>
        <p:nvSpPr>
          <p:cNvPr id="2" name="Rectangle 1"/>
          <p:cNvSpPr/>
          <p:nvPr/>
        </p:nvSpPr>
        <p:spPr>
          <a:xfrm>
            <a:off x="4150447" y="6093296"/>
            <a:ext cx="4993553" cy="923330"/>
          </a:xfrm>
          <a:prstGeom prst="rect">
            <a:avLst/>
          </a:prstGeom>
        </p:spPr>
        <p:txBody>
          <a:bodyPr wrap="square">
            <a:spAutoFit/>
          </a:bodyPr>
          <a:lstStyle/>
          <a:p>
            <a:r>
              <a:rPr lang="en-US" dirty="0" smtClean="0"/>
              <a:t>TDOE Special </a:t>
            </a:r>
            <a:r>
              <a:rPr lang="en-US" dirty="0"/>
              <a:t>Education Framework – pg. </a:t>
            </a:r>
            <a:r>
              <a:rPr lang="en-US" dirty="0" smtClean="0"/>
              <a:t>135 </a:t>
            </a:r>
            <a:r>
              <a:rPr lang="en-US" dirty="0"/>
              <a:t>(2014)</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95288" y="188913"/>
            <a:ext cx="8229600" cy="981075"/>
          </a:xfrm>
        </p:spPr>
        <p:txBody>
          <a:bodyPr/>
          <a:lstStyle/>
          <a:p>
            <a:pPr eaLnBrk="1" hangingPunct="1">
              <a:defRPr/>
            </a:pPr>
            <a:r>
              <a:rPr lang="en-US" dirty="0" smtClean="0">
                <a:solidFill>
                  <a:srgbClr val="FF0000"/>
                </a:solidFill>
              </a:rPr>
              <a:t>Transition Assessments</a:t>
            </a:r>
          </a:p>
        </p:txBody>
      </p:sp>
      <p:sp>
        <p:nvSpPr>
          <p:cNvPr id="153603" name="Rectangle 3"/>
          <p:cNvSpPr>
            <a:spLocks noGrp="1" noChangeArrowheads="1"/>
          </p:cNvSpPr>
          <p:nvPr>
            <p:ph type="body" idx="1"/>
          </p:nvPr>
        </p:nvSpPr>
        <p:spPr>
          <a:xfrm>
            <a:off x="457200" y="1855788"/>
            <a:ext cx="8229600" cy="4525962"/>
          </a:xfrm>
        </p:spPr>
        <p:txBody>
          <a:bodyPr/>
          <a:lstStyle/>
          <a:p>
            <a:pPr eaLnBrk="1" hangingPunct="1">
              <a:defRPr/>
            </a:pPr>
            <a:r>
              <a:rPr lang="en-US" dirty="0" smtClean="0"/>
              <a:t>Where do I find assessment options??</a:t>
            </a:r>
          </a:p>
          <a:p>
            <a:pPr marL="971550" lvl="1" indent="-514350" eaLnBrk="1" hangingPunct="1">
              <a:buFont typeface="+mj-lt"/>
              <a:buAutoNum type="arabicPeriod"/>
              <a:defRPr/>
            </a:pPr>
            <a:r>
              <a:rPr lang="en-US" sz="2000" dirty="0" err="1" smtClean="0">
                <a:latin typeface="+mj-lt"/>
              </a:rPr>
              <a:t>knoxschools.org</a:t>
            </a:r>
            <a:r>
              <a:rPr lang="en-US" sz="2000" dirty="0" smtClean="0">
                <a:latin typeface="+mj-lt"/>
              </a:rPr>
              <a:t>&gt; Departments&gt; Special Education&gt; Programs and Services&gt; Secondary Transition</a:t>
            </a:r>
          </a:p>
          <a:p>
            <a:pPr marL="971550" lvl="1" indent="-514350" eaLnBrk="1" hangingPunct="1">
              <a:buFont typeface="+mj-lt"/>
              <a:buAutoNum type="arabicPeriod"/>
              <a:defRPr/>
            </a:pPr>
            <a:r>
              <a:rPr lang="en-US" sz="2000" dirty="0">
                <a:latin typeface="+mj-lt"/>
              </a:rPr>
              <a:t>TN Department of Education website&gt; Special Ed&gt; Secondary Transition&gt;Topics of Interest&gt;Age Appropriate Transition Assessment </a:t>
            </a:r>
            <a:r>
              <a:rPr lang="en-US" sz="2000" dirty="0" smtClean="0">
                <a:latin typeface="+mj-lt"/>
              </a:rPr>
              <a:t>Toolkit</a:t>
            </a:r>
          </a:p>
          <a:p>
            <a:pPr marL="971550" lvl="1" indent="-514350" eaLnBrk="1" hangingPunct="1">
              <a:buFont typeface="+mj-lt"/>
              <a:buAutoNum type="arabicPeriod"/>
              <a:defRPr/>
            </a:pPr>
            <a:r>
              <a:rPr lang="en-US" sz="2000" dirty="0" err="1" smtClean="0">
                <a:latin typeface="+mj-lt"/>
              </a:rPr>
              <a:t>t</a:t>
            </a:r>
            <a:r>
              <a:rPr lang="en-US" sz="2000" dirty="0" err="1" smtClean="0">
                <a:latin typeface="+mj-lt"/>
              </a:rPr>
              <a:t>ransitionta.org</a:t>
            </a:r>
            <a:r>
              <a:rPr lang="en-US" sz="2000" dirty="0" smtClean="0">
                <a:latin typeface="+mj-lt"/>
              </a:rPr>
              <a:t> (NTACT)</a:t>
            </a:r>
            <a:endParaRPr lang="en-US" sz="2000" dirty="0">
              <a:latin typeface="+mj-lt"/>
            </a:endParaRPr>
          </a:p>
          <a:p>
            <a:pPr marL="971550" lvl="1" indent="-514350" eaLnBrk="1" hangingPunct="1">
              <a:buFont typeface="+mj-lt"/>
              <a:buAutoNum type="arabicPeriod"/>
              <a:defRPr/>
            </a:pPr>
            <a:r>
              <a:rPr lang="en-US" sz="2000" dirty="0">
                <a:latin typeface="+mj-lt"/>
              </a:rPr>
              <a:t>TN Career Information and Delivery Systems (TCIDS)</a:t>
            </a:r>
          </a:p>
          <a:p>
            <a:pPr marL="457200" lvl="1" indent="0" eaLnBrk="1" hangingPunct="1">
              <a:buNone/>
              <a:defRPr/>
            </a:pPr>
            <a:endParaRPr lang="en-US" sz="2000" dirty="0">
              <a:latin typeface="+mj-lt"/>
            </a:endParaRPr>
          </a:p>
          <a:p>
            <a:pPr marL="971550" lvl="1" indent="-514350" eaLnBrk="1" hangingPunct="1">
              <a:buFont typeface="+mj-lt"/>
              <a:buAutoNum type="arabicPeriod"/>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Transition Assessments</a:t>
            </a:r>
            <a:endParaRPr lang="en-US" dirty="0"/>
          </a:p>
        </p:txBody>
      </p:sp>
      <p:sp>
        <p:nvSpPr>
          <p:cNvPr id="3" name="Content Placeholder 2"/>
          <p:cNvSpPr>
            <a:spLocks noGrp="1"/>
          </p:cNvSpPr>
          <p:nvPr>
            <p:ph idx="1"/>
          </p:nvPr>
        </p:nvSpPr>
        <p:spPr/>
        <p:txBody>
          <a:bodyPr/>
          <a:lstStyle/>
          <a:p>
            <a:r>
              <a:rPr lang="en-US" dirty="0" smtClean="0"/>
              <a:t>How do we use the assessments??</a:t>
            </a:r>
          </a:p>
          <a:p>
            <a:pPr marL="514350" indent="-514350">
              <a:buFont typeface="+mj-lt"/>
              <a:buAutoNum type="arabicPeriod"/>
            </a:pPr>
            <a:r>
              <a:rPr lang="en-US" sz="2400" dirty="0" smtClean="0">
                <a:latin typeface="+mj-lt"/>
              </a:rPr>
              <a:t>The results of age-appropriate transition assessments should be added with present levels of educational performance(PLEPS) on the IEP</a:t>
            </a:r>
          </a:p>
          <a:p>
            <a:pPr marL="514350" indent="-514350">
              <a:buFont typeface="+mj-lt"/>
              <a:buAutoNum type="arabicPeriod"/>
            </a:pPr>
            <a:r>
              <a:rPr lang="en-US" sz="2400" dirty="0" smtClean="0">
                <a:latin typeface="+mj-lt"/>
              </a:rPr>
              <a:t>Use the PLEP(s) to drive the transition plan and goal(s) that relate to the students post-secondary transition </a:t>
            </a:r>
            <a:r>
              <a:rPr lang="en-US" sz="2400" dirty="0" smtClean="0">
                <a:latin typeface="+mj-lt"/>
              </a:rPr>
              <a:t>plans. Address skills and preferences separately </a:t>
            </a:r>
            <a:endParaRPr lang="en-US" sz="2400" dirty="0" smtClean="0">
              <a:latin typeface="+mj-lt"/>
            </a:endParaRPr>
          </a:p>
          <a:p>
            <a:pPr marL="514350" indent="-514350">
              <a:buFont typeface="+mj-lt"/>
              <a:buAutoNum type="arabicPeriod"/>
            </a:pPr>
            <a:r>
              <a:rPr lang="en-US" sz="2400" dirty="0"/>
              <a:t>Keep past assessments in a working file so that the IEP team can continue to use them as the student progresses through the transition plan</a:t>
            </a:r>
          </a:p>
          <a:p>
            <a:pPr marL="514350" indent="-514350">
              <a:buFont typeface="+mj-lt"/>
              <a:buAutoNum type="arabicPeriod"/>
            </a:pPr>
            <a:endParaRPr lang="en-US" sz="2400" dirty="0">
              <a:latin typeface="+mj-lt"/>
            </a:endParaRPr>
          </a:p>
        </p:txBody>
      </p:sp>
    </p:spTree>
    <p:extLst>
      <p:ext uri="{BB962C8B-B14F-4D97-AF65-F5344CB8AC3E}">
        <p14:creationId xmlns:p14="http://schemas.microsoft.com/office/powerpoint/2010/main" val="8638957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515938" y="558801"/>
            <a:ext cx="8134350" cy="1790080"/>
          </a:xfrm>
          <a:prstGeom prst="downArrowCallout">
            <a:avLst/>
          </a:prstGeom>
          <a:solidFill>
            <a:srgbClr val="FF0000"/>
          </a:solid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Step 1:  Assessment (Prior to the meeting)  </a:t>
            </a:r>
          </a:p>
          <a:p>
            <a:pPr fontAlgn="auto">
              <a:spcBef>
                <a:spcPts val="0"/>
              </a:spcBef>
              <a:spcAft>
                <a:spcPts val="0"/>
              </a:spcAft>
              <a:buFont typeface="Arial" charset="0"/>
              <a:buChar char="•"/>
              <a:defRPr/>
            </a:pPr>
            <a:r>
              <a:rPr lang="en-US" sz="1200" dirty="0">
                <a:solidFill>
                  <a:schemeClr val="tx1"/>
                </a:solidFill>
              </a:rPr>
              <a:t>You must complete at least two assessments for transition </a:t>
            </a:r>
          </a:p>
          <a:p>
            <a:pPr fontAlgn="auto">
              <a:spcBef>
                <a:spcPts val="0"/>
              </a:spcBef>
              <a:spcAft>
                <a:spcPts val="0"/>
              </a:spcAft>
              <a:buFont typeface="Arial" charset="0"/>
              <a:buChar char="•"/>
              <a:defRPr/>
            </a:pPr>
            <a:r>
              <a:rPr lang="en-US" sz="1200" dirty="0">
                <a:solidFill>
                  <a:schemeClr val="tx1"/>
                </a:solidFill>
              </a:rPr>
              <a:t>One must address SKILLS (interpersonal, daily living, academic readiness, self-advocacy and vocational skills)</a:t>
            </a:r>
          </a:p>
          <a:p>
            <a:pPr fontAlgn="auto">
              <a:spcBef>
                <a:spcPts val="0"/>
              </a:spcBef>
              <a:spcAft>
                <a:spcPts val="0"/>
              </a:spcAft>
              <a:buFont typeface="Arial" charset="0"/>
              <a:buChar char="•"/>
              <a:defRPr/>
            </a:pPr>
            <a:r>
              <a:rPr lang="en-US" sz="1200" dirty="0">
                <a:solidFill>
                  <a:schemeClr val="tx1"/>
                </a:solidFill>
              </a:rPr>
              <a:t>One must address INTERESTS &amp; PREFERENCES (recreational, educational and career)    </a:t>
            </a:r>
          </a:p>
          <a:p>
            <a:pPr fontAlgn="auto">
              <a:spcBef>
                <a:spcPts val="0"/>
              </a:spcBef>
              <a:spcAft>
                <a:spcPts val="0"/>
              </a:spcAft>
              <a:defRPr/>
            </a:pPr>
            <a:r>
              <a:rPr lang="en-US" sz="1200" dirty="0">
                <a:solidFill>
                  <a:schemeClr val="tx1"/>
                </a:solidFill>
              </a:rPr>
              <a:t>* Summarize each transition assessment &amp; list individually in  the present levels of performance on the IEP  </a:t>
            </a:r>
          </a:p>
        </p:txBody>
      </p:sp>
      <p:sp>
        <p:nvSpPr>
          <p:cNvPr id="27650" name="TextBox 5"/>
          <p:cNvSpPr txBox="1">
            <a:spLocks noChangeArrowheads="1"/>
          </p:cNvSpPr>
          <p:nvPr/>
        </p:nvSpPr>
        <p:spPr bwMode="auto">
          <a:xfrm>
            <a:off x="1720850" y="0"/>
            <a:ext cx="6192838" cy="369888"/>
          </a:xfrm>
          <a:prstGeom prst="rect">
            <a:avLst/>
          </a:prstGeom>
          <a:solidFill>
            <a:schemeClr val="bg1"/>
          </a:solidFill>
          <a:ln w="57150">
            <a:solidFill>
              <a:schemeClr val="tx1"/>
            </a:solidFill>
            <a:round/>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TRANSITION IEP REQUIREMENTS</a:t>
            </a:r>
          </a:p>
        </p:txBody>
      </p:sp>
      <p:sp>
        <p:nvSpPr>
          <p:cNvPr id="7" name="Down Arrow Callout 6"/>
          <p:cNvSpPr/>
          <p:nvPr/>
        </p:nvSpPr>
        <p:spPr>
          <a:xfrm>
            <a:off x="515938" y="2564904"/>
            <a:ext cx="8134350" cy="1728192"/>
          </a:xfrm>
          <a:prstGeom prst="downArrowCallout">
            <a:avLst/>
          </a:prstGeom>
          <a:solidFill>
            <a:srgbClr val="FFFF00"/>
          </a:solid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chemeClr val="tx1"/>
                </a:solidFill>
                <a:ea typeface="ＭＳ Ｐゴシック" charset="-128"/>
              </a:rPr>
              <a:t>Step 2:  Draft Measurable Post Secondary Goals/IEP Goals (Prior to the meeting) </a:t>
            </a:r>
          </a:p>
          <a:p>
            <a:pPr>
              <a:defRPr/>
            </a:pPr>
            <a:r>
              <a:rPr lang="en-US" sz="1200" b="1" dirty="0">
                <a:solidFill>
                  <a:schemeClr val="tx1"/>
                </a:solidFill>
                <a:ea typeface="ＭＳ Ｐゴシック" charset="-128"/>
              </a:rPr>
              <a:t>*</a:t>
            </a:r>
            <a:r>
              <a:rPr lang="en-US" sz="1200" dirty="0">
                <a:solidFill>
                  <a:schemeClr val="tx1"/>
                </a:solidFill>
                <a:ea typeface="ＭＳ Ｐゴシック" charset="-128"/>
              </a:rPr>
              <a:t>Based on the information obtained from the assessment, develop drafted measurable postsecondary goals</a:t>
            </a:r>
          </a:p>
          <a:p>
            <a:pPr>
              <a:defRPr/>
            </a:pPr>
            <a:r>
              <a:rPr lang="en-US" sz="1200" dirty="0">
                <a:solidFill>
                  <a:schemeClr val="tx1"/>
                </a:solidFill>
                <a:ea typeface="ＭＳ Ｐゴシック" charset="-128"/>
              </a:rPr>
              <a:t>*Develop a Plan of Study or Alternate Plan of Study as appropriate</a:t>
            </a:r>
          </a:p>
          <a:p>
            <a:pPr>
              <a:defRPr/>
            </a:pPr>
            <a:r>
              <a:rPr lang="en-US" sz="1200" dirty="0">
                <a:solidFill>
                  <a:schemeClr val="tx1"/>
                </a:solidFill>
                <a:ea typeface="ＭＳ Ｐゴシック" charset="-128"/>
              </a:rPr>
              <a:t>*Complete transition services (must be completed for students 16 years or older/turning 16 during this  IEP year) </a:t>
            </a:r>
          </a:p>
          <a:p>
            <a:pPr>
              <a:defRPr/>
            </a:pPr>
            <a:r>
              <a:rPr lang="en-US" sz="1200" dirty="0">
                <a:solidFill>
                  <a:schemeClr val="tx1"/>
                </a:solidFill>
                <a:ea typeface="ＭＳ Ｐゴシック" charset="-128"/>
              </a:rPr>
              <a:t>* Draft at least one IEP goal that is directly related to the transition services </a:t>
            </a:r>
          </a:p>
          <a:p>
            <a:pPr>
              <a:defRPr/>
            </a:pPr>
            <a:endParaRPr lang="en-US" sz="1200" b="1" dirty="0">
              <a:solidFill>
                <a:srgbClr val="FFFF00"/>
              </a:solidFill>
              <a:ea typeface="ＭＳ Ｐゴシック" charset="-128"/>
            </a:endParaRPr>
          </a:p>
        </p:txBody>
      </p:sp>
      <p:sp>
        <p:nvSpPr>
          <p:cNvPr id="9" name="Down Arrow Callout 8"/>
          <p:cNvSpPr/>
          <p:nvPr/>
        </p:nvSpPr>
        <p:spPr>
          <a:xfrm>
            <a:off x="515938" y="4581128"/>
            <a:ext cx="8134350" cy="1584176"/>
          </a:xfrm>
          <a:prstGeom prst="downArrowCallout">
            <a:avLst/>
          </a:prstGeom>
          <a:solidFill>
            <a:schemeClr val="bg1"/>
          </a:solid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1400" b="1" dirty="0" smtClean="0">
                <a:latin typeface="Rockwell" charset="0"/>
              </a:rPr>
              <a:t>Step 3: IEP Meeting </a:t>
            </a:r>
          </a:p>
          <a:p>
            <a:pPr eaLnBrk="1" hangingPunct="1">
              <a:defRPr/>
            </a:pPr>
            <a:r>
              <a:rPr lang="en-US" sz="1200" dirty="0" smtClean="0">
                <a:latin typeface="Rockwell" charset="0"/>
              </a:rPr>
              <a:t>* Must obtain </a:t>
            </a:r>
            <a:r>
              <a:rPr lang="ja-JP" altLang="en-US" sz="1200" dirty="0" smtClean="0">
                <a:latin typeface="Rockwell" charset="0"/>
              </a:rPr>
              <a:t>“</a:t>
            </a:r>
            <a:r>
              <a:rPr lang="en-US" sz="1200" dirty="0" smtClean="0">
                <a:latin typeface="Rockwell" charset="0"/>
              </a:rPr>
              <a:t>Consent to Invite Outside Agency</a:t>
            </a:r>
            <a:r>
              <a:rPr lang="ja-JP" altLang="en-US" sz="1200" dirty="0" smtClean="0">
                <a:latin typeface="Rockwell" charset="0"/>
              </a:rPr>
              <a:t>”</a:t>
            </a:r>
            <a:r>
              <a:rPr lang="en-US" sz="1200" dirty="0" smtClean="0">
                <a:latin typeface="Rockwell" charset="0"/>
              </a:rPr>
              <a:t> prior to inviting outside provider to an IEP meeting (</a:t>
            </a:r>
            <a:r>
              <a:rPr lang="en-US" sz="1200" dirty="0" err="1" smtClean="0">
                <a:latin typeface="Rockwell" charset="0"/>
              </a:rPr>
              <a:t>ie</a:t>
            </a:r>
            <a:r>
              <a:rPr lang="en-US" sz="1200" dirty="0" smtClean="0">
                <a:latin typeface="Rockwell" charset="0"/>
              </a:rPr>
              <a:t>. </a:t>
            </a:r>
            <a:r>
              <a:rPr lang="en-US" sz="1200" dirty="0" err="1" smtClean="0">
                <a:latin typeface="Rockwell" charset="0"/>
              </a:rPr>
              <a:t>Voc</a:t>
            </a:r>
            <a:r>
              <a:rPr lang="en-US" sz="1200" dirty="0" smtClean="0">
                <a:latin typeface="Rockwell" charset="0"/>
              </a:rPr>
              <a:t> Rehab, </a:t>
            </a:r>
            <a:r>
              <a:rPr lang="en-US" sz="1200" dirty="0" smtClean="0">
                <a:latin typeface="Rockwell" charset="0"/>
              </a:rPr>
              <a:t>DIDD.</a:t>
            </a:r>
            <a:r>
              <a:rPr lang="en-US" sz="1200" dirty="0" smtClean="0">
                <a:latin typeface="Rockwell" charset="0"/>
              </a:rPr>
              <a:t>)</a:t>
            </a:r>
          </a:p>
          <a:p>
            <a:pPr eaLnBrk="1" hangingPunct="1">
              <a:defRPr/>
            </a:pPr>
            <a:r>
              <a:rPr lang="en-US" sz="1200" dirty="0" smtClean="0">
                <a:latin typeface="Rockwell" charset="0"/>
              </a:rPr>
              <a:t>* Must invite student to the IEP meeting and write his/her name on the notice form</a:t>
            </a:r>
          </a:p>
          <a:p>
            <a:pPr eaLnBrk="1" hangingPunct="1">
              <a:defRPr/>
            </a:pPr>
            <a:endParaRPr lang="en-US" dirty="0" smtClean="0">
              <a:solidFill>
                <a:srgbClr val="FFFFFF"/>
              </a:solidFill>
              <a:latin typeface="Rockwell" charset="0"/>
            </a:endParaRPr>
          </a:p>
        </p:txBody>
      </p:sp>
    </p:spTree>
    <p:extLst>
      <p:ext uri="{BB962C8B-B14F-4D97-AF65-F5344CB8AC3E}">
        <p14:creationId xmlns:p14="http://schemas.microsoft.com/office/powerpoint/2010/main" val="10243514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Do You Want </a:t>
            </a:r>
            <a:r>
              <a:rPr lang="en-US" dirty="0">
                <a:solidFill>
                  <a:srgbClr val="FF0000"/>
                </a:solidFill>
              </a:rPr>
              <a:t>T</a:t>
            </a:r>
            <a:r>
              <a:rPr lang="en-US" dirty="0" smtClean="0">
                <a:solidFill>
                  <a:srgbClr val="FF0000"/>
                </a:solidFill>
              </a:rPr>
              <a:t>o Be When You Grow Up??</a:t>
            </a:r>
            <a:endParaRPr lang="en-US" dirty="0">
              <a:solidFill>
                <a:srgbClr val="FF0000"/>
              </a:solidFill>
            </a:endParaRPr>
          </a:p>
        </p:txBody>
      </p:sp>
      <p:pic>
        <p:nvPicPr>
          <p:cNvPr id="5" name="I Want to Be Video Series-SD.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425971530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Measurable Post-Secondary Goals</a:t>
            </a:r>
            <a:endParaRPr lang="en-US" dirty="0"/>
          </a:p>
        </p:txBody>
      </p:sp>
      <p:sp>
        <p:nvSpPr>
          <p:cNvPr id="3" name="Content Placeholder 2"/>
          <p:cNvSpPr>
            <a:spLocks noGrp="1"/>
          </p:cNvSpPr>
          <p:nvPr>
            <p:ph idx="1"/>
          </p:nvPr>
        </p:nvSpPr>
        <p:spPr/>
        <p:txBody>
          <a:bodyPr/>
          <a:lstStyle/>
          <a:p>
            <a:r>
              <a:rPr lang="en-US" sz="2400" dirty="0"/>
              <a:t>The transition plan, beginning with the IEP during which the student will </a:t>
            </a:r>
            <a:r>
              <a:rPr lang="en-US" sz="2400" dirty="0" smtClean="0"/>
              <a:t>turn 14, must include measurable </a:t>
            </a:r>
            <a:r>
              <a:rPr lang="en-US" sz="2400" dirty="0"/>
              <a:t>p</a:t>
            </a:r>
            <a:r>
              <a:rPr lang="en-US" sz="2400" dirty="0" smtClean="0"/>
              <a:t>ost-secondary goals in </a:t>
            </a:r>
            <a:r>
              <a:rPr lang="en-US" sz="2400" dirty="0"/>
              <a:t>the two required areas of Education/Training and Employment. </a:t>
            </a:r>
            <a:endParaRPr lang="en-US" dirty="0"/>
          </a:p>
          <a:p>
            <a:r>
              <a:rPr lang="en-US" sz="2400" dirty="0"/>
              <a:t>These are goals the student is expected to meet within 5 years of graduation or exit from the </a:t>
            </a:r>
            <a:r>
              <a:rPr lang="en-US" sz="2400" dirty="0" smtClean="0"/>
              <a:t>high school</a:t>
            </a:r>
            <a:r>
              <a:rPr lang="en-US" sz="2400" dirty="0"/>
              <a:t>. Some students may </a:t>
            </a:r>
            <a:r>
              <a:rPr lang="en-US" sz="2400" dirty="0" smtClean="0"/>
              <a:t>have MPSGs in </a:t>
            </a:r>
            <a:r>
              <a:rPr lang="en-US" sz="2400" dirty="0"/>
              <a:t>the optional </a:t>
            </a:r>
            <a:r>
              <a:rPr lang="en-US" sz="2400" dirty="0" smtClean="0"/>
              <a:t>areas of </a:t>
            </a:r>
            <a:r>
              <a:rPr lang="en-US" sz="2400" dirty="0"/>
              <a:t>Independent Living Skills </a:t>
            </a:r>
            <a:r>
              <a:rPr lang="en-US" sz="2400" dirty="0" smtClean="0"/>
              <a:t>and/or Community </a:t>
            </a:r>
            <a:r>
              <a:rPr lang="en-US" sz="2400" dirty="0"/>
              <a:t>Involvement depending on their needs and the preference of the </a:t>
            </a:r>
            <a:r>
              <a:rPr lang="en-US" sz="2400" dirty="0" smtClean="0"/>
              <a:t>IEP </a:t>
            </a:r>
            <a:r>
              <a:rPr lang="en-US" sz="2400" dirty="0"/>
              <a:t>team. </a:t>
            </a:r>
            <a:r>
              <a:rPr lang="en-US" sz="2400" dirty="0" smtClean="0"/>
              <a:t>Transition services </a:t>
            </a:r>
            <a:r>
              <a:rPr lang="en-US" sz="2400" dirty="0"/>
              <a:t>are designed to support the student in achieving these </a:t>
            </a:r>
            <a:r>
              <a:rPr lang="en-US" sz="2400" dirty="0" smtClean="0"/>
              <a:t>goals</a:t>
            </a:r>
            <a:endParaRPr lang="en-US" sz="2400" dirty="0"/>
          </a:p>
        </p:txBody>
      </p:sp>
      <p:sp>
        <p:nvSpPr>
          <p:cNvPr id="5" name="Rectangle 4"/>
          <p:cNvSpPr/>
          <p:nvPr/>
        </p:nvSpPr>
        <p:spPr>
          <a:xfrm>
            <a:off x="4557370" y="6021288"/>
            <a:ext cx="4572000" cy="646331"/>
          </a:xfrm>
          <a:prstGeom prst="rect">
            <a:avLst/>
          </a:prstGeom>
        </p:spPr>
        <p:txBody>
          <a:bodyPr>
            <a:spAutoFit/>
          </a:bodyPr>
          <a:lstStyle/>
          <a:p>
            <a:r>
              <a:rPr lang="en-US" dirty="0"/>
              <a:t>TDOE Special Education Framework – pg. </a:t>
            </a:r>
            <a:r>
              <a:rPr lang="en-US" dirty="0" smtClean="0"/>
              <a:t>136 (2014)</a:t>
            </a:r>
            <a:endParaRPr lang="en-US" dirty="0"/>
          </a:p>
        </p:txBody>
      </p:sp>
    </p:spTree>
    <p:extLst>
      <p:ext uri="{BB962C8B-B14F-4D97-AF65-F5344CB8AC3E}">
        <p14:creationId xmlns:p14="http://schemas.microsoft.com/office/powerpoint/2010/main" val="6499210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Measurable Post-Secondary Goals</a:t>
            </a:r>
          </a:p>
        </p:txBody>
      </p:sp>
      <p:pic>
        <p:nvPicPr>
          <p:cNvPr id="4" name="Content Placeholder 3" descr="Screen Shot 2016-06-21 at 10.57.30 AM.pn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1147" b="-11167"/>
          <a:stretch/>
        </p:blipFill>
        <p:spPr/>
      </p:pic>
      <p:sp>
        <p:nvSpPr>
          <p:cNvPr id="5" name="TextBox 4"/>
          <p:cNvSpPr txBox="1"/>
          <p:nvPr/>
        </p:nvSpPr>
        <p:spPr>
          <a:xfrm>
            <a:off x="3995936" y="6021288"/>
            <a:ext cx="5174104" cy="923330"/>
          </a:xfrm>
          <a:prstGeom prst="rect">
            <a:avLst/>
          </a:prstGeom>
          <a:noFill/>
        </p:spPr>
        <p:txBody>
          <a:bodyPr wrap="square" rtlCol="0">
            <a:spAutoFit/>
          </a:bodyPr>
          <a:lstStyle/>
          <a:p>
            <a:r>
              <a:rPr lang="en-US" dirty="0" smtClean="0"/>
              <a:t>Ex from - TDOE </a:t>
            </a:r>
            <a:r>
              <a:rPr lang="en-US" dirty="0"/>
              <a:t>Division of Special Population: Instructional </a:t>
            </a:r>
            <a:r>
              <a:rPr lang="en-US" dirty="0" smtClean="0"/>
              <a:t>Programming – Summer Training</a:t>
            </a:r>
            <a:endParaRPr lang="en-US" dirty="0"/>
          </a:p>
          <a:p>
            <a:endParaRPr lang="en-US" dirty="0"/>
          </a:p>
        </p:txBody>
      </p:sp>
    </p:spTree>
    <p:extLst>
      <p:ext uri="{BB962C8B-B14F-4D97-AF65-F5344CB8AC3E}">
        <p14:creationId xmlns:p14="http://schemas.microsoft.com/office/powerpoint/2010/main" val="23125858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Measurable Post-Secondary Goals</a:t>
            </a:r>
            <a:endParaRPr lang="en-US" dirty="0">
              <a:solidFill>
                <a:srgbClr val="FF0000"/>
              </a:solidFill>
            </a:endParaRPr>
          </a:p>
        </p:txBody>
      </p:sp>
      <p:pic>
        <p:nvPicPr>
          <p:cNvPr id="4" name="Content Placeholder 3" descr="Screen Shot 2016-06-05 at 8.59.53 PM.pn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5451" b="-13341"/>
          <a:stretch/>
        </p:blipFill>
        <p:spPr/>
      </p:pic>
    </p:spTree>
    <p:extLst>
      <p:ext uri="{BB962C8B-B14F-4D97-AF65-F5344CB8AC3E}">
        <p14:creationId xmlns:p14="http://schemas.microsoft.com/office/powerpoint/2010/main" val="31898629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Plans of Study</a:t>
            </a:r>
            <a:endParaRPr lang="en-US" dirty="0">
              <a:solidFill>
                <a:srgbClr val="FF0000"/>
              </a:solidFill>
            </a:endParaRPr>
          </a:p>
        </p:txBody>
      </p:sp>
      <p:sp>
        <p:nvSpPr>
          <p:cNvPr id="3" name="Content Placeholder 2"/>
          <p:cNvSpPr>
            <a:spLocks noGrp="1"/>
          </p:cNvSpPr>
          <p:nvPr>
            <p:ph sz="half" idx="1"/>
          </p:nvPr>
        </p:nvSpPr>
        <p:spPr/>
        <p:txBody>
          <a:bodyPr/>
          <a:lstStyle/>
          <a:p>
            <a:r>
              <a:rPr lang="en-US" sz="2400" dirty="0" smtClean="0"/>
              <a:t>Focused Plan of Study</a:t>
            </a:r>
          </a:p>
          <a:p>
            <a:pPr lvl="1"/>
            <a:r>
              <a:rPr lang="en-US" sz="1300" dirty="0">
                <a:latin typeface="+mj-lt"/>
              </a:rPr>
              <a:t>IEP team(including school counselor) determines what instruction and educational experiences will assist the student to prepare for the transition from secondary education to post-secondary </a:t>
            </a:r>
            <a:r>
              <a:rPr lang="en-US" sz="1300" dirty="0" smtClean="0">
                <a:latin typeface="+mj-lt"/>
              </a:rPr>
              <a:t>life</a:t>
            </a:r>
          </a:p>
          <a:p>
            <a:pPr lvl="1"/>
            <a:r>
              <a:rPr lang="en-US" sz="1300" dirty="0" smtClean="0">
                <a:solidFill>
                  <a:srgbClr val="000000"/>
                </a:solidFill>
                <a:latin typeface="+mj-lt"/>
              </a:rPr>
              <a:t>How </a:t>
            </a:r>
            <a:r>
              <a:rPr lang="en-US" sz="1300" dirty="0">
                <a:solidFill>
                  <a:srgbClr val="000000"/>
                </a:solidFill>
                <a:latin typeface="+mj-lt"/>
              </a:rPr>
              <a:t>the educational program can be planned and relate directly to the student</a:t>
            </a:r>
            <a:r>
              <a:rPr lang="ja-JP" altLang="en-US" sz="1300" dirty="0">
                <a:solidFill>
                  <a:srgbClr val="000000"/>
                </a:solidFill>
                <a:latin typeface="+mj-lt"/>
              </a:rPr>
              <a:t>’</a:t>
            </a:r>
            <a:r>
              <a:rPr lang="en-US" altLang="ja-JP" sz="1300" dirty="0">
                <a:solidFill>
                  <a:srgbClr val="000000"/>
                </a:solidFill>
                <a:latin typeface="+mj-lt"/>
              </a:rPr>
              <a:t>s goals beyond secondary </a:t>
            </a:r>
            <a:r>
              <a:rPr lang="en-US" altLang="ja-JP" sz="1300" dirty="0" smtClean="0">
                <a:solidFill>
                  <a:srgbClr val="000000"/>
                </a:solidFill>
                <a:latin typeface="+mj-lt"/>
              </a:rPr>
              <a:t>education</a:t>
            </a:r>
          </a:p>
          <a:p>
            <a:pPr lvl="1"/>
            <a:r>
              <a:rPr lang="en-US" sz="1300" dirty="0">
                <a:solidFill>
                  <a:srgbClr val="000000"/>
                </a:solidFill>
                <a:latin typeface="+mj-lt"/>
              </a:rPr>
              <a:t>Show how those courses are linked to those </a:t>
            </a:r>
            <a:r>
              <a:rPr lang="en-US" sz="1300" dirty="0" smtClean="0">
                <a:solidFill>
                  <a:srgbClr val="000000"/>
                </a:solidFill>
                <a:latin typeface="+mj-lt"/>
              </a:rPr>
              <a:t>goals</a:t>
            </a:r>
          </a:p>
          <a:p>
            <a:pPr lvl="1"/>
            <a:r>
              <a:rPr lang="en-US" sz="1300" dirty="0">
                <a:solidFill>
                  <a:srgbClr val="000000"/>
                </a:solidFill>
                <a:latin typeface="+mj-lt"/>
              </a:rPr>
              <a:t>Promotes the concept that the high school program focuses on post-school </a:t>
            </a:r>
            <a:r>
              <a:rPr lang="en-US" sz="1300" dirty="0" smtClean="0">
                <a:solidFill>
                  <a:srgbClr val="000000"/>
                </a:solidFill>
                <a:latin typeface="+mj-lt"/>
              </a:rPr>
              <a:t>results</a:t>
            </a:r>
          </a:p>
          <a:p>
            <a:pPr lvl="1"/>
            <a:r>
              <a:rPr lang="en-US" sz="1300" dirty="0">
                <a:solidFill>
                  <a:srgbClr val="000000"/>
                </a:solidFill>
                <a:latin typeface="+mj-lt"/>
              </a:rPr>
              <a:t>Help students and family select courses of study that are meaningful and motivate students to complete their education</a:t>
            </a:r>
            <a:endParaRPr lang="en-US" sz="1300" dirty="0" smtClean="0">
              <a:solidFill>
                <a:srgbClr val="000000"/>
              </a:solidFill>
              <a:latin typeface="+mj-lt"/>
            </a:endParaRPr>
          </a:p>
          <a:p>
            <a:pPr lvl="1"/>
            <a:endParaRPr lang="en-US" altLang="ja-JP" sz="2000" dirty="0">
              <a:solidFill>
                <a:srgbClr val="000000"/>
              </a:solidFill>
              <a:latin typeface="+mj-lt"/>
            </a:endParaRPr>
          </a:p>
          <a:p>
            <a:endParaRPr lang="en-US" sz="2400" dirty="0" smtClean="0"/>
          </a:p>
          <a:p>
            <a:pPr lvl="1"/>
            <a:endParaRPr lang="en-US" sz="2000" dirty="0"/>
          </a:p>
        </p:txBody>
      </p:sp>
      <p:sp>
        <p:nvSpPr>
          <p:cNvPr id="4" name="Content Placeholder 3"/>
          <p:cNvSpPr>
            <a:spLocks noGrp="1"/>
          </p:cNvSpPr>
          <p:nvPr>
            <p:ph sz="half" idx="2"/>
          </p:nvPr>
        </p:nvSpPr>
        <p:spPr/>
        <p:txBody>
          <a:bodyPr/>
          <a:lstStyle/>
          <a:p>
            <a:r>
              <a:rPr lang="en-US" sz="2400" dirty="0" smtClean="0">
                <a:latin typeface="+mj-lt"/>
              </a:rPr>
              <a:t>Alternate Plan of Study</a:t>
            </a:r>
          </a:p>
          <a:p>
            <a:pPr lvl="1"/>
            <a:r>
              <a:rPr lang="en-US" sz="1400" dirty="0">
                <a:latin typeface="+mj-lt"/>
              </a:rPr>
              <a:t>The plan for educational experiences that will be taught to the student who </a:t>
            </a:r>
            <a:r>
              <a:rPr lang="en-US" sz="1400" dirty="0" smtClean="0">
                <a:latin typeface="+mj-lt"/>
              </a:rPr>
              <a:t>is determined </a:t>
            </a:r>
            <a:r>
              <a:rPr lang="en-US" sz="1400" dirty="0">
                <a:latin typeface="+mj-lt"/>
              </a:rPr>
              <a:t>to be appropriate for the alternate assessment. This individual may have a combination of courses and activity-based curriculum as he/she starts high school, then progress to more community-based and Work-Based Learning experiences as the student moves through the high school </a:t>
            </a:r>
            <a:r>
              <a:rPr lang="en-US" sz="1400" dirty="0" smtClean="0">
                <a:latin typeface="+mj-lt"/>
              </a:rPr>
              <a:t>career</a:t>
            </a:r>
            <a:endParaRPr lang="en-US" sz="1400" dirty="0">
              <a:latin typeface="+mj-lt"/>
            </a:endParaRPr>
          </a:p>
          <a:p>
            <a:pPr lvl="1"/>
            <a:r>
              <a:rPr lang="en-US" sz="1400" dirty="0" smtClean="0">
                <a:latin typeface="+mj-lt"/>
              </a:rPr>
              <a:t>Often used for students participating in activity based programming</a:t>
            </a:r>
            <a:endParaRPr lang="en-US" sz="1400" dirty="0">
              <a:latin typeface="+mj-lt"/>
            </a:endParaRPr>
          </a:p>
        </p:txBody>
      </p:sp>
    </p:spTree>
    <p:extLst>
      <p:ext uri="{BB962C8B-B14F-4D97-AF65-F5344CB8AC3E}">
        <p14:creationId xmlns:p14="http://schemas.microsoft.com/office/powerpoint/2010/main" val="20753982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solidFill>
                  <a:srgbClr val="FF0000"/>
                </a:solidFill>
              </a:rPr>
              <a:t>Focused Plan of Study</a:t>
            </a:r>
            <a:endParaRPr lang="en-US" dirty="0">
              <a:solidFill>
                <a:srgbClr val="FF0000"/>
              </a:solidFill>
            </a:endParaRPr>
          </a:p>
        </p:txBody>
      </p:sp>
      <p:pic>
        <p:nvPicPr>
          <p:cNvPr id="16" name="Picture 15" descr="Focused Plan of Study CI-174.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96752"/>
            <a:ext cx="9144000" cy="4824536"/>
          </a:xfrm>
          <a:prstGeom prst="rect">
            <a:avLst/>
          </a:prstGeom>
        </p:spPr>
      </p:pic>
    </p:spTree>
    <p:extLst>
      <p:ext uri="{BB962C8B-B14F-4D97-AF65-F5344CB8AC3E}">
        <p14:creationId xmlns:p14="http://schemas.microsoft.com/office/powerpoint/2010/main" val="7622410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Alternate Plan of Study</a:t>
            </a:r>
            <a:endParaRPr lang="en-US" dirty="0">
              <a:solidFill>
                <a:srgbClr val="FF0000"/>
              </a:solidFill>
            </a:endParaRPr>
          </a:p>
        </p:txBody>
      </p:sp>
      <p:pic>
        <p:nvPicPr>
          <p:cNvPr id="3" name="Picture 2" descr="PlanofStudyAlternat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0" y="980728"/>
            <a:ext cx="8875059" cy="4824536"/>
          </a:xfrm>
          <a:prstGeom prst="rect">
            <a:avLst/>
          </a:prstGeom>
        </p:spPr>
      </p:pic>
    </p:spTree>
    <p:extLst>
      <p:ext uri="{BB962C8B-B14F-4D97-AF65-F5344CB8AC3E}">
        <p14:creationId xmlns:p14="http://schemas.microsoft.com/office/powerpoint/2010/main" val="383814392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Plans of Study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Example A</a:t>
            </a:r>
            <a:endParaRPr lang="en-US" dirty="0"/>
          </a:p>
        </p:txBody>
      </p:sp>
      <p:pic>
        <p:nvPicPr>
          <p:cNvPr id="7" name="Picture 6" descr="Screen Shot 2016-07-14 at 4.31.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6872"/>
            <a:ext cx="9144000" cy="3066473"/>
          </a:xfrm>
          <a:prstGeom prst="rect">
            <a:avLst/>
          </a:prstGeom>
        </p:spPr>
      </p:pic>
    </p:spTree>
    <p:extLst>
      <p:ext uri="{BB962C8B-B14F-4D97-AF65-F5344CB8AC3E}">
        <p14:creationId xmlns:p14="http://schemas.microsoft.com/office/powerpoint/2010/main" val="4279609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Plans of Study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Example B </a:t>
            </a:r>
            <a:endParaRPr lang="en-US" dirty="0"/>
          </a:p>
        </p:txBody>
      </p:sp>
      <p:pic>
        <p:nvPicPr>
          <p:cNvPr id="4" name="Picture 3" descr="Screen Shot 2016-07-14 at 4.37.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0888"/>
            <a:ext cx="9144000" cy="3156063"/>
          </a:xfrm>
          <a:prstGeom prst="rect">
            <a:avLst/>
          </a:prstGeom>
        </p:spPr>
      </p:pic>
    </p:spTree>
    <p:extLst>
      <p:ext uri="{BB962C8B-B14F-4D97-AF65-F5344CB8AC3E}">
        <p14:creationId xmlns:p14="http://schemas.microsoft.com/office/powerpoint/2010/main" val="33204757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Activity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Write a plan of study for a student you have currently:</a:t>
            </a:r>
          </a:p>
          <a:p>
            <a:pPr lvl="1"/>
            <a:r>
              <a:rPr lang="en-US" dirty="0" smtClean="0"/>
              <a:t>Think about diploma path</a:t>
            </a:r>
          </a:p>
          <a:p>
            <a:pPr lvl="1"/>
            <a:r>
              <a:rPr lang="en-US" dirty="0" smtClean="0"/>
              <a:t>Think about state and local graduation requirements</a:t>
            </a:r>
          </a:p>
          <a:p>
            <a:pPr lvl="1"/>
            <a:r>
              <a:rPr lang="en-US" dirty="0" smtClean="0"/>
              <a:t>Detailed and Purposeful</a:t>
            </a:r>
            <a:endParaRPr lang="en-US" dirty="0"/>
          </a:p>
        </p:txBody>
      </p:sp>
    </p:spTree>
    <p:extLst>
      <p:ext uri="{BB962C8B-B14F-4D97-AF65-F5344CB8AC3E}">
        <p14:creationId xmlns:p14="http://schemas.microsoft.com/office/powerpoint/2010/main" val="1984599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9448347"/>
              </p:ext>
            </p:extLst>
          </p:nvPr>
        </p:nvGraphicFramePr>
        <p:xfrm>
          <a:off x="395536" y="404665"/>
          <a:ext cx="8229600" cy="5256583"/>
        </p:xfrm>
        <a:graphic>
          <a:graphicData uri="http://schemas.openxmlformats.org/drawingml/2006/table">
            <a:tbl>
              <a:tblPr firstRow="1" bandRow="1">
                <a:tableStyleId>{5C22544A-7EE6-4342-B048-85BDC9FD1C3A}</a:tableStyleId>
              </a:tblPr>
              <a:tblGrid>
                <a:gridCol w="2057400"/>
                <a:gridCol w="2057400"/>
                <a:gridCol w="2057400"/>
                <a:gridCol w="2057400"/>
              </a:tblGrid>
              <a:tr h="973441">
                <a:tc>
                  <a:txBody>
                    <a:bodyPr/>
                    <a:lstStyle/>
                    <a:p>
                      <a:endParaRPr lang="en-US" dirty="0"/>
                    </a:p>
                  </a:txBody>
                  <a:tcPr/>
                </a:tc>
                <a:tc>
                  <a:txBody>
                    <a:bodyPr/>
                    <a:lstStyle/>
                    <a:p>
                      <a:r>
                        <a:rPr lang="en-US" sz="1800" b="1" kern="1200" dirty="0" smtClean="0">
                          <a:solidFill>
                            <a:schemeClr val="lt1"/>
                          </a:solidFill>
                          <a:effectLst/>
                          <a:latin typeface="+mn-lt"/>
                          <a:ea typeface="+mn-ea"/>
                          <a:cs typeface="+mn-cs"/>
                        </a:rPr>
                        <a:t>Occurs while still in high school</a:t>
                      </a:r>
                      <a:r>
                        <a:rPr lang="en-US" dirty="0" smtClean="0">
                          <a:effectLst/>
                        </a:rPr>
                        <a:t> </a:t>
                      </a:r>
                      <a:endParaRPr lang="en-US" dirty="0"/>
                    </a:p>
                  </a:txBody>
                  <a:tcPr/>
                </a:tc>
                <a:tc>
                  <a:txBody>
                    <a:bodyPr/>
                    <a:lstStyle/>
                    <a:p>
                      <a:r>
                        <a:rPr lang="en-US" sz="1800" b="1" kern="1200" dirty="0" smtClean="0">
                          <a:solidFill>
                            <a:schemeClr val="lt1"/>
                          </a:solidFill>
                          <a:effectLst/>
                          <a:latin typeface="+mn-lt"/>
                          <a:ea typeface="+mn-ea"/>
                          <a:cs typeface="+mn-cs"/>
                        </a:rPr>
                        <a:t>List Courses (academic)</a:t>
                      </a:r>
                      <a:r>
                        <a:rPr lang="en-US" dirty="0" smtClean="0">
                          <a:effectLst/>
                        </a:rPr>
                        <a:t> </a:t>
                      </a:r>
                      <a:endParaRPr lang="en-US" dirty="0"/>
                    </a:p>
                  </a:txBody>
                  <a:tcPr/>
                </a:tc>
                <a:tc>
                  <a:txBody>
                    <a:bodyPr/>
                    <a:lstStyle/>
                    <a:p>
                      <a:r>
                        <a:rPr lang="en-US" sz="1800" b="1" kern="1200" dirty="0" smtClean="0">
                          <a:solidFill>
                            <a:schemeClr val="lt1"/>
                          </a:solidFill>
                          <a:effectLst/>
                          <a:latin typeface="+mn-lt"/>
                          <a:ea typeface="+mn-ea"/>
                          <a:cs typeface="+mn-cs"/>
                        </a:rPr>
                        <a:t>List Courses/Skills (non-academic)</a:t>
                      </a:r>
                      <a:r>
                        <a:rPr lang="en-US" dirty="0" smtClean="0">
                          <a:effectLst/>
                        </a:rPr>
                        <a:t> </a:t>
                      </a:r>
                      <a:endParaRPr lang="en-US" dirty="0"/>
                    </a:p>
                  </a:txBody>
                  <a:tcPr/>
                </a:tc>
              </a:tr>
              <a:tr h="1557506">
                <a:tc>
                  <a:txBody>
                    <a:bodyPr/>
                    <a:lstStyle/>
                    <a:p>
                      <a:r>
                        <a:rPr lang="en-US" sz="1800" kern="1200" dirty="0" smtClean="0">
                          <a:solidFill>
                            <a:schemeClr val="dk1"/>
                          </a:solidFill>
                          <a:effectLst/>
                          <a:latin typeface="+mn-lt"/>
                          <a:ea typeface="+mn-ea"/>
                          <a:cs typeface="+mn-cs"/>
                        </a:rPr>
                        <a:t>No – </a:t>
                      </a:r>
                    </a:p>
                    <a:p>
                      <a:r>
                        <a:rPr lang="en-US" sz="1800" kern="1200" dirty="0" smtClean="0">
                          <a:solidFill>
                            <a:schemeClr val="dk1"/>
                          </a:solidFill>
                          <a:effectLst/>
                          <a:latin typeface="+mn-lt"/>
                          <a:ea typeface="+mn-ea"/>
                          <a:cs typeface="+mn-cs"/>
                        </a:rPr>
                        <a:t>Example</a:t>
                      </a:r>
                      <a:r>
                        <a:rPr lang="en-US" dirty="0" smtClean="0">
                          <a:effectLst/>
                        </a:rPr>
                        <a:t> </a:t>
                      </a:r>
                      <a:endParaRPr lang="en-US" dirty="0"/>
                    </a:p>
                  </a:txBody>
                  <a:tcPr/>
                </a:tc>
                <a:tc>
                  <a:txBody>
                    <a:bodyPr/>
                    <a:lstStyle/>
                    <a:p>
                      <a:r>
                        <a:rPr lang="en-US" sz="1800" kern="1200" dirty="0" smtClean="0">
                          <a:solidFill>
                            <a:schemeClr val="dk1"/>
                          </a:solidFill>
                          <a:effectLst/>
                          <a:latin typeface="+mn-lt"/>
                          <a:ea typeface="+mn-ea"/>
                          <a:cs typeface="+mn-cs"/>
                        </a:rPr>
                        <a:t>Attend community college</a:t>
                      </a:r>
                      <a:r>
                        <a:rPr lang="en-US" dirty="0" smtClean="0">
                          <a:effectLst/>
                        </a:rPr>
                        <a:t> </a:t>
                      </a:r>
                      <a:endParaRPr lang="en-US" dirty="0"/>
                    </a:p>
                  </a:txBody>
                  <a:tcPr/>
                </a:tc>
                <a:tc>
                  <a:txBody>
                    <a:bodyPr/>
                    <a:lstStyle/>
                    <a:p>
                      <a:pPr lvl="0"/>
                      <a:r>
                        <a:rPr lang="en-US" sz="1800" kern="1200" dirty="0" smtClean="0">
                          <a:solidFill>
                            <a:schemeClr val="dk1"/>
                          </a:solidFill>
                          <a:effectLst/>
                          <a:latin typeface="+mn-lt"/>
                          <a:ea typeface="+mn-ea"/>
                          <a:cs typeface="+mn-cs"/>
                        </a:rPr>
                        <a:t>-CDC</a:t>
                      </a:r>
                    </a:p>
                    <a:p>
                      <a:pPr lvl="0"/>
                      <a:r>
                        <a:rPr lang="en-US" sz="1800" kern="1200" dirty="0" smtClean="0">
                          <a:solidFill>
                            <a:schemeClr val="dk1"/>
                          </a:solidFill>
                          <a:effectLst/>
                          <a:latin typeface="+mn-lt"/>
                          <a:ea typeface="+mn-ea"/>
                          <a:cs typeface="+mn-cs"/>
                        </a:rPr>
                        <a:t>-TBD</a:t>
                      </a:r>
                    </a:p>
                    <a:p>
                      <a:r>
                        <a:rPr lang="en-US" sz="1800" kern="1200" dirty="0" smtClean="0">
                          <a:solidFill>
                            <a:schemeClr val="dk1"/>
                          </a:solidFill>
                          <a:effectLst/>
                          <a:latin typeface="+mn-lt"/>
                          <a:ea typeface="+mn-ea"/>
                          <a:cs typeface="+mn-cs"/>
                        </a:rPr>
                        <a:t>-General Education Courses</a:t>
                      </a:r>
                      <a:r>
                        <a:rPr lang="en-US" dirty="0" smtClean="0">
                          <a:effectLst/>
                        </a:rPr>
                        <a:t> </a:t>
                      </a:r>
                      <a:endParaRPr lang="en-US" dirty="0"/>
                    </a:p>
                  </a:txBody>
                  <a:tcPr/>
                </a:tc>
                <a:tc>
                  <a:txBody>
                    <a:bodyPr/>
                    <a:lstStyle/>
                    <a:p>
                      <a:pPr lvl="0"/>
                      <a:r>
                        <a:rPr lang="en-US" sz="1800" kern="1200" dirty="0" smtClean="0">
                          <a:solidFill>
                            <a:schemeClr val="dk1"/>
                          </a:solidFill>
                          <a:effectLst/>
                          <a:latin typeface="+mn-lt"/>
                          <a:ea typeface="+mn-ea"/>
                          <a:cs typeface="+mn-cs"/>
                        </a:rPr>
                        <a:t>-Life Skills</a:t>
                      </a:r>
                    </a:p>
                    <a:p>
                      <a:pPr lvl="0"/>
                      <a:r>
                        <a:rPr lang="en-US" sz="1800" kern="1200" dirty="0" smtClean="0">
                          <a:solidFill>
                            <a:schemeClr val="dk1"/>
                          </a:solidFill>
                          <a:effectLst/>
                          <a:latin typeface="+mn-lt"/>
                          <a:ea typeface="+mn-ea"/>
                          <a:cs typeface="+mn-cs"/>
                        </a:rPr>
                        <a:t>-Career related electives</a:t>
                      </a:r>
                    </a:p>
                    <a:p>
                      <a:r>
                        <a:rPr lang="en-US" sz="1800" kern="1200" dirty="0" smtClean="0">
                          <a:solidFill>
                            <a:schemeClr val="dk1"/>
                          </a:solidFill>
                          <a:effectLst/>
                          <a:latin typeface="+mn-lt"/>
                          <a:ea typeface="+mn-ea"/>
                          <a:cs typeface="+mn-cs"/>
                        </a:rPr>
                        <a:t>-Electives</a:t>
                      </a:r>
                      <a:r>
                        <a:rPr lang="en-US" dirty="0" smtClean="0">
                          <a:effectLst/>
                        </a:rPr>
                        <a:t> </a:t>
                      </a:r>
                      <a:endParaRPr lang="en-US" dirty="0"/>
                    </a:p>
                  </a:txBody>
                  <a:tcPr/>
                </a:tc>
              </a:tr>
              <a:tr h="2725636">
                <a:tc>
                  <a:txBody>
                    <a:bodyPr/>
                    <a:lstStyle/>
                    <a:p>
                      <a:r>
                        <a:rPr lang="en-US" sz="1800" kern="1200" dirty="0" smtClean="0">
                          <a:solidFill>
                            <a:schemeClr val="dk1"/>
                          </a:solidFill>
                          <a:effectLst/>
                          <a:latin typeface="+mn-lt"/>
                          <a:ea typeface="+mn-ea"/>
                          <a:cs typeface="+mn-cs"/>
                        </a:rPr>
                        <a:t>Yes – </a:t>
                      </a:r>
                    </a:p>
                    <a:p>
                      <a:r>
                        <a:rPr lang="en-US" sz="1800" kern="1200" dirty="0" smtClean="0">
                          <a:solidFill>
                            <a:schemeClr val="dk1"/>
                          </a:solidFill>
                          <a:effectLst/>
                          <a:latin typeface="+mn-lt"/>
                          <a:ea typeface="+mn-ea"/>
                          <a:cs typeface="+mn-cs"/>
                        </a:rPr>
                        <a:t>Example</a:t>
                      </a:r>
                      <a:r>
                        <a:rPr lang="en-US" dirty="0" smtClean="0">
                          <a:effectLst/>
                        </a:rPr>
                        <a:t> </a:t>
                      </a:r>
                      <a:endParaRPr lang="en-US" dirty="0"/>
                    </a:p>
                  </a:txBody>
                  <a:tcPr/>
                </a:tc>
                <a:tc>
                  <a:txBody>
                    <a:bodyPr/>
                    <a:lstStyle/>
                    <a:p>
                      <a:r>
                        <a:rPr lang="en-US" sz="1800" kern="1200" dirty="0" smtClean="0">
                          <a:solidFill>
                            <a:schemeClr val="dk1"/>
                          </a:solidFill>
                          <a:effectLst/>
                          <a:latin typeface="+mn-lt"/>
                          <a:ea typeface="+mn-ea"/>
                          <a:cs typeface="+mn-cs"/>
                        </a:rPr>
                        <a:t>Courses and experiences to occur while student is still in high school (English I, Daily living skills, etc.)</a:t>
                      </a:r>
                      <a:r>
                        <a:rPr lang="en-US" dirty="0" smtClean="0">
                          <a:effectLst/>
                        </a:rPr>
                        <a:t> </a:t>
                      </a:r>
                      <a:endParaRPr lang="en-US" dirty="0"/>
                    </a:p>
                  </a:txBody>
                  <a:tcPr/>
                </a:tc>
                <a:tc>
                  <a:txBody>
                    <a:bodyPr/>
                    <a:lstStyle/>
                    <a:p>
                      <a:pPr lvl="0"/>
                      <a:r>
                        <a:rPr lang="en-US" sz="1800" kern="1200" dirty="0" smtClean="0">
                          <a:solidFill>
                            <a:schemeClr val="dk1"/>
                          </a:solidFill>
                          <a:effectLst/>
                          <a:latin typeface="+mn-lt"/>
                          <a:ea typeface="+mn-ea"/>
                          <a:cs typeface="+mn-cs"/>
                        </a:rPr>
                        <a:t>Algebra I, U.S. History, English I</a:t>
                      </a:r>
                    </a:p>
                    <a:p>
                      <a:r>
                        <a:rPr lang="en-US" sz="1800" kern="1200" dirty="0" smtClean="0">
                          <a:solidFill>
                            <a:schemeClr val="dk1"/>
                          </a:solidFill>
                          <a:effectLst/>
                          <a:latin typeface="+mn-lt"/>
                          <a:ea typeface="+mn-ea"/>
                          <a:cs typeface="+mn-cs"/>
                        </a:rPr>
                        <a:t>Personalized Math, personalized ELA, Wellness/PE</a:t>
                      </a:r>
                      <a:r>
                        <a:rPr lang="en-US" dirty="0" smtClean="0">
                          <a:effectLst/>
                        </a:rPr>
                        <a:t> </a:t>
                      </a:r>
                      <a:endParaRPr lang="en-US" dirty="0"/>
                    </a:p>
                  </a:txBody>
                  <a:tcPr/>
                </a:tc>
                <a:tc>
                  <a:txBody>
                    <a:bodyPr/>
                    <a:lstStyle/>
                    <a:p>
                      <a:pPr lvl="0"/>
                      <a:r>
                        <a:rPr lang="en-US" sz="1800" kern="1200" dirty="0" smtClean="0">
                          <a:solidFill>
                            <a:schemeClr val="dk1"/>
                          </a:solidFill>
                          <a:effectLst/>
                          <a:latin typeface="+mn-lt"/>
                          <a:ea typeface="+mn-ea"/>
                          <a:cs typeface="+mn-cs"/>
                        </a:rPr>
                        <a:t>Daily living skills,</a:t>
                      </a:r>
                    </a:p>
                    <a:p>
                      <a:pPr lvl="0"/>
                      <a:r>
                        <a:rPr lang="en-US" sz="1800" kern="1200" dirty="0" smtClean="0">
                          <a:solidFill>
                            <a:schemeClr val="dk1"/>
                          </a:solidFill>
                          <a:effectLst/>
                          <a:latin typeface="+mn-lt"/>
                          <a:ea typeface="+mn-ea"/>
                          <a:cs typeface="+mn-cs"/>
                        </a:rPr>
                        <a:t>Grocery shopping and budgeting,</a:t>
                      </a:r>
                    </a:p>
                    <a:p>
                      <a:pPr lvl="0"/>
                      <a:r>
                        <a:rPr lang="en-US" sz="1800" kern="1200" dirty="0" smtClean="0">
                          <a:solidFill>
                            <a:schemeClr val="dk1"/>
                          </a:solidFill>
                          <a:effectLst/>
                          <a:latin typeface="+mn-lt"/>
                          <a:ea typeface="+mn-ea"/>
                          <a:cs typeface="+mn-cs"/>
                        </a:rPr>
                        <a:t>Practice interview skills,</a:t>
                      </a:r>
                    </a:p>
                    <a:p>
                      <a:pPr lvl="0"/>
                      <a:r>
                        <a:rPr lang="en-US" sz="1800" kern="1200" dirty="0" smtClean="0">
                          <a:solidFill>
                            <a:schemeClr val="dk1"/>
                          </a:solidFill>
                          <a:effectLst/>
                          <a:latin typeface="+mn-lt"/>
                          <a:ea typeface="+mn-ea"/>
                          <a:cs typeface="+mn-cs"/>
                        </a:rPr>
                        <a:t>Life span development,</a:t>
                      </a:r>
                    </a:p>
                    <a:p>
                      <a:r>
                        <a:rPr lang="en-US" sz="1800" kern="1200" dirty="0" smtClean="0">
                          <a:solidFill>
                            <a:schemeClr val="dk1"/>
                          </a:solidFill>
                          <a:effectLst/>
                          <a:latin typeface="+mn-lt"/>
                          <a:ea typeface="+mn-ea"/>
                          <a:cs typeface="+mn-cs"/>
                        </a:rPr>
                        <a:t>Work preparation and transition</a:t>
                      </a:r>
                      <a:r>
                        <a:rPr lang="en-US" dirty="0" smtClean="0">
                          <a:effectLst/>
                        </a:rPr>
                        <a:t> </a:t>
                      </a:r>
                      <a:endParaRPr lang="en-US" dirty="0"/>
                    </a:p>
                  </a:txBody>
                  <a:tcPr/>
                </a:tc>
              </a:tr>
            </a:tbl>
          </a:graphicData>
        </a:graphic>
      </p:graphicFrame>
    </p:spTree>
    <p:extLst>
      <p:ext uri="{BB962C8B-B14F-4D97-AF65-F5344CB8AC3E}">
        <p14:creationId xmlns:p14="http://schemas.microsoft.com/office/powerpoint/2010/main" val="24371003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Transition Plans</a:t>
            </a:r>
            <a:endParaRPr lang="en-US" dirty="0">
              <a:solidFill>
                <a:srgbClr val="FF0000"/>
              </a:solidFill>
            </a:endParaRPr>
          </a:p>
        </p:txBody>
      </p:sp>
      <p:sp>
        <p:nvSpPr>
          <p:cNvPr id="3" name="Content Placeholder 2"/>
          <p:cNvSpPr>
            <a:spLocks noGrp="1"/>
          </p:cNvSpPr>
          <p:nvPr>
            <p:ph idx="1"/>
          </p:nvPr>
        </p:nvSpPr>
        <p:spPr/>
        <p:txBody>
          <a:bodyPr/>
          <a:lstStyle/>
          <a:p>
            <a:pPr marL="0" indent="0" algn="ctr">
              <a:buNone/>
            </a:pPr>
            <a:r>
              <a:rPr lang="en-US" sz="2700" dirty="0" smtClean="0"/>
              <a:t>WHAT DO WE ALWAYS HEAR??</a:t>
            </a:r>
          </a:p>
          <a:p>
            <a:pPr marL="514350" indent="-514350" algn="ctr">
              <a:buFont typeface="+mj-lt"/>
              <a:buAutoNum type="arabicPeriod"/>
            </a:pPr>
            <a:r>
              <a:rPr lang="en-US" sz="2700" dirty="0" smtClean="0"/>
              <a:t>A Rapper or Musician</a:t>
            </a:r>
          </a:p>
          <a:p>
            <a:pPr marL="514350" indent="-514350" algn="ctr">
              <a:buFont typeface="+mj-lt"/>
              <a:buAutoNum type="arabicPeriod"/>
            </a:pPr>
            <a:r>
              <a:rPr lang="en-US" sz="2700" dirty="0" smtClean="0"/>
              <a:t>A Professional Athlete</a:t>
            </a:r>
          </a:p>
          <a:p>
            <a:pPr marL="514350" indent="-514350" algn="ctr">
              <a:buFont typeface="+mj-lt"/>
              <a:buAutoNum type="arabicPeriod"/>
            </a:pPr>
            <a:r>
              <a:rPr lang="en-US" sz="2700" dirty="0" smtClean="0"/>
              <a:t>A Doctor or a Lawyer</a:t>
            </a:r>
          </a:p>
          <a:p>
            <a:pPr marL="514350" indent="-514350" algn="ctr">
              <a:buFont typeface="+mj-lt"/>
              <a:buAutoNum type="arabicPeriod"/>
            </a:pPr>
            <a:r>
              <a:rPr lang="en-US" sz="2700" dirty="0" smtClean="0"/>
              <a:t>A Video Game Designer/Tester</a:t>
            </a:r>
          </a:p>
          <a:p>
            <a:pPr marL="514350" indent="-514350" algn="ctr">
              <a:buFont typeface="+mj-lt"/>
              <a:buAutoNum type="arabicPeriod"/>
            </a:pPr>
            <a:r>
              <a:rPr lang="en-US" sz="2700" dirty="0"/>
              <a:t>I have no idea!!!!!</a:t>
            </a:r>
          </a:p>
          <a:p>
            <a:pPr marL="0" indent="0">
              <a:buNone/>
            </a:pPr>
            <a:r>
              <a:rPr lang="en-US" sz="2200" dirty="0" smtClean="0"/>
              <a:t>These are amazing options and goals we will never discourage, but having alternate options or secondary plans are wise for anyone!! And sometimes, kids just aren't sure what they want!</a:t>
            </a:r>
            <a:endParaRPr lang="en-US" sz="2200" dirty="0"/>
          </a:p>
        </p:txBody>
      </p:sp>
    </p:spTree>
    <p:extLst>
      <p:ext uri="{BB962C8B-B14F-4D97-AF65-F5344CB8AC3E}">
        <p14:creationId xmlns:p14="http://schemas.microsoft.com/office/powerpoint/2010/main" val="248281137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Transition Services</a:t>
            </a:r>
            <a:endParaRPr lang="en-US" dirty="0">
              <a:solidFill>
                <a:srgbClr val="FF0000"/>
              </a:solidFill>
            </a:endParaRPr>
          </a:p>
        </p:txBody>
      </p:sp>
      <p:sp>
        <p:nvSpPr>
          <p:cNvPr id="4" name="Content Placeholder 3"/>
          <p:cNvSpPr>
            <a:spLocks noGrp="1"/>
          </p:cNvSpPr>
          <p:nvPr>
            <p:ph idx="1"/>
          </p:nvPr>
        </p:nvSpPr>
        <p:spPr/>
        <p:txBody>
          <a:bodyPr/>
          <a:lstStyle/>
          <a:p>
            <a:pPr marL="514350" indent="-514350">
              <a:buFont typeface="+mj-lt"/>
              <a:buAutoNum type="arabicPeriod"/>
            </a:pPr>
            <a:r>
              <a:rPr lang="en-US" sz="2400" dirty="0" smtClean="0">
                <a:solidFill>
                  <a:srgbClr val="000000"/>
                </a:solidFill>
                <a:ea typeface="ＭＳ Ｐゴシック" charset="-128"/>
              </a:rPr>
              <a:t>Must </a:t>
            </a:r>
            <a:r>
              <a:rPr lang="en-US" sz="2400" dirty="0">
                <a:solidFill>
                  <a:srgbClr val="000000"/>
                </a:solidFill>
                <a:ea typeface="ＭＳ Ｐゴシック" charset="-128"/>
              </a:rPr>
              <a:t>be completed for students 16 years or older/turning 16 during </a:t>
            </a:r>
            <a:r>
              <a:rPr lang="en-US" sz="2400" dirty="0" smtClean="0">
                <a:solidFill>
                  <a:srgbClr val="000000"/>
                </a:solidFill>
                <a:ea typeface="ＭＳ Ｐゴシック" charset="-128"/>
              </a:rPr>
              <a:t>this IEP year</a:t>
            </a:r>
          </a:p>
          <a:p>
            <a:pPr marL="0" indent="0">
              <a:buNone/>
            </a:pPr>
            <a:endParaRPr lang="en-US" sz="2400" dirty="0" smtClean="0">
              <a:solidFill>
                <a:srgbClr val="000000"/>
              </a:solidFill>
              <a:ea typeface="ＭＳ Ｐゴシック" charset="-128"/>
            </a:endParaRPr>
          </a:p>
          <a:p>
            <a:pPr marL="514350" indent="-514350">
              <a:buFont typeface="+mj-lt"/>
              <a:buAutoNum type="arabicPeriod"/>
            </a:pPr>
            <a:r>
              <a:rPr lang="en-US" sz="2400" dirty="0">
                <a:latin typeface="News Gothic MT" charset="0"/>
              </a:rPr>
              <a:t>A set of coordinated activities that should enhance the process to achieve post-secondary </a:t>
            </a:r>
            <a:r>
              <a:rPr lang="en-US" sz="2400" dirty="0" smtClean="0">
                <a:latin typeface="News Gothic MT" charset="0"/>
              </a:rPr>
              <a:t>goals</a:t>
            </a:r>
          </a:p>
          <a:p>
            <a:pPr marL="0" indent="0">
              <a:buNone/>
            </a:pPr>
            <a:endParaRPr lang="en-US" sz="2400" dirty="0">
              <a:latin typeface="News Gothic MT" charset="0"/>
            </a:endParaRPr>
          </a:p>
          <a:p>
            <a:pPr marL="514350" indent="-514350">
              <a:buFont typeface="+mj-lt"/>
              <a:buAutoNum type="arabicPeriod"/>
            </a:pPr>
            <a:r>
              <a:rPr lang="en-US" sz="2400" dirty="0">
                <a:latin typeface="News Gothic MT" charset="0"/>
              </a:rPr>
              <a:t>Results-oriented </a:t>
            </a:r>
            <a:r>
              <a:rPr lang="en-US" sz="2400" dirty="0" smtClean="0">
                <a:latin typeface="News Gothic MT" charset="0"/>
              </a:rPr>
              <a:t>process</a:t>
            </a:r>
          </a:p>
          <a:p>
            <a:pPr marL="0" indent="0">
              <a:buNone/>
            </a:pPr>
            <a:endParaRPr lang="en-US" sz="2400" dirty="0">
              <a:latin typeface="News Gothic MT" charset="0"/>
            </a:endParaRPr>
          </a:p>
          <a:p>
            <a:pPr marL="514350" indent="-514350">
              <a:buFont typeface="+mj-lt"/>
              <a:buAutoNum type="arabicPeriod"/>
            </a:pPr>
            <a:r>
              <a:rPr lang="en-US" sz="2400" dirty="0">
                <a:latin typeface="News Gothic MT" charset="0"/>
              </a:rPr>
              <a:t>Includes a variety of people/agencies- especially the individual!! </a:t>
            </a:r>
          </a:p>
          <a:p>
            <a:pPr marL="514350" indent="-514350">
              <a:buFont typeface="+mj-lt"/>
              <a:buAutoNum type="arabicPeriod"/>
            </a:pPr>
            <a:endParaRPr lang="en-US" dirty="0">
              <a:solidFill>
                <a:srgbClr val="000000"/>
              </a:solidFill>
              <a:ea typeface="ＭＳ Ｐゴシック" charset="-128"/>
            </a:endParaRPr>
          </a:p>
        </p:txBody>
      </p:sp>
    </p:spTree>
    <p:extLst>
      <p:ext uri="{BB962C8B-B14F-4D97-AF65-F5344CB8AC3E}">
        <p14:creationId xmlns:p14="http://schemas.microsoft.com/office/powerpoint/2010/main" val="1819837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Transition Services</a:t>
            </a:r>
            <a:endParaRPr lang="en-US" dirty="0">
              <a:solidFill>
                <a:srgbClr val="FF0000"/>
              </a:solidFill>
            </a:endParaRPr>
          </a:p>
        </p:txBody>
      </p:sp>
      <p:pic>
        <p:nvPicPr>
          <p:cNvPr id="4" name="Content Placeholder 3" descr="Screen Shot 2016-06-05 at 9.00.07 PM.png"/>
          <p:cNvPicPr>
            <a:picLocks noGrp="1" noChangeAspect="1"/>
          </p:cNvPicPr>
          <p:nvPr>
            <p:ph idx="1"/>
          </p:nvPr>
        </p:nvPicPr>
        <p:blipFill>
          <a:blip r:embed="rId2" cstate="print">
            <a:extLst>
              <a:ext uri="{28A0092B-C50C-407E-A947-70E740481C1C}">
                <a14:useLocalDpi xmlns:a14="http://schemas.microsoft.com/office/drawing/2010/main"/>
              </a:ext>
            </a:extLst>
          </a:blip>
          <a:srcRect t="-20453" b="-20453"/>
          <a:stretch>
            <a:fillRect/>
          </a:stretch>
        </p:blipFill>
        <p:spPr>
          <a:xfrm>
            <a:off x="467544" y="764704"/>
            <a:ext cx="8229600" cy="4032447"/>
          </a:xfrm>
        </p:spPr>
      </p:pic>
      <p:pic>
        <p:nvPicPr>
          <p:cNvPr id="6" name="Picture 5" descr="Screen Shot 2016-06-05 at 9.05.29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3717033"/>
            <a:ext cx="7848872" cy="1944215"/>
          </a:xfrm>
          <a:prstGeom prst="rect">
            <a:avLst/>
          </a:prstGeom>
        </p:spPr>
      </p:pic>
    </p:spTree>
    <p:extLst>
      <p:ext uri="{BB962C8B-B14F-4D97-AF65-F5344CB8AC3E}">
        <p14:creationId xmlns:p14="http://schemas.microsoft.com/office/powerpoint/2010/main" val="28003794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Measurable Annual Goals</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5019713"/>
              </p:ext>
            </p:extLst>
          </p:nvPr>
        </p:nvGraphicFramePr>
        <p:xfrm>
          <a:off x="1043608" y="1628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7725" y="1971962"/>
            <a:ext cx="3251624" cy="1200329"/>
          </a:xfrm>
          <a:prstGeom prst="rect">
            <a:avLst/>
          </a:prstGeom>
          <a:noFill/>
        </p:spPr>
        <p:txBody>
          <a:bodyPr wrap="none" rtlCol="0">
            <a:spAutoFit/>
          </a:bodyPr>
          <a:lstStyle/>
          <a:p>
            <a:r>
              <a:rPr lang="en-US" dirty="0" smtClean="0"/>
              <a:t>Annual goals that will help the </a:t>
            </a:r>
          </a:p>
          <a:p>
            <a:r>
              <a:rPr lang="en-US" dirty="0" smtClean="0"/>
              <a:t>student make reasonable</a:t>
            </a:r>
          </a:p>
          <a:p>
            <a:r>
              <a:rPr lang="en-US" dirty="0" smtClean="0"/>
              <a:t>progress toward achieving</a:t>
            </a:r>
          </a:p>
          <a:p>
            <a:r>
              <a:rPr lang="en-US" dirty="0"/>
              <a:t>t</a:t>
            </a:r>
            <a:r>
              <a:rPr lang="en-US" dirty="0" smtClean="0"/>
              <a:t>heir goals</a:t>
            </a:r>
            <a:endParaRPr lang="en-US" dirty="0"/>
          </a:p>
        </p:txBody>
      </p:sp>
    </p:spTree>
    <p:extLst>
      <p:ext uri="{BB962C8B-B14F-4D97-AF65-F5344CB8AC3E}">
        <p14:creationId xmlns:p14="http://schemas.microsoft.com/office/powerpoint/2010/main" val="37412446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Develop Instructionally Appropriate Goals for Transition</a:t>
            </a:r>
            <a:endParaRPr lang="en-US" dirty="0">
              <a:solidFill>
                <a:srgbClr val="FF0000"/>
              </a:solidFill>
            </a:endParaRPr>
          </a:p>
        </p:txBody>
      </p:sp>
      <p:sp>
        <p:nvSpPr>
          <p:cNvPr id="3" name="Content Placeholder 2"/>
          <p:cNvSpPr>
            <a:spLocks noGrp="1"/>
          </p:cNvSpPr>
          <p:nvPr>
            <p:ph idx="1"/>
          </p:nvPr>
        </p:nvSpPr>
        <p:spPr>
          <a:xfrm>
            <a:off x="467544" y="2060848"/>
            <a:ext cx="8229600" cy="4525963"/>
          </a:xfrm>
        </p:spPr>
        <p:txBody>
          <a:bodyPr/>
          <a:lstStyle/>
          <a:p>
            <a:r>
              <a:rPr lang="en-US" sz="2000" dirty="0">
                <a:latin typeface="+mj-lt"/>
                <a:ea typeface="ＭＳ Ｐゴシック" charset="-128"/>
              </a:rPr>
              <a:t>An annual goal must be established for each identified exceptional area. The goal </a:t>
            </a:r>
            <a:r>
              <a:rPr lang="en-US" sz="2000" dirty="0" smtClean="0">
                <a:latin typeface="+mj-lt"/>
                <a:ea typeface="ＭＳ Ｐゴシック" charset="-128"/>
              </a:rPr>
              <a:t>must describe </a:t>
            </a:r>
            <a:r>
              <a:rPr lang="en-US" sz="2000" dirty="0">
                <a:latin typeface="+mj-lt"/>
                <a:ea typeface="ＭＳ Ｐゴシック" charset="-128"/>
              </a:rPr>
              <a:t>what the student can reasonably be expected to accomplish in each area during a school year as a result of the provision of special education and related services and should be </a:t>
            </a:r>
            <a:r>
              <a:rPr lang="en-US" sz="2000" dirty="0" smtClean="0">
                <a:latin typeface="+mj-lt"/>
                <a:ea typeface="ＭＳ Ｐゴシック" charset="-128"/>
              </a:rPr>
              <a:t>measurable</a:t>
            </a:r>
            <a:r>
              <a:rPr lang="en-US" sz="2000" b="1" i="1" dirty="0" smtClean="0">
                <a:latin typeface="+mj-lt"/>
                <a:ea typeface="ＭＳ Ｐゴシック" charset="-128"/>
              </a:rPr>
              <a:t> </a:t>
            </a:r>
          </a:p>
          <a:p>
            <a:r>
              <a:rPr lang="en-US" sz="2000" dirty="0" smtClean="0">
                <a:latin typeface="+mj-lt"/>
                <a:ea typeface="ＭＳ Ｐゴシック" charset="-128"/>
              </a:rPr>
              <a:t>All high school students should have a goal focusing on transition</a:t>
            </a:r>
          </a:p>
          <a:p>
            <a:r>
              <a:rPr lang="en-US" sz="2000" dirty="0" smtClean="0">
                <a:latin typeface="+mj-lt"/>
              </a:rPr>
              <a:t>Use the present level of educational performance to drive the development of the IEP goal</a:t>
            </a:r>
          </a:p>
          <a:p>
            <a:endParaRPr lang="en-US" dirty="0"/>
          </a:p>
        </p:txBody>
      </p:sp>
    </p:spTree>
    <p:extLst>
      <p:ext uri="{BB962C8B-B14F-4D97-AF65-F5344CB8AC3E}">
        <p14:creationId xmlns:p14="http://schemas.microsoft.com/office/powerpoint/2010/main" val="38128308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Annual IEP Goals - Transition</a:t>
            </a:r>
            <a:endParaRPr lang="en-US" dirty="0"/>
          </a:p>
        </p:txBody>
      </p:sp>
      <p:sp>
        <p:nvSpPr>
          <p:cNvPr id="3" name="Content Placeholder 2"/>
          <p:cNvSpPr>
            <a:spLocks noGrp="1"/>
          </p:cNvSpPr>
          <p:nvPr>
            <p:ph idx="1"/>
          </p:nvPr>
        </p:nvSpPr>
        <p:spPr/>
        <p:txBody>
          <a:bodyPr/>
          <a:lstStyle/>
          <a:p>
            <a:r>
              <a:rPr lang="en-US" sz="2400" dirty="0" smtClean="0"/>
              <a:t>Examples from the Special Education Framework (2014)</a:t>
            </a:r>
          </a:p>
          <a:p>
            <a:pPr lvl="1"/>
            <a:r>
              <a:rPr lang="en-US" sz="1900" dirty="0" smtClean="0"/>
              <a:t>Given simulation or work-based activities for at least 5 different careers, Delia will develop skills necessary to hold a part-time job at a level of “proficient” as measured on the work experience rubric by teacher observation and data collection in 80% of the work experience settings.</a:t>
            </a:r>
          </a:p>
          <a:p>
            <a:pPr lvl="1"/>
            <a:r>
              <a:rPr lang="en-US" sz="1900" dirty="0" smtClean="0"/>
              <a:t>Given instructional lectures and activities, Piper will remain on task 75% of the time as measured by a time on task probe randomly occurring each week for 4 consecutive weeks.</a:t>
            </a:r>
          </a:p>
          <a:p>
            <a:pPr lvl="1"/>
            <a:r>
              <a:rPr lang="en-US" sz="1900" dirty="0" smtClean="0"/>
              <a:t>When frustrated, embarrassed, or increasing in anxiety, Cam will use his coping skills to regulate and maintain his behavior as measured by participation on his behavior log at a rate of 90% per week for 3 consecutive weeks.</a:t>
            </a:r>
            <a:endParaRPr lang="en-US" sz="1900" dirty="0"/>
          </a:p>
        </p:txBody>
      </p:sp>
      <p:sp>
        <p:nvSpPr>
          <p:cNvPr id="4" name="Rectangle 3"/>
          <p:cNvSpPr/>
          <p:nvPr/>
        </p:nvSpPr>
        <p:spPr>
          <a:xfrm>
            <a:off x="4572000" y="6021288"/>
            <a:ext cx="4572000" cy="646331"/>
          </a:xfrm>
          <a:prstGeom prst="rect">
            <a:avLst/>
          </a:prstGeom>
        </p:spPr>
        <p:txBody>
          <a:bodyPr>
            <a:spAutoFit/>
          </a:bodyPr>
          <a:lstStyle/>
          <a:p>
            <a:r>
              <a:rPr lang="en-US" dirty="0"/>
              <a:t>TDOE Special Education Framework – pg. </a:t>
            </a:r>
            <a:r>
              <a:rPr lang="en-US" dirty="0" smtClean="0"/>
              <a:t>141 </a:t>
            </a:r>
            <a:r>
              <a:rPr lang="en-US" dirty="0"/>
              <a:t>(2014)</a:t>
            </a:r>
          </a:p>
        </p:txBody>
      </p:sp>
    </p:spTree>
    <p:extLst>
      <p:ext uri="{BB962C8B-B14F-4D97-AF65-F5344CB8AC3E}">
        <p14:creationId xmlns:p14="http://schemas.microsoft.com/office/powerpoint/2010/main" val="22924904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Annual IEP Goals - Transition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Examples from your peers:</a:t>
            </a:r>
            <a:endParaRPr lang="en-US" dirty="0"/>
          </a:p>
          <a:p>
            <a:pPr lvl="1"/>
            <a:r>
              <a:rPr lang="en-US" sz="1400" dirty="0" smtClean="0">
                <a:latin typeface="+mj-lt"/>
              </a:rPr>
              <a:t>Given </a:t>
            </a:r>
            <a:r>
              <a:rPr lang="en-US" sz="1400" dirty="0">
                <a:latin typeface="+mj-lt"/>
              </a:rPr>
              <a:t>access to professionals with military experience and internet access, </a:t>
            </a:r>
            <a:r>
              <a:rPr lang="en-US" sz="1400" dirty="0" smtClean="0">
                <a:latin typeface="+mj-lt"/>
              </a:rPr>
              <a:t>the student will </a:t>
            </a:r>
            <a:r>
              <a:rPr lang="en-US" sz="1400" dirty="0">
                <a:latin typeface="+mj-lt"/>
              </a:rPr>
              <a:t>research requirements for entrance into the Navy or Army at the entry level and officer level and be able to describe 5 requirements for entrance for each level (ex: graduation requirements, skills sets, experience needed ) as measured by student work product and/or teacher grade book in 2 out of 2 assignments</a:t>
            </a:r>
            <a:r>
              <a:rPr lang="en-US" sz="1400" dirty="0" smtClean="0">
                <a:latin typeface="+mj-lt"/>
              </a:rPr>
              <a:t>.</a:t>
            </a:r>
          </a:p>
          <a:p>
            <a:pPr lvl="1"/>
            <a:r>
              <a:rPr lang="en-US" sz="1400" dirty="0"/>
              <a:t>Given 3 desired careers of interest </a:t>
            </a:r>
            <a:r>
              <a:rPr lang="en-US" sz="1400" dirty="0" smtClean="0"/>
              <a:t>the student will </a:t>
            </a:r>
            <a:r>
              <a:rPr lang="en-US" sz="1400" dirty="0"/>
              <a:t>research the educational requirements for all 3 jobs in 3/3 trials with 100% accuracy as measured by teacher observation and work samples.</a:t>
            </a:r>
          </a:p>
          <a:p>
            <a:pPr lvl="1"/>
            <a:r>
              <a:rPr lang="en-US" sz="1400" dirty="0"/>
              <a:t>Given various simulated, real word scenarios, </a:t>
            </a:r>
            <a:r>
              <a:rPr lang="en-US" sz="1400" dirty="0" smtClean="0"/>
              <a:t>the student will </a:t>
            </a:r>
            <a:r>
              <a:rPr lang="en-US" sz="1400" dirty="0"/>
              <a:t>independently demonstrate self-advocacy skills by using appropriate communication skills, asking for assistance/clarification, and identifying needed accommodations in a variety of settings, 3 out of 5 opportunities as measured by teacher made data collection tool</a:t>
            </a:r>
            <a:r>
              <a:rPr lang="en-US" sz="1400" dirty="0" smtClean="0"/>
              <a:t>.</a:t>
            </a:r>
          </a:p>
          <a:p>
            <a:pPr lvl="1"/>
            <a:r>
              <a:rPr lang="en-US" sz="1400" dirty="0"/>
              <a:t>Given instruction in a self-advocacy/self determination curriculum, </a:t>
            </a:r>
            <a:r>
              <a:rPr lang="en-US" sz="1400" dirty="0" smtClean="0"/>
              <a:t>the student will </a:t>
            </a:r>
            <a:r>
              <a:rPr lang="en-US" sz="1400" dirty="0"/>
              <a:t>understand his basic rights under IDEA and ADA, and his individual civic </a:t>
            </a:r>
            <a:r>
              <a:rPr lang="en-US" sz="1400" dirty="0" smtClean="0"/>
              <a:t>responsibilities with </a:t>
            </a:r>
            <a:r>
              <a:rPr lang="en-US" sz="1400" dirty="0"/>
              <a:t>100% accuracy on 8 of 10 </a:t>
            </a:r>
            <a:r>
              <a:rPr lang="en-US" sz="1400" dirty="0" smtClean="0"/>
              <a:t>opportunities as measured through data collection and teacher observation.</a:t>
            </a:r>
            <a:endParaRPr lang="en-US" sz="1400" dirty="0"/>
          </a:p>
          <a:p>
            <a:pPr marL="457200" lvl="1" indent="0">
              <a:buNone/>
            </a:pPr>
            <a:endParaRPr lang="en-US" sz="1400" dirty="0"/>
          </a:p>
        </p:txBody>
      </p:sp>
    </p:spTree>
    <p:extLst>
      <p:ext uri="{BB962C8B-B14F-4D97-AF65-F5344CB8AC3E}">
        <p14:creationId xmlns:p14="http://schemas.microsoft.com/office/powerpoint/2010/main" val="9816273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515938" y="558801"/>
            <a:ext cx="8134350" cy="1790080"/>
          </a:xfrm>
          <a:prstGeom prst="downArrowCallout">
            <a:avLst/>
          </a:prstGeom>
          <a:solidFill>
            <a:srgbClr val="FF0000"/>
          </a:solid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Step 1:  Assessment (Prior to the meeting)  </a:t>
            </a:r>
          </a:p>
          <a:p>
            <a:pPr fontAlgn="auto">
              <a:spcBef>
                <a:spcPts val="0"/>
              </a:spcBef>
              <a:spcAft>
                <a:spcPts val="0"/>
              </a:spcAft>
              <a:buFont typeface="Arial" charset="0"/>
              <a:buChar char="•"/>
              <a:defRPr/>
            </a:pPr>
            <a:r>
              <a:rPr lang="en-US" sz="1200" dirty="0">
                <a:solidFill>
                  <a:schemeClr val="tx1"/>
                </a:solidFill>
              </a:rPr>
              <a:t>You must complete at least two assessments for transition </a:t>
            </a:r>
          </a:p>
          <a:p>
            <a:pPr fontAlgn="auto">
              <a:spcBef>
                <a:spcPts val="0"/>
              </a:spcBef>
              <a:spcAft>
                <a:spcPts val="0"/>
              </a:spcAft>
              <a:buFont typeface="Arial" charset="0"/>
              <a:buChar char="•"/>
              <a:defRPr/>
            </a:pPr>
            <a:r>
              <a:rPr lang="en-US" sz="1200" dirty="0">
                <a:solidFill>
                  <a:schemeClr val="tx1"/>
                </a:solidFill>
              </a:rPr>
              <a:t>One must address SKILLS (interpersonal, daily living, academic readiness, self-advocacy and vocational skills)</a:t>
            </a:r>
          </a:p>
          <a:p>
            <a:pPr fontAlgn="auto">
              <a:spcBef>
                <a:spcPts val="0"/>
              </a:spcBef>
              <a:spcAft>
                <a:spcPts val="0"/>
              </a:spcAft>
              <a:buFont typeface="Arial" charset="0"/>
              <a:buChar char="•"/>
              <a:defRPr/>
            </a:pPr>
            <a:r>
              <a:rPr lang="en-US" sz="1200" dirty="0">
                <a:solidFill>
                  <a:schemeClr val="tx1"/>
                </a:solidFill>
              </a:rPr>
              <a:t>One must address INTERESTS &amp; PREFERENCES (recreational, educational and career)    </a:t>
            </a:r>
          </a:p>
          <a:p>
            <a:pPr fontAlgn="auto">
              <a:spcBef>
                <a:spcPts val="0"/>
              </a:spcBef>
              <a:spcAft>
                <a:spcPts val="0"/>
              </a:spcAft>
              <a:defRPr/>
            </a:pPr>
            <a:r>
              <a:rPr lang="en-US" sz="1200" dirty="0">
                <a:solidFill>
                  <a:schemeClr val="tx1"/>
                </a:solidFill>
              </a:rPr>
              <a:t>* Summarize each transition assessment &amp; list individually in  the present levels of performance on the IEP  </a:t>
            </a:r>
          </a:p>
        </p:txBody>
      </p:sp>
      <p:sp>
        <p:nvSpPr>
          <p:cNvPr id="27650" name="TextBox 5"/>
          <p:cNvSpPr txBox="1">
            <a:spLocks noChangeArrowheads="1"/>
          </p:cNvSpPr>
          <p:nvPr/>
        </p:nvSpPr>
        <p:spPr bwMode="auto">
          <a:xfrm>
            <a:off x="1720850" y="0"/>
            <a:ext cx="6192838" cy="369888"/>
          </a:xfrm>
          <a:prstGeom prst="rect">
            <a:avLst/>
          </a:prstGeom>
          <a:solidFill>
            <a:schemeClr val="bg1"/>
          </a:solidFill>
          <a:ln w="57150">
            <a:solidFill>
              <a:schemeClr val="tx1"/>
            </a:solidFill>
            <a:round/>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TRANSITION IEP REQUIREMENTS</a:t>
            </a:r>
          </a:p>
        </p:txBody>
      </p:sp>
      <p:sp>
        <p:nvSpPr>
          <p:cNvPr id="7" name="Down Arrow Callout 6"/>
          <p:cNvSpPr/>
          <p:nvPr/>
        </p:nvSpPr>
        <p:spPr>
          <a:xfrm>
            <a:off x="515938" y="2564904"/>
            <a:ext cx="8134350" cy="1728192"/>
          </a:xfrm>
          <a:prstGeom prst="downArrowCallout">
            <a:avLst/>
          </a:prstGeom>
          <a:solidFill>
            <a:srgbClr val="FF0000"/>
          </a:solid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chemeClr val="tx1"/>
                </a:solidFill>
                <a:ea typeface="ＭＳ Ｐゴシック" charset="-128"/>
              </a:rPr>
              <a:t>Step 2:  Draft Measurable Post Secondary Goals/IEP Goals (Prior to the meeting) </a:t>
            </a:r>
          </a:p>
          <a:p>
            <a:pPr>
              <a:defRPr/>
            </a:pPr>
            <a:r>
              <a:rPr lang="en-US" sz="1200" b="1" dirty="0">
                <a:solidFill>
                  <a:schemeClr val="tx1"/>
                </a:solidFill>
                <a:ea typeface="ＭＳ Ｐゴシック" charset="-128"/>
              </a:rPr>
              <a:t>*</a:t>
            </a:r>
            <a:r>
              <a:rPr lang="en-US" sz="1200" dirty="0">
                <a:solidFill>
                  <a:schemeClr val="tx1"/>
                </a:solidFill>
                <a:ea typeface="ＭＳ Ｐゴシック" charset="-128"/>
              </a:rPr>
              <a:t>Based on the information obtained from the assessment, develop drafted measurable postsecondary goals</a:t>
            </a:r>
          </a:p>
          <a:p>
            <a:pPr>
              <a:defRPr/>
            </a:pPr>
            <a:r>
              <a:rPr lang="en-US" sz="1200" dirty="0">
                <a:solidFill>
                  <a:schemeClr val="tx1"/>
                </a:solidFill>
                <a:ea typeface="ＭＳ Ｐゴシック" charset="-128"/>
              </a:rPr>
              <a:t>*Develop a Plan of Study or Alternate Plan of Study as appropriate</a:t>
            </a:r>
          </a:p>
          <a:p>
            <a:pPr>
              <a:defRPr/>
            </a:pPr>
            <a:r>
              <a:rPr lang="en-US" sz="1200" dirty="0">
                <a:solidFill>
                  <a:schemeClr val="tx1"/>
                </a:solidFill>
                <a:ea typeface="ＭＳ Ｐゴシック" charset="-128"/>
              </a:rPr>
              <a:t>*Complete transition services (must be completed for students 16 years or older/turning 16 during this  IEP year) </a:t>
            </a:r>
          </a:p>
          <a:p>
            <a:pPr>
              <a:defRPr/>
            </a:pPr>
            <a:r>
              <a:rPr lang="en-US" sz="1200" dirty="0">
                <a:solidFill>
                  <a:schemeClr val="tx1"/>
                </a:solidFill>
                <a:ea typeface="ＭＳ Ｐゴシック" charset="-128"/>
              </a:rPr>
              <a:t>* Draft at least one IEP goal that is directly related to the transition services </a:t>
            </a:r>
          </a:p>
          <a:p>
            <a:pPr>
              <a:defRPr/>
            </a:pPr>
            <a:endParaRPr lang="en-US" sz="1200" b="1" dirty="0">
              <a:solidFill>
                <a:srgbClr val="FFFF00"/>
              </a:solidFill>
              <a:ea typeface="ＭＳ Ｐゴシック" charset="-128"/>
            </a:endParaRPr>
          </a:p>
        </p:txBody>
      </p:sp>
      <p:sp>
        <p:nvSpPr>
          <p:cNvPr id="9" name="Down Arrow Callout 8"/>
          <p:cNvSpPr/>
          <p:nvPr/>
        </p:nvSpPr>
        <p:spPr>
          <a:xfrm>
            <a:off x="515938" y="4581128"/>
            <a:ext cx="8134350" cy="1584176"/>
          </a:xfrm>
          <a:prstGeom prst="downArrowCallout">
            <a:avLst/>
          </a:prstGeom>
          <a:solidFill>
            <a:srgbClr val="FFFF00"/>
          </a:solidFill>
          <a:ln w="5715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1400" b="1" dirty="0" smtClean="0">
                <a:latin typeface="Rockwell" charset="0"/>
              </a:rPr>
              <a:t>Step 3: IEP Meeting </a:t>
            </a:r>
          </a:p>
          <a:p>
            <a:pPr eaLnBrk="1" hangingPunct="1">
              <a:defRPr/>
            </a:pPr>
            <a:r>
              <a:rPr lang="en-US" sz="1200" dirty="0" smtClean="0">
                <a:latin typeface="Rockwell" charset="0"/>
              </a:rPr>
              <a:t>* Must obtain </a:t>
            </a:r>
            <a:r>
              <a:rPr lang="ja-JP" altLang="en-US" sz="1200" dirty="0" smtClean="0">
                <a:latin typeface="Rockwell" charset="0"/>
              </a:rPr>
              <a:t>“</a:t>
            </a:r>
            <a:r>
              <a:rPr lang="en-US" sz="1200" dirty="0" smtClean="0">
                <a:latin typeface="Rockwell" charset="0"/>
              </a:rPr>
              <a:t>Consent to Invite Outside Agency</a:t>
            </a:r>
            <a:r>
              <a:rPr lang="ja-JP" altLang="en-US" sz="1200" dirty="0" smtClean="0">
                <a:latin typeface="Rockwell" charset="0"/>
              </a:rPr>
              <a:t>”</a:t>
            </a:r>
            <a:r>
              <a:rPr lang="en-US" sz="1200" dirty="0" smtClean="0">
                <a:latin typeface="Rockwell" charset="0"/>
              </a:rPr>
              <a:t> prior to inviting outside provider to an IEP meeting (</a:t>
            </a:r>
            <a:r>
              <a:rPr lang="en-US" sz="1200" dirty="0" err="1" smtClean="0">
                <a:latin typeface="Rockwell" charset="0"/>
              </a:rPr>
              <a:t>ie</a:t>
            </a:r>
            <a:r>
              <a:rPr lang="en-US" sz="1200" dirty="0" smtClean="0">
                <a:latin typeface="Rockwell" charset="0"/>
              </a:rPr>
              <a:t>. </a:t>
            </a:r>
            <a:r>
              <a:rPr lang="en-US" sz="1200" dirty="0" err="1" smtClean="0">
                <a:latin typeface="Rockwell" charset="0"/>
              </a:rPr>
              <a:t>Voc</a:t>
            </a:r>
            <a:r>
              <a:rPr lang="en-US" sz="1200" dirty="0" smtClean="0">
                <a:latin typeface="Rockwell" charset="0"/>
              </a:rPr>
              <a:t> Rehab, </a:t>
            </a:r>
            <a:r>
              <a:rPr lang="en-US" sz="1200" dirty="0" smtClean="0">
                <a:latin typeface="Rockwell" charset="0"/>
              </a:rPr>
              <a:t>DIDD.</a:t>
            </a:r>
            <a:r>
              <a:rPr lang="en-US" sz="1200" dirty="0" smtClean="0">
                <a:latin typeface="Rockwell" charset="0"/>
              </a:rPr>
              <a:t>)</a:t>
            </a:r>
          </a:p>
          <a:p>
            <a:pPr eaLnBrk="1" hangingPunct="1">
              <a:defRPr/>
            </a:pPr>
            <a:r>
              <a:rPr lang="en-US" sz="1200" dirty="0" smtClean="0">
                <a:latin typeface="Rockwell" charset="0"/>
              </a:rPr>
              <a:t>* Must invite student to the IEP meeting and write his/her name on the notice form</a:t>
            </a:r>
          </a:p>
          <a:p>
            <a:pPr eaLnBrk="1" hangingPunct="1">
              <a:defRPr/>
            </a:pPr>
            <a:endParaRPr lang="en-US" dirty="0" smtClean="0">
              <a:solidFill>
                <a:srgbClr val="FFFFFF"/>
              </a:solidFill>
              <a:latin typeface="Rockwell" charset="0"/>
            </a:endParaRPr>
          </a:p>
        </p:txBody>
      </p:sp>
    </p:spTree>
    <p:extLst>
      <p:ext uri="{BB962C8B-B14F-4D97-AF65-F5344CB8AC3E}">
        <p14:creationId xmlns:p14="http://schemas.microsoft.com/office/powerpoint/2010/main" val="25094194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to Invite Outside Agencies</a:t>
            </a:r>
            <a:endParaRPr lang="en-US" dirty="0"/>
          </a:p>
        </p:txBody>
      </p:sp>
      <p:sp>
        <p:nvSpPr>
          <p:cNvPr id="3" name="Content Placeholder 2"/>
          <p:cNvSpPr>
            <a:spLocks noGrp="1"/>
          </p:cNvSpPr>
          <p:nvPr>
            <p:ph idx="1"/>
          </p:nvPr>
        </p:nvSpPr>
        <p:spPr/>
        <p:txBody>
          <a:bodyPr/>
          <a:lstStyle/>
          <a:p>
            <a:r>
              <a:rPr lang="en-US" sz="2000" dirty="0">
                <a:latin typeface="+mj-lt"/>
              </a:rPr>
              <a:t>Must obtain </a:t>
            </a:r>
            <a:r>
              <a:rPr lang="ja-JP" altLang="en-US" sz="2000" dirty="0">
                <a:latin typeface="+mj-lt"/>
              </a:rPr>
              <a:t>“</a:t>
            </a:r>
            <a:r>
              <a:rPr lang="en-US" sz="2000" dirty="0">
                <a:latin typeface="+mj-lt"/>
              </a:rPr>
              <a:t>Consent to Invite Outside Agency</a:t>
            </a:r>
            <a:r>
              <a:rPr lang="ja-JP" altLang="en-US" sz="2000" dirty="0">
                <a:latin typeface="+mj-lt"/>
              </a:rPr>
              <a:t>”</a:t>
            </a:r>
            <a:r>
              <a:rPr lang="en-US" sz="2000" dirty="0">
                <a:latin typeface="+mj-lt"/>
              </a:rPr>
              <a:t> prior to inviting outside provider to an IEP meeting (</a:t>
            </a:r>
            <a:r>
              <a:rPr lang="en-US" sz="2000" dirty="0" err="1">
                <a:latin typeface="+mj-lt"/>
              </a:rPr>
              <a:t>ie</a:t>
            </a:r>
            <a:r>
              <a:rPr lang="en-US" sz="2000" dirty="0">
                <a:latin typeface="+mj-lt"/>
              </a:rPr>
              <a:t>. </a:t>
            </a:r>
            <a:r>
              <a:rPr lang="en-US" sz="2000" dirty="0" err="1">
                <a:latin typeface="+mj-lt"/>
              </a:rPr>
              <a:t>Voc</a:t>
            </a:r>
            <a:r>
              <a:rPr lang="en-US" sz="2000" dirty="0">
                <a:latin typeface="+mj-lt"/>
              </a:rPr>
              <a:t> Rehab, </a:t>
            </a:r>
            <a:r>
              <a:rPr lang="en-US" sz="2000" dirty="0" smtClean="0">
                <a:latin typeface="+mj-lt"/>
              </a:rPr>
              <a:t>DIDD.</a:t>
            </a:r>
            <a:r>
              <a:rPr lang="en-US" sz="2000" dirty="0" smtClean="0">
                <a:latin typeface="+mj-lt"/>
              </a:rPr>
              <a:t>)</a:t>
            </a:r>
          </a:p>
          <a:p>
            <a:r>
              <a:rPr lang="en-US" sz="2000" dirty="0" smtClean="0">
                <a:latin typeface="+mj-lt"/>
              </a:rPr>
              <a:t>Found on the front page of </a:t>
            </a:r>
            <a:r>
              <a:rPr lang="en-US" sz="2000" dirty="0" err="1" smtClean="0">
                <a:latin typeface="+mj-lt"/>
              </a:rPr>
              <a:t>EdPlan</a:t>
            </a:r>
            <a:r>
              <a:rPr lang="en-US" sz="2000" dirty="0" smtClean="0">
                <a:latin typeface="+mj-lt"/>
              </a:rPr>
              <a:t>/Easy IEP under Documents</a:t>
            </a:r>
          </a:p>
          <a:p>
            <a:endParaRPr lang="en-US" sz="2000" dirty="0">
              <a:latin typeface="+mj-lt"/>
            </a:endParaRPr>
          </a:p>
          <a:p>
            <a:endParaRPr lang="en-US" dirty="0"/>
          </a:p>
        </p:txBody>
      </p:sp>
      <p:pic>
        <p:nvPicPr>
          <p:cNvPr id="4" name="Picture 3" descr="Consent to Invite Outside Agency for Transition Services.pdf"/>
          <p:cNvPicPr>
            <a:picLocks noChangeAspect="1"/>
          </p:cNvPicPr>
          <p:nvPr/>
        </p:nvPicPr>
        <p:blipFill rotWithShape="1">
          <a:blip r:embed="rId2" cstate="print">
            <a:extLst>
              <a:ext uri="{28A0092B-C50C-407E-A947-70E740481C1C}">
                <a14:useLocalDpi xmlns:a14="http://schemas.microsoft.com/office/drawing/2010/main"/>
              </a:ext>
            </a:extLst>
          </a:blip>
          <a:srcRect l="9270" t="-51874" r="7645"/>
          <a:stretch/>
        </p:blipFill>
        <p:spPr>
          <a:xfrm>
            <a:off x="1917700" y="0"/>
            <a:ext cx="5299364" cy="6858000"/>
          </a:xfrm>
          <a:prstGeom prst="rect">
            <a:avLst/>
          </a:prstGeom>
        </p:spPr>
      </p:pic>
    </p:spTree>
    <p:extLst>
      <p:ext uri="{BB962C8B-B14F-4D97-AF65-F5344CB8AC3E}">
        <p14:creationId xmlns:p14="http://schemas.microsoft.com/office/powerpoint/2010/main" val="223185742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IEP Team Meeting</a:t>
            </a:r>
            <a:endParaRPr lang="en-US" dirty="0">
              <a:solidFill>
                <a:srgbClr val="FF0000"/>
              </a:solidFill>
            </a:endParaRPr>
          </a:p>
        </p:txBody>
      </p:sp>
      <p:sp>
        <p:nvSpPr>
          <p:cNvPr id="3" name="Content Placeholder 2"/>
          <p:cNvSpPr>
            <a:spLocks noGrp="1"/>
          </p:cNvSpPr>
          <p:nvPr>
            <p:ph idx="1"/>
          </p:nvPr>
        </p:nvSpPr>
        <p:spPr/>
        <p:txBody>
          <a:bodyPr/>
          <a:lstStyle/>
          <a:p>
            <a:r>
              <a:rPr lang="en-US" sz="2000" dirty="0" smtClean="0"/>
              <a:t>Review all transitionally relevant portions of the IEP and the current and past transition assessments (as needed) with the team</a:t>
            </a:r>
          </a:p>
          <a:p>
            <a:r>
              <a:rPr lang="en-US" sz="2000" dirty="0" smtClean="0"/>
              <a:t>Ask for input from all IEP team members to help provide insight into post-secondary goals</a:t>
            </a:r>
          </a:p>
          <a:p>
            <a:r>
              <a:rPr lang="en-US" sz="2000" dirty="0" smtClean="0"/>
              <a:t>Push the student to be an advocate for themselves and understand the IEP process</a:t>
            </a:r>
          </a:p>
          <a:p>
            <a:r>
              <a:rPr lang="en-US" sz="2000" dirty="0" smtClean="0"/>
              <a:t>Self Advocacy</a:t>
            </a:r>
          </a:p>
          <a:p>
            <a:pPr marL="800100" lvl="1" indent="-342900">
              <a:buFont typeface="+mj-lt"/>
              <a:buAutoNum type="arabicPeriod"/>
            </a:pPr>
            <a:r>
              <a:rPr lang="en-US" sz="1600" dirty="0" smtClean="0"/>
              <a:t>Training</a:t>
            </a:r>
          </a:p>
          <a:p>
            <a:pPr marL="800100" lvl="1" indent="-342900">
              <a:buFont typeface="+mj-lt"/>
              <a:buAutoNum type="arabicPeriod"/>
            </a:pPr>
            <a:r>
              <a:rPr lang="en-US" sz="1600" dirty="0" smtClean="0"/>
              <a:t>Student knowledge of strengths and areas to grow</a:t>
            </a:r>
          </a:p>
          <a:p>
            <a:pPr marL="800100" lvl="1" indent="-342900">
              <a:buFont typeface="+mj-lt"/>
              <a:buAutoNum type="arabicPeriod"/>
            </a:pPr>
            <a:r>
              <a:rPr lang="en-US" sz="1600" dirty="0" smtClean="0"/>
              <a:t>Student participation in the development of the IEP</a:t>
            </a:r>
          </a:p>
          <a:p>
            <a:pPr marL="800100" lvl="1" indent="-342900">
              <a:buFont typeface="+mj-lt"/>
              <a:buAutoNum type="arabicPeriod"/>
            </a:pPr>
            <a:r>
              <a:rPr lang="en-US" sz="1600" dirty="0" smtClean="0"/>
              <a:t>Student participation in the team meeting and ownership of their IEP and transition plan</a:t>
            </a:r>
          </a:p>
          <a:p>
            <a:pPr marL="800100" lvl="1" indent="-342900">
              <a:buFont typeface="+mj-lt"/>
              <a:buAutoNum type="arabicPeriod"/>
            </a:pPr>
            <a:endParaRPr lang="en-US" sz="1600" dirty="0" smtClean="0"/>
          </a:p>
          <a:p>
            <a:pPr marL="914400" lvl="1" indent="-457200">
              <a:buFont typeface="+mj-lt"/>
              <a:buAutoNum type="arabicPeriod"/>
            </a:pPr>
            <a:endParaRPr lang="en-US" sz="2000" dirty="0" smtClean="0"/>
          </a:p>
          <a:p>
            <a:endParaRPr lang="en-US" dirty="0"/>
          </a:p>
        </p:txBody>
      </p:sp>
    </p:spTree>
    <p:extLst>
      <p:ext uri="{BB962C8B-B14F-4D97-AF65-F5344CB8AC3E}">
        <p14:creationId xmlns:p14="http://schemas.microsoft.com/office/powerpoint/2010/main" val="383153062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67544" y="188640"/>
            <a:ext cx="7556500" cy="735012"/>
          </a:xfrm>
        </p:spPr>
        <p:txBody>
          <a:bodyPr/>
          <a:lstStyle/>
          <a:p>
            <a:pPr eaLnBrk="1" hangingPunct="1"/>
            <a:r>
              <a:rPr lang="en-US" sz="3600" dirty="0">
                <a:solidFill>
                  <a:srgbClr val="FF0000"/>
                </a:solidFill>
                <a:latin typeface="Rockwell" charset="0"/>
              </a:rPr>
              <a:t>Transition Checklist</a:t>
            </a:r>
          </a:p>
        </p:txBody>
      </p:sp>
      <p:sp>
        <p:nvSpPr>
          <p:cNvPr id="53251" name="Content Placeholder 2"/>
          <p:cNvSpPr>
            <a:spLocks noGrp="1"/>
          </p:cNvSpPr>
          <p:nvPr>
            <p:ph idx="1"/>
          </p:nvPr>
        </p:nvSpPr>
        <p:spPr>
          <a:xfrm>
            <a:off x="467544" y="1594207"/>
            <a:ext cx="7556500" cy="5257800"/>
          </a:xfrm>
        </p:spPr>
        <p:txBody>
          <a:bodyPr rtlCol="0">
            <a:normAutofit/>
          </a:bodyPr>
          <a:lstStyle/>
          <a:p>
            <a:pPr algn="ctr" eaLnBrk="1" fontAlgn="auto" hangingPunct="1">
              <a:spcAft>
                <a:spcPts val="0"/>
              </a:spcAft>
              <a:buClr>
                <a:schemeClr val="accent1">
                  <a:lumMod val="60000"/>
                  <a:lumOff val="40000"/>
                </a:schemeClr>
              </a:buClr>
              <a:buFont typeface="Wingdings 2" pitchFamily="18" charset="2"/>
              <a:buChar char=""/>
              <a:defRPr/>
            </a:pPr>
            <a:r>
              <a:rPr lang="en-US" sz="1400" b="1" dirty="0">
                <a:solidFill>
                  <a:schemeClr val="tx1">
                    <a:lumMod val="65000"/>
                    <a:lumOff val="35000"/>
                  </a:schemeClr>
                </a:solidFill>
                <a:latin typeface="Rockwell" charset="0"/>
              </a:rPr>
              <a:t>TRANSITION PLAN CHECKLIST</a:t>
            </a:r>
          </a:p>
          <a:p>
            <a:pPr eaLnBrk="1" fontAlgn="auto" hangingPunct="1">
              <a:spcAft>
                <a:spcPts val="0"/>
              </a:spcAft>
              <a:buClr>
                <a:schemeClr val="accent1">
                  <a:lumMod val="60000"/>
                  <a:lumOff val="40000"/>
                </a:schemeClr>
              </a:buClr>
              <a:buFont typeface="Wingdings" charset="0"/>
              <a:buNone/>
              <a:defRPr/>
            </a:pPr>
            <a:r>
              <a:rPr lang="en-US" sz="1400" b="1" dirty="0">
                <a:solidFill>
                  <a:schemeClr val="tx1">
                    <a:lumMod val="65000"/>
                    <a:lumOff val="35000"/>
                  </a:schemeClr>
                </a:solidFill>
                <a:latin typeface="Rockwell" charset="0"/>
              </a:rPr>
              <a:t>	The following questions should be used as guidelines when developing individual transition plans.</a:t>
            </a:r>
          </a:p>
          <a:p>
            <a:pPr eaLnBrk="1" fontAlgn="auto" hangingPunct="1">
              <a:spcAft>
                <a:spcPts val="0"/>
              </a:spcAft>
              <a:buClr>
                <a:schemeClr val="accent1">
                  <a:lumMod val="60000"/>
                  <a:lumOff val="40000"/>
                </a:schemeClr>
              </a:buClr>
              <a:buFont typeface="Wingdings" charset="0"/>
              <a:buNone/>
              <a:defRPr/>
            </a:pPr>
            <a:r>
              <a:rPr lang="en-US" sz="1400" b="1" dirty="0">
                <a:solidFill>
                  <a:schemeClr val="tx1">
                    <a:lumMod val="65000"/>
                    <a:lumOff val="35000"/>
                  </a:schemeClr>
                </a:solidFill>
                <a:latin typeface="Rockwell" charset="0"/>
              </a:rPr>
              <a:t>	1.___Is the evidence the student was invited to the IEP meeting where transition services will be discussed?</a:t>
            </a:r>
          </a:p>
          <a:p>
            <a:pPr eaLnBrk="1" fontAlgn="auto" hangingPunct="1">
              <a:spcAft>
                <a:spcPts val="0"/>
              </a:spcAft>
              <a:buClr>
                <a:schemeClr val="accent1">
                  <a:lumMod val="60000"/>
                  <a:lumOff val="40000"/>
                </a:schemeClr>
              </a:buClr>
              <a:buFont typeface="Wingdings" charset="0"/>
              <a:buNone/>
              <a:defRPr/>
            </a:pPr>
            <a:r>
              <a:rPr lang="en-US" sz="1400" b="1" dirty="0">
                <a:solidFill>
                  <a:schemeClr val="tx1">
                    <a:lumMod val="65000"/>
                    <a:lumOff val="35000"/>
                  </a:schemeClr>
                </a:solidFill>
                <a:latin typeface="Rockwell" charset="0"/>
              </a:rPr>
              <a:t>	2.___Is there evidence the measurable post-secondary goals were based on AGE APPROPRIATE TRANSITION ASSESSMENTS?</a:t>
            </a:r>
          </a:p>
          <a:p>
            <a:pPr eaLnBrk="1" fontAlgn="auto" hangingPunct="1">
              <a:spcAft>
                <a:spcPts val="0"/>
              </a:spcAft>
              <a:buClr>
                <a:schemeClr val="accent1">
                  <a:lumMod val="60000"/>
                  <a:lumOff val="40000"/>
                </a:schemeClr>
              </a:buClr>
              <a:buFont typeface="Wingdings" charset="0"/>
              <a:buNone/>
              <a:defRPr/>
            </a:pPr>
            <a:r>
              <a:rPr lang="en-US" sz="1400" b="1" dirty="0">
                <a:solidFill>
                  <a:schemeClr val="tx1">
                    <a:lumMod val="65000"/>
                    <a:lumOff val="35000"/>
                  </a:schemeClr>
                </a:solidFill>
                <a:latin typeface="Rockwell" charset="0"/>
              </a:rPr>
              <a:t>	3.___Is there an appropriate measurable post-secondary goal that covers education, training, employment and as needed, independent living?</a:t>
            </a:r>
          </a:p>
          <a:p>
            <a:pPr eaLnBrk="1" fontAlgn="auto" hangingPunct="1">
              <a:spcAft>
                <a:spcPts val="0"/>
              </a:spcAft>
              <a:buClr>
                <a:schemeClr val="accent1">
                  <a:lumMod val="60000"/>
                  <a:lumOff val="40000"/>
                </a:schemeClr>
              </a:buClr>
              <a:buFont typeface="Wingdings" charset="0"/>
              <a:buNone/>
              <a:defRPr/>
            </a:pPr>
            <a:r>
              <a:rPr lang="en-US" sz="1400" b="1" dirty="0">
                <a:solidFill>
                  <a:schemeClr val="tx1">
                    <a:lumMod val="65000"/>
                    <a:lumOff val="35000"/>
                  </a:schemeClr>
                </a:solidFill>
                <a:latin typeface="Rockwell" charset="0"/>
              </a:rPr>
              <a:t>	4.___Do the transition services include COURSES OF STUDY that will reasonably enable the student to meet his/her post-secondary goals?</a:t>
            </a:r>
          </a:p>
          <a:p>
            <a:pPr eaLnBrk="1" fontAlgn="auto" hangingPunct="1">
              <a:spcAft>
                <a:spcPts val="0"/>
              </a:spcAft>
              <a:buClr>
                <a:schemeClr val="accent1">
                  <a:lumMod val="60000"/>
                  <a:lumOff val="40000"/>
                </a:schemeClr>
              </a:buClr>
              <a:buFont typeface="Wingdings" charset="0"/>
              <a:buNone/>
              <a:defRPr/>
            </a:pPr>
            <a:r>
              <a:rPr lang="en-US" sz="1400" b="1" dirty="0">
                <a:solidFill>
                  <a:schemeClr val="tx1">
                    <a:lumMod val="65000"/>
                    <a:lumOff val="35000"/>
                  </a:schemeClr>
                </a:solidFill>
                <a:latin typeface="Rockwell" charset="0"/>
              </a:rPr>
              <a:t>	5.___Are there TRANSITION SERVICES in the IEP that will reasonably enable the student to meet his/her post-secondary goals? </a:t>
            </a:r>
          </a:p>
          <a:p>
            <a:pPr eaLnBrk="1" fontAlgn="auto" hangingPunct="1">
              <a:spcAft>
                <a:spcPts val="0"/>
              </a:spcAft>
              <a:buClr>
                <a:schemeClr val="accent1">
                  <a:lumMod val="60000"/>
                  <a:lumOff val="40000"/>
                </a:schemeClr>
              </a:buClr>
              <a:buFont typeface="Wingdings" charset="0"/>
              <a:buNone/>
              <a:defRPr/>
            </a:pPr>
            <a:r>
              <a:rPr lang="en-US" sz="1400" b="1" dirty="0">
                <a:solidFill>
                  <a:schemeClr val="tx1">
                    <a:lumMod val="65000"/>
                    <a:lumOff val="35000"/>
                  </a:schemeClr>
                </a:solidFill>
                <a:latin typeface="Rockwell" charset="0"/>
              </a:rPr>
              <a:t>	6.___If appropriate, is there evidence that a representative of any participating agency was invited to the IEP meeting with prior consent of the parent or student who has reached the age of majority?</a:t>
            </a:r>
          </a:p>
          <a:p>
            <a:pPr eaLnBrk="1" fontAlgn="auto" hangingPunct="1">
              <a:spcAft>
                <a:spcPts val="0"/>
              </a:spcAft>
              <a:buClr>
                <a:schemeClr val="accent1">
                  <a:lumMod val="60000"/>
                  <a:lumOff val="40000"/>
                </a:schemeClr>
              </a:buClr>
              <a:buFont typeface="Wingdings" charset="0"/>
              <a:buNone/>
              <a:defRPr/>
            </a:pPr>
            <a:r>
              <a:rPr lang="en-US" sz="1400" b="1" dirty="0">
                <a:solidFill>
                  <a:schemeClr val="tx1">
                    <a:lumMod val="65000"/>
                    <a:lumOff val="35000"/>
                  </a:schemeClr>
                </a:solidFill>
                <a:latin typeface="Rockwell" charset="0"/>
              </a:rPr>
              <a:t>	7.___Is at least one IEP goal related to the student</a:t>
            </a:r>
            <a:r>
              <a:rPr lang="ja-JP" altLang="en-US" sz="1400" b="1" dirty="0">
                <a:solidFill>
                  <a:schemeClr val="tx1">
                    <a:lumMod val="65000"/>
                    <a:lumOff val="35000"/>
                  </a:schemeClr>
                </a:solidFill>
                <a:latin typeface="Rockwell" charset="0"/>
              </a:rPr>
              <a:t>’</a:t>
            </a:r>
            <a:r>
              <a:rPr lang="en-US" sz="1400" b="1" dirty="0">
                <a:solidFill>
                  <a:schemeClr val="tx1">
                    <a:lumMod val="65000"/>
                    <a:lumOff val="35000"/>
                  </a:schemeClr>
                </a:solidFill>
                <a:latin typeface="Rockwell" charset="0"/>
              </a:rPr>
              <a:t>s transition services needs?</a:t>
            </a:r>
          </a:p>
        </p:txBody>
      </p:sp>
    </p:spTree>
    <p:extLst>
      <p:ext uri="{BB962C8B-B14F-4D97-AF65-F5344CB8AC3E}">
        <p14:creationId xmlns:p14="http://schemas.microsoft.com/office/powerpoint/2010/main" val="10087581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Activity</a:t>
            </a:r>
            <a:r>
              <a:rPr lang="en-US" b="1" u="sng" dirty="0">
                <a:solidFill>
                  <a:srgbClr val="FF0000"/>
                </a:solidFill>
              </a:rPr>
              <a:t/>
            </a:r>
            <a:br>
              <a:rPr lang="en-US" b="1" u="sng" dirty="0">
                <a:solidFill>
                  <a:srgbClr val="FF0000"/>
                </a:solidFill>
              </a:rPr>
            </a:br>
            <a:r>
              <a:rPr lang="en-US" dirty="0" smtClean="0">
                <a:solidFill>
                  <a:srgbClr val="FF0000"/>
                </a:solidFill>
              </a:rPr>
              <a:t>Secondary Plans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If Plan A for a student is to be a musician, what could we help them think about as some additional career options?</a:t>
            </a:r>
          </a:p>
          <a:p>
            <a:pPr marL="971550" lvl="1" indent="-514350">
              <a:buFont typeface="+mj-lt"/>
              <a:buAutoNum type="arabicPeriod"/>
            </a:pPr>
            <a:r>
              <a:rPr lang="en-US" sz="2000" dirty="0" smtClean="0"/>
              <a:t>Sound Technician</a:t>
            </a:r>
          </a:p>
          <a:p>
            <a:pPr marL="971550" lvl="1" indent="-514350">
              <a:buFont typeface="+mj-lt"/>
              <a:buAutoNum type="arabicPeriod"/>
            </a:pPr>
            <a:r>
              <a:rPr lang="en-US" sz="2000" dirty="0" smtClean="0"/>
              <a:t>Stage Hand</a:t>
            </a:r>
          </a:p>
          <a:p>
            <a:pPr marL="971550" lvl="1" indent="-514350">
              <a:buFont typeface="+mj-lt"/>
              <a:buAutoNum type="arabicPeriod"/>
            </a:pPr>
            <a:r>
              <a:rPr lang="en-US" sz="2000" dirty="0" smtClean="0"/>
              <a:t>Work in a theatre/music venue</a:t>
            </a:r>
          </a:p>
          <a:p>
            <a:pPr marL="971550" lvl="1" indent="-514350">
              <a:buFont typeface="+mj-lt"/>
              <a:buAutoNum type="arabicPeriod"/>
            </a:pPr>
            <a:r>
              <a:rPr lang="en-US" sz="2000" dirty="0" smtClean="0"/>
              <a:t>Work in a music store</a:t>
            </a:r>
          </a:p>
          <a:p>
            <a:pPr marL="971550" lvl="1" indent="-514350">
              <a:buFont typeface="+mj-lt"/>
              <a:buAutoNum type="arabicPeriod"/>
            </a:pPr>
            <a:r>
              <a:rPr lang="en-US" sz="2000" dirty="0" smtClean="0"/>
              <a:t>Work at a radio station</a:t>
            </a:r>
          </a:p>
          <a:p>
            <a:pPr marL="971550" lvl="1" indent="-514350">
              <a:buFont typeface="+mj-lt"/>
              <a:buAutoNum type="arabicPeriod"/>
            </a:pPr>
            <a:r>
              <a:rPr lang="en-US" sz="2000" dirty="0" smtClean="0"/>
              <a:t>Write about music (Students with a passion for writing)</a:t>
            </a:r>
          </a:p>
          <a:p>
            <a:pPr marL="971550" lvl="1" indent="-514350">
              <a:buFont typeface="+mj-lt"/>
              <a:buAutoNum type="arabicPeriod"/>
            </a:pPr>
            <a:r>
              <a:rPr lang="en-US" sz="2000" dirty="0" smtClean="0"/>
              <a:t>Attend a University Music Program</a:t>
            </a:r>
          </a:p>
        </p:txBody>
      </p:sp>
    </p:spTree>
    <p:extLst>
      <p:ext uri="{BB962C8B-B14F-4D97-AF65-F5344CB8AC3E}">
        <p14:creationId xmlns:p14="http://schemas.microsoft.com/office/powerpoint/2010/main" val="393926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0000"/>
                </a:solidFill>
              </a:rPr>
              <a:t>Other Post-Secondary Transition Considerations</a:t>
            </a:r>
            <a:endParaRPr lang="en-US" sz="4000" dirty="0">
              <a:solidFill>
                <a:srgbClr val="FF0000"/>
              </a:solidFill>
            </a:endParaRPr>
          </a:p>
        </p:txBody>
      </p:sp>
      <p:sp>
        <p:nvSpPr>
          <p:cNvPr id="3" name="Content Placeholder 2"/>
          <p:cNvSpPr>
            <a:spLocks noGrp="1"/>
          </p:cNvSpPr>
          <p:nvPr>
            <p:ph idx="1"/>
          </p:nvPr>
        </p:nvSpPr>
        <p:spPr>
          <a:xfrm>
            <a:off x="467544" y="1484784"/>
            <a:ext cx="8229600" cy="4493096"/>
          </a:xfrm>
        </p:spPr>
        <p:txBody>
          <a:bodyPr/>
          <a:lstStyle/>
          <a:p>
            <a:r>
              <a:rPr lang="en-US" sz="2300" dirty="0" smtClean="0"/>
              <a:t>Diploma Type:</a:t>
            </a:r>
          </a:p>
          <a:p>
            <a:pPr lvl="1"/>
            <a:r>
              <a:rPr lang="en-US" sz="2300" dirty="0"/>
              <a:t>General Education, Occupational, </a:t>
            </a:r>
            <a:r>
              <a:rPr lang="en-US" sz="2300" dirty="0" smtClean="0"/>
              <a:t>SPED</a:t>
            </a:r>
          </a:p>
          <a:p>
            <a:pPr marL="457200" lvl="1" indent="0">
              <a:buNone/>
            </a:pPr>
            <a:endParaRPr lang="en-US" sz="2300" dirty="0" smtClean="0"/>
          </a:p>
          <a:p>
            <a:r>
              <a:rPr lang="en-US" sz="2300" dirty="0" smtClean="0"/>
              <a:t>Work-Based Learning</a:t>
            </a:r>
          </a:p>
          <a:p>
            <a:pPr lvl="1"/>
            <a:r>
              <a:rPr lang="en-US" sz="2300" dirty="0"/>
              <a:t>KCS Work Programming</a:t>
            </a:r>
          </a:p>
          <a:p>
            <a:pPr lvl="1"/>
            <a:r>
              <a:rPr lang="en-US" sz="2300" dirty="0"/>
              <a:t>Community </a:t>
            </a:r>
            <a:r>
              <a:rPr lang="en-US" sz="2300" dirty="0" smtClean="0"/>
              <a:t>Job</a:t>
            </a:r>
          </a:p>
          <a:p>
            <a:pPr marL="457200" lvl="1" indent="0">
              <a:buNone/>
            </a:pPr>
            <a:endParaRPr lang="en-US" sz="2300" dirty="0" smtClean="0"/>
          </a:p>
          <a:p>
            <a:r>
              <a:rPr lang="en-US" sz="2300" dirty="0" smtClean="0"/>
              <a:t>College/Post-secondary educational options</a:t>
            </a:r>
          </a:p>
          <a:p>
            <a:pPr marL="0" indent="0">
              <a:buNone/>
            </a:pPr>
            <a:endParaRPr lang="en-US" sz="2300" dirty="0" smtClean="0"/>
          </a:p>
          <a:p>
            <a:r>
              <a:rPr lang="en-US" sz="2300" dirty="0" smtClean="0"/>
              <a:t>Linkage to Vocational Rehabilitation</a:t>
            </a:r>
          </a:p>
          <a:p>
            <a:endParaRPr lang="en-US" sz="2400" dirty="0" smtClean="0"/>
          </a:p>
          <a:p>
            <a:pPr marL="457200" lvl="1" indent="0">
              <a:buNone/>
            </a:pPr>
            <a:endParaRPr lang="en-US" dirty="0" smtClean="0"/>
          </a:p>
        </p:txBody>
      </p:sp>
    </p:spTree>
    <p:extLst>
      <p:ext uri="{BB962C8B-B14F-4D97-AF65-F5344CB8AC3E}">
        <p14:creationId xmlns:p14="http://schemas.microsoft.com/office/powerpoint/2010/main" val="40692390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Activity</a:t>
            </a:r>
            <a:endParaRPr lang="en-US" dirty="0">
              <a:solidFill>
                <a:srgbClr val="FF0000"/>
              </a:solidFill>
            </a:endParaRPr>
          </a:p>
        </p:txBody>
      </p:sp>
      <p:sp>
        <p:nvSpPr>
          <p:cNvPr id="3" name="Content Placeholder 2"/>
          <p:cNvSpPr>
            <a:spLocks noGrp="1"/>
          </p:cNvSpPr>
          <p:nvPr>
            <p:ph idx="1"/>
          </p:nvPr>
        </p:nvSpPr>
        <p:spPr/>
        <p:txBody>
          <a:bodyPr/>
          <a:lstStyle/>
          <a:p>
            <a:r>
              <a:rPr lang="en-US" sz="2000" dirty="0" smtClean="0"/>
              <a:t>For this activity:</a:t>
            </a:r>
          </a:p>
          <a:p>
            <a:pPr lvl="1"/>
            <a:r>
              <a:rPr lang="en-US" sz="2000" dirty="0"/>
              <a:t>Return to your groups</a:t>
            </a:r>
          </a:p>
          <a:p>
            <a:pPr lvl="1"/>
            <a:r>
              <a:rPr lang="en-US" sz="2000" dirty="0"/>
              <a:t>Review the transition information provided in the questionnaire</a:t>
            </a:r>
          </a:p>
          <a:p>
            <a:pPr lvl="1"/>
            <a:r>
              <a:rPr lang="en-US" sz="2000" dirty="0" smtClean="0"/>
              <a:t>Develop </a:t>
            </a:r>
            <a:r>
              <a:rPr lang="en-US" sz="2000" dirty="0"/>
              <a:t>one annual goal, and work through the portions of the transition </a:t>
            </a:r>
            <a:r>
              <a:rPr lang="en-US" sz="2000" dirty="0" smtClean="0"/>
              <a:t>services section </a:t>
            </a:r>
            <a:r>
              <a:rPr lang="en-US" sz="2000" dirty="0"/>
              <a:t>for the student you have</a:t>
            </a:r>
          </a:p>
          <a:p>
            <a:pPr lvl="1"/>
            <a:r>
              <a:rPr lang="en-US" sz="2000" dirty="0"/>
              <a:t>Present to the group</a:t>
            </a:r>
          </a:p>
          <a:p>
            <a:pPr lvl="1"/>
            <a:endParaRPr lang="en-US" sz="2000" dirty="0" smtClean="0"/>
          </a:p>
          <a:p>
            <a:r>
              <a:rPr lang="en-US" sz="2000" dirty="0" smtClean="0"/>
              <a:t>I will gather the results for each student and create an example summary of each so you have an snapshot for a few different types of students and transition ideas.</a:t>
            </a:r>
          </a:p>
        </p:txBody>
      </p:sp>
    </p:spTree>
    <p:extLst>
      <p:ext uri="{BB962C8B-B14F-4D97-AF65-F5344CB8AC3E}">
        <p14:creationId xmlns:p14="http://schemas.microsoft.com/office/powerpoint/2010/main" val="273207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dirty="0">
                <a:solidFill>
                  <a:srgbClr val="FF0000"/>
                </a:solidFill>
                <a:latin typeface="Rockwell" charset="0"/>
              </a:rPr>
              <a:t>Secondary Transition Coordinator</a:t>
            </a:r>
          </a:p>
        </p:txBody>
      </p:sp>
      <p:sp>
        <p:nvSpPr>
          <p:cNvPr id="54274" name="TextBox 4"/>
          <p:cNvSpPr txBox="1">
            <a:spLocks noChangeArrowheads="1"/>
          </p:cNvSpPr>
          <p:nvPr/>
        </p:nvSpPr>
        <p:spPr bwMode="auto">
          <a:xfrm>
            <a:off x="1143000" y="2209800"/>
            <a:ext cx="73739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00"/>
                </a:solidFill>
              </a:rPr>
              <a:t>Michelle Pittman</a:t>
            </a:r>
            <a:r>
              <a:rPr lang="en-US" dirty="0">
                <a:solidFill>
                  <a:schemeClr val="accent1"/>
                </a:solidFill>
              </a:rPr>
              <a:t>: </a:t>
            </a:r>
            <a:r>
              <a:rPr lang="en-US" dirty="0">
                <a:solidFill>
                  <a:schemeClr val="accent1"/>
                </a:solidFill>
                <a:hlinkClick r:id="rId2"/>
              </a:rPr>
              <a:t>michelle.pittman@knoxschools.org</a:t>
            </a:r>
            <a:endParaRPr lang="en-US" dirty="0">
              <a:solidFill>
                <a:schemeClr val="accent1"/>
              </a:solidFill>
            </a:endParaRPr>
          </a:p>
          <a:p>
            <a:pPr eaLnBrk="1" hangingPunct="1"/>
            <a:endParaRPr lang="en-US" dirty="0"/>
          </a:p>
          <a:p>
            <a:pPr eaLnBrk="1" hangingPunct="1"/>
            <a:r>
              <a:rPr lang="en-US" dirty="0"/>
              <a:t>Phone: 594-1490</a:t>
            </a:r>
          </a:p>
          <a:p>
            <a:pPr eaLnBrk="1" hangingPunct="1"/>
            <a:endParaRPr lang="en-US" dirty="0"/>
          </a:p>
          <a:p>
            <a:pPr eaLnBrk="1" hangingPunct="1"/>
            <a:r>
              <a:rPr lang="en-US" dirty="0"/>
              <a:t>Fax: 594-1712</a:t>
            </a:r>
          </a:p>
          <a:p>
            <a:pPr eaLnBrk="1" hangingPunct="1"/>
            <a:endParaRPr lang="en-US" dirty="0"/>
          </a:p>
          <a:p>
            <a:pPr eaLnBrk="1" hangingPunct="1"/>
            <a:r>
              <a:rPr lang="en-US" dirty="0"/>
              <a:t>School Mail:  A.J. 5</a:t>
            </a:r>
            <a:r>
              <a:rPr lang="en-US" baseline="30000" dirty="0"/>
              <a:t>th</a:t>
            </a:r>
            <a:r>
              <a:rPr lang="en-US" dirty="0"/>
              <a:t> Floor</a:t>
            </a:r>
          </a:p>
        </p:txBody>
      </p:sp>
    </p:spTree>
    <p:extLst>
      <p:ext uri="{BB962C8B-B14F-4D97-AF65-F5344CB8AC3E}">
        <p14:creationId xmlns:p14="http://schemas.microsoft.com/office/powerpoint/2010/main" val="223034172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References</a:t>
            </a:r>
            <a:endParaRPr lang="en-US" dirty="0">
              <a:solidFill>
                <a:srgbClr val="FF0000"/>
              </a:solidFill>
            </a:endParaRPr>
          </a:p>
        </p:txBody>
      </p:sp>
      <p:sp>
        <p:nvSpPr>
          <p:cNvPr id="3" name="Content Placeholder 2"/>
          <p:cNvSpPr>
            <a:spLocks noGrp="1"/>
          </p:cNvSpPr>
          <p:nvPr>
            <p:ph idx="1"/>
          </p:nvPr>
        </p:nvSpPr>
        <p:spPr/>
        <p:txBody>
          <a:bodyPr/>
          <a:lstStyle/>
          <a:p>
            <a:r>
              <a:rPr lang="en-US" sz="2300" dirty="0" smtClean="0">
                <a:latin typeface="+mj-lt"/>
              </a:rPr>
              <a:t>Pittman</a:t>
            </a:r>
            <a:r>
              <a:rPr lang="en-US" sz="2300" dirty="0">
                <a:latin typeface="+mj-lt"/>
              </a:rPr>
              <a:t>, Michelle. "Transition Planning Process." </a:t>
            </a:r>
            <a:r>
              <a:rPr lang="en-US" sz="2300" dirty="0" smtClean="0">
                <a:latin typeface="+mj-lt"/>
              </a:rPr>
              <a:t>Lecture/Presentation</a:t>
            </a:r>
          </a:p>
          <a:p>
            <a:r>
              <a:rPr lang="en-US" sz="2300" dirty="0" smtClean="0">
                <a:latin typeface="+mj-lt"/>
              </a:rPr>
              <a:t>Labor &amp;Industries (L&amp;I), </a:t>
            </a:r>
            <a:r>
              <a:rPr lang="en-US" sz="2300" dirty="0">
                <a:latin typeface="+mj-lt"/>
              </a:rPr>
              <a:t>W</a:t>
            </a:r>
            <a:r>
              <a:rPr lang="en-US" sz="2300" dirty="0" smtClean="0">
                <a:latin typeface="+mj-lt"/>
              </a:rPr>
              <a:t>ashington State. “Kids and teens share their dream jobs – Video 3” </a:t>
            </a:r>
            <a:r>
              <a:rPr lang="en-US" sz="2300" i="1" dirty="0" err="1" smtClean="0">
                <a:latin typeface="+mj-lt"/>
              </a:rPr>
              <a:t>Youtube</a:t>
            </a:r>
            <a:r>
              <a:rPr lang="en-US" sz="2300" i="1" dirty="0" smtClean="0">
                <a:latin typeface="+mj-lt"/>
              </a:rPr>
              <a:t>. </a:t>
            </a:r>
            <a:r>
              <a:rPr lang="en-US" sz="2300" dirty="0" err="1" smtClean="0">
                <a:latin typeface="+mj-lt"/>
              </a:rPr>
              <a:t>Youtube</a:t>
            </a:r>
            <a:r>
              <a:rPr lang="en-US" sz="2300" dirty="0" smtClean="0">
                <a:latin typeface="+mj-lt"/>
              </a:rPr>
              <a:t>, LLC, 23 June 2016. </a:t>
            </a:r>
          </a:p>
          <a:p>
            <a:r>
              <a:rPr lang="en-US" sz="2300" dirty="0"/>
              <a:t>"Special Education Secondary Transition." </a:t>
            </a:r>
            <a:r>
              <a:rPr lang="en-US" sz="2300" i="1" dirty="0"/>
              <a:t>- </a:t>
            </a:r>
            <a:r>
              <a:rPr lang="en-US" sz="2300" i="1" dirty="0" err="1"/>
              <a:t>TN.Gov</a:t>
            </a:r>
            <a:r>
              <a:rPr lang="en-US" sz="2300" dirty="0"/>
              <a:t>. </a:t>
            </a:r>
            <a:r>
              <a:rPr lang="en-US" sz="2300" dirty="0" err="1"/>
              <a:t>N.p</a:t>
            </a:r>
            <a:r>
              <a:rPr lang="en-US" sz="2300" dirty="0"/>
              <a:t>., </a:t>
            </a:r>
            <a:r>
              <a:rPr lang="en-US" sz="2300" dirty="0" err="1"/>
              <a:t>n.d.</a:t>
            </a:r>
            <a:r>
              <a:rPr lang="en-US" sz="2300" dirty="0"/>
              <a:t> Web. 21 June 2016. </a:t>
            </a:r>
            <a:endParaRPr lang="en-US" sz="2300" dirty="0" smtClean="0">
              <a:latin typeface="+mj-lt"/>
            </a:endParaRPr>
          </a:p>
          <a:p>
            <a:r>
              <a:rPr lang="en-US" sz="2300" dirty="0" smtClean="0">
                <a:latin typeface="+mj-lt"/>
              </a:rPr>
              <a:t>United States. Tennessee Department of Education. Special Education. </a:t>
            </a:r>
            <a:r>
              <a:rPr lang="en-US" sz="2300" i="1" dirty="0" smtClean="0">
                <a:latin typeface="+mj-lt"/>
              </a:rPr>
              <a:t>Special Education Frameworks</a:t>
            </a:r>
            <a:r>
              <a:rPr lang="en-US" sz="2300" dirty="0" smtClean="0">
                <a:latin typeface="+mj-lt"/>
              </a:rPr>
              <a:t>. Nashville: Tennessee Department of Education, 2014. Print. </a:t>
            </a:r>
          </a:p>
        </p:txBody>
      </p:sp>
    </p:spTree>
    <p:extLst>
      <p:ext uri="{BB962C8B-B14F-4D97-AF65-F5344CB8AC3E}">
        <p14:creationId xmlns:p14="http://schemas.microsoft.com/office/powerpoint/2010/main" val="30408530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Activity</a:t>
            </a:r>
            <a:br>
              <a:rPr lang="en-US" dirty="0" smtClean="0">
                <a:solidFill>
                  <a:srgbClr val="FF0000"/>
                </a:solidFill>
              </a:rPr>
            </a:br>
            <a:r>
              <a:rPr lang="en-US" dirty="0" smtClean="0">
                <a:solidFill>
                  <a:srgbClr val="FF0000"/>
                </a:solidFill>
              </a:rPr>
              <a:t>Secondary Pathways</a:t>
            </a:r>
            <a:endParaRPr lang="en-US" dirty="0">
              <a:solidFill>
                <a:srgbClr val="FF0000"/>
              </a:solidFill>
            </a:endParaRPr>
          </a:p>
        </p:txBody>
      </p:sp>
      <p:sp>
        <p:nvSpPr>
          <p:cNvPr id="3" name="Content Placeholder 2"/>
          <p:cNvSpPr>
            <a:spLocks noGrp="1"/>
          </p:cNvSpPr>
          <p:nvPr>
            <p:ph idx="1"/>
          </p:nvPr>
        </p:nvSpPr>
        <p:spPr/>
        <p:txBody>
          <a:bodyPr/>
          <a:lstStyle/>
          <a:p>
            <a:r>
              <a:rPr lang="en-US" sz="2600" dirty="0" smtClean="0"/>
              <a:t>Group A</a:t>
            </a:r>
          </a:p>
          <a:p>
            <a:pPr lvl="1"/>
            <a:r>
              <a:rPr lang="en-US" sz="2600" dirty="0"/>
              <a:t>Professional </a:t>
            </a:r>
            <a:r>
              <a:rPr lang="en-US" sz="2600" dirty="0" smtClean="0"/>
              <a:t>athlete</a:t>
            </a:r>
          </a:p>
          <a:p>
            <a:r>
              <a:rPr lang="en-US" sz="2600" dirty="0" smtClean="0"/>
              <a:t>Group B</a:t>
            </a:r>
          </a:p>
          <a:p>
            <a:pPr lvl="1"/>
            <a:r>
              <a:rPr lang="en-US" sz="2600" dirty="0" smtClean="0"/>
              <a:t>Medical Professional (doctor, vet, etc…)</a:t>
            </a:r>
          </a:p>
          <a:p>
            <a:r>
              <a:rPr lang="en-US" sz="2600" dirty="0" smtClean="0"/>
              <a:t>Group C</a:t>
            </a:r>
          </a:p>
          <a:p>
            <a:pPr lvl="1"/>
            <a:r>
              <a:rPr lang="en-US" sz="2600" dirty="0" smtClean="0"/>
              <a:t>Video Game Designer</a:t>
            </a:r>
          </a:p>
          <a:p>
            <a:r>
              <a:rPr lang="en-US" sz="2600" dirty="0" smtClean="0"/>
              <a:t>Group D</a:t>
            </a:r>
          </a:p>
          <a:p>
            <a:pPr lvl="1"/>
            <a:r>
              <a:rPr lang="en-US" sz="2600" dirty="0" smtClean="0"/>
              <a:t>Politician</a:t>
            </a:r>
          </a:p>
          <a:p>
            <a:pPr lvl="1"/>
            <a:endParaRPr lang="en-US" dirty="0" smtClean="0"/>
          </a:p>
        </p:txBody>
      </p:sp>
    </p:spTree>
    <p:extLst>
      <p:ext uri="{BB962C8B-B14F-4D97-AF65-F5344CB8AC3E}">
        <p14:creationId xmlns:p14="http://schemas.microsoft.com/office/powerpoint/2010/main" val="21849531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How Do We Help Them Get There?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Take what a </a:t>
            </a:r>
            <a:r>
              <a:rPr lang="en-US" dirty="0" smtClean="0"/>
              <a:t>student </a:t>
            </a:r>
            <a:r>
              <a:rPr lang="en-US" dirty="0" smtClean="0"/>
              <a:t>is passionate about and guide them</a:t>
            </a:r>
          </a:p>
          <a:p>
            <a:r>
              <a:rPr lang="en-US" dirty="0" smtClean="0"/>
              <a:t>Listen</a:t>
            </a:r>
          </a:p>
          <a:p>
            <a:r>
              <a:rPr lang="en-US" dirty="0" smtClean="0"/>
              <a:t>Write effective transition plans</a:t>
            </a:r>
          </a:p>
          <a:p>
            <a:r>
              <a:rPr lang="en-US" dirty="0" smtClean="0"/>
              <a:t>Make meaningful connections</a:t>
            </a:r>
          </a:p>
          <a:p>
            <a:r>
              <a:rPr lang="en-US" dirty="0" smtClean="0"/>
              <a:t>Help the student GROW with their plan!</a:t>
            </a:r>
          </a:p>
          <a:p>
            <a:endParaRPr lang="en-US" dirty="0" smtClean="0"/>
          </a:p>
          <a:p>
            <a:endParaRPr lang="en-US" dirty="0"/>
          </a:p>
        </p:txBody>
      </p:sp>
    </p:spTree>
    <p:extLst>
      <p:ext uri="{BB962C8B-B14F-4D97-AF65-F5344CB8AC3E}">
        <p14:creationId xmlns:p14="http://schemas.microsoft.com/office/powerpoint/2010/main" val="8167556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
            </a:r>
            <a:br>
              <a:rPr lang="en-US" sz="3600" dirty="0" smtClean="0">
                <a:solidFill>
                  <a:srgbClr val="FF0000"/>
                </a:solidFill>
              </a:rPr>
            </a:br>
            <a:r>
              <a:rPr lang="en-US" sz="3600" dirty="0" smtClean="0">
                <a:solidFill>
                  <a:srgbClr val="FF0000"/>
                </a:solidFill>
              </a:rPr>
              <a:t>Strong </a:t>
            </a:r>
            <a:r>
              <a:rPr lang="en-US" sz="3600" dirty="0">
                <a:solidFill>
                  <a:srgbClr val="FF0000"/>
                </a:solidFill>
              </a:rPr>
              <a:t>Predictors of Post-Secondary Success </a:t>
            </a:r>
            <a:br>
              <a:rPr lang="en-US" sz="3600" dirty="0">
                <a:solidFill>
                  <a:srgbClr val="FF0000"/>
                </a:solidFill>
              </a:rPr>
            </a:br>
            <a:endParaRPr lang="en-US" sz="3600" dirty="0">
              <a:solidFill>
                <a:srgbClr val="FF0000"/>
              </a:solidFill>
            </a:endParaRPr>
          </a:p>
        </p:txBody>
      </p:sp>
      <p:sp>
        <p:nvSpPr>
          <p:cNvPr id="3" name="Content Placeholder 2"/>
          <p:cNvSpPr>
            <a:spLocks noGrp="1"/>
          </p:cNvSpPr>
          <p:nvPr>
            <p:ph idx="1"/>
          </p:nvPr>
        </p:nvSpPr>
        <p:spPr/>
        <p:txBody>
          <a:bodyPr/>
          <a:lstStyle/>
          <a:p>
            <a:pPr marL="0" indent="0">
              <a:buNone/>
            </a:pPr>
            <a:r>
              <a:rPr lang="en-US" sz="2000" dirty="0" smtClean="0"/>
              <a:t>1. Access </a:t>
            </a:r>
            <a:r>
              <a:rPr lang="en-US" sz="2000" dirty="0"/>
              <a:t>to the general education </a:t>
            </a:r>
            <a:r>
              <a:rPr lang="en-US" sz="2000" dirty="0" smtClean="0"/>
              <a:t>curriculum </a:t>
            </a:r>
            <a:endParaRPr lang="en-US" sz="2000" dirty="0"/>
          </a:p>
          <a:p>
            <a:pPr marL="0" indent="0">
              <a:buNone/>
            </a:pPr>
            <a:r>
              <a:rPr lang="en-US" sz="2000" dirty="0"/>
              <a:t>2</a:t>
            </a:r>
            <a:r>
              <a:rPr lang="en-US" sz="2000" dirty="0" smtClean="0"/>
              <a:t>. High expectations </a:t>
            </a:r>
            <a:r>
              <a:rPr lang="en-US" sz="2000" dirty="0"/>
              <a:t>for students</a:t>
            </a:r>
          </a:p>
          <a:p>
            <a:pPr marL="0" indent="0">
              <a:buNone/>
            </a:pPr>
            <a:r>
              <a:rPr lang="en-US" sz="2000" dirty="0"/>
              <a:t>3</a:t>
            </a:r>
            <a:r>
              <a:rPr lang="en-US" sz="2000" dirty="0" smtClean="0"/>
              <a:t>. Friendships and </a:t>
            </a:r>
            <a:r>
              <a:rPr lang="en-US" sz="2000" dirty="0"/>
              <a:t>supportive peer relationships</a:t>
            </a:r>
          </a:p>
          <a:p>
            <a:pPr marL="0" indent="0">
              <a:buNone/>
            </a:pPr>
            <a:r>
              <a:rPr lang="en-US" sz="2000" dirty="0"/>
              <a:t>4</a:t>
            </a:r>
            <a:r>
              <a:rPr lang="en-US" sz="2000" dirty="0" smtClean="0"/>
              <a:t>. Youth </a:t>
            </a:r>
            <a:r>
              <a:rPr lang="en-US" sz="2000" dirty="0"/>
              <a:t>leadership in educational and transition planning</a:t>
            </a:r>
          </a:p>
          <a:p>
            <a:pPr marL="0" indent="0">
              <a:buNone/>
            </a:pPr>
            <a:r>
              <a:rPr lang="en-US" sz="2000" dirty="0"/>
              <a:t>5</a:t>
            </a:r>
            <a:r>
              <a:rPr lang="en-US" sz="2000" dirty="0" smtClean="0"/>
              <a:t>. Self-determination skills </a:t>
            </a:r>
            <a:r>
              <a:rPr lang="en-US" sz="2000" dirty="0"/>
              <a:t>and opportunities</a:t>
            </a:r>
          </a:p>
          <a:p>
            <a:pPr marL="0" indent="0">
              <a:buNone/>
            </a:pPr>
            <a:r>
              <a:rPr lang="en-US" sz="2000" dirty="0"/>
              <a:t>6</a:t>
            </a:r>
            <a:r>
              <a:rPr lang="en-US" sz="2000" dirty="0" smtClean="0"/>
              <a:t>. Early </a:t>
            </a:r>
            <a:r>
              <a:rPr lang="en-US" sz="2000" dirty="0"/>
              <a:t>career development and </a:t>
            </a:r>
            <a:r>
              <a:rPr lang="en-US" sz="2000" dirty="0" smtClean="0"/>
              <a:t>paid </a:t>
            </a:r>
            <a:r>
              <a:rPr lang="en-US" sz="2000" dirty="0"/>
              <a:t>and/or unpaid </a:t>
            </a:r>
            <a:r>
              <a:rPr lang="en-US" sz="2000" dirty="0" smtClean="0"/>
              <a:t>work </a:t>
            </a:r>
            <a:r>
              <a:rPr lang="en-US" sz="2000" dirty="0"/>
              <a:t>experiences</a:t>
            </a:r>
          </a:p>
          <a:p>
            <a:pPr marL="0" indent="0">
              <a:buNone/>
            </a:pPr>
            <a:r>
              <a:rPr lang="en-US" sz="2000" dirty="0"/>
              <a:t>7</a:t>
            </a:r>
            <a:r>
              <a:rPr lang="en-US" sz="2000" dirty="0" smtClean="0"/>
              <a:t>. Extracurricular and volunteer </a:t>
            </a:r>
            <a:r>
              <a:rPr lang="en-US" sz="2000" dirty="0"/>
              <a:t>involvement</a:t>
            </a:r>
          </a:p>
          <a:p>
            <a:pPr marL="0" indent="0">
              <a:buNone/>
            </a:pPr>
            <a:r>
              <a:rPr lang="en-US" sz="2000" dirty="0"/>
              <a:t>8</a:t>
            </a:r>
            <a:r>
              <a:rPr lang="en-US" sz="2000" dirty="0" smtClean="0"/>
              <a:t>. Collaboration and </a:t>
            </a:r>
            <a:r>
              <a:rPr lang="en-US" sz="2000" dirty="0"/>
              <a:t>systems linkages</a:t>
            </a:r>
          </a:p>
          <a:p>
            <a:pPr marL="0" indent="0">
              <a:buNone/>
            </a:pPr>
            <a:r>
              <a:rPr lang="en-US" sz="2000" dirty="0"/>
              <a:t>9</a:t>
            </a:r>
            <a:r>
              <a:rPr lang="en-US" sz="2000" dirty="0" smtClean="0"/>
              <a:t>. Parent and </a:t>
            </a:r>
            <a:r>
              <a:rPr lang="en-US" sz="2000" dirty="0"/>
              <a:t>family involvement</a:t>
            </a:r>
          </a:p>
          <a:p>
            <a:pPr marL="0" indent="0">
              <a:buNone/>
            </a:pPr>
            <a:r>
              <a:rPr lang="en-US" sz="2000" dirty="0"/>
              <a:t>10</a:t>
            </a:r>
            <a:r>
              <a:rPr lang="en-US" sz="2000" dirty="0" smtClean="0"/>
              <a:t>. Caring </a:t>
            </a:r>
            <a:r>
              <a:rPr lang="en-US" sz="2000" dirty="0"/>
              <a:t>teachers and mentors</a:t>
            </a:r>
          </a:p>
          <a:p>
            <a:pPr marL="0" indent="0">
              <a:buNone/>
            </a:pPr>
            <a:r>
              <a:rPr lang="en-US" sz="2000" dirty="0"/>
              <a:t>11</a:t>
            </a:r>
            <a:r>
              <a:rPr lang="en-US" sz="2000" dirty="0" smtClean="0"/>
              <a:t>. Natural </a:t>
            </a:r>
            <a:r>
              <a:rPr lang="en-US" sz="2000" dirty="0"/>
              <a:t>supports and partners in the community</a:t>
            </a:r>
          </a:p>
          <a:p>
            <a:endParaRPr lang="en-US" sz="1800" dirty="0"/>
          </a:p>
        </p:txBody>
      </p:sp>
      <p:sp>
        <p:nvSpPr>
          <p:cNvPr id="4" name="Rectangle 3"/>
          <p:cNvSpPr/>
          <p:nvPr/>
        </p:nvSpPr>
        <p:spPr>
          <a:xfrm>
            <a:off x="4572000" y="6021288"/>
            <a:ext cx="4572000" cy="646331"/>
          </a:xfrm>
          <a:prstGeom prst="rect">
            <a:avLst/>
          </a:prstGeom>
        </p:spPr>
        <p:txBody>
          <a:bodyPr>
            <a:spAutoFit/>
          </a:bodyPr>
          <a:lstStyle/>
          <a:p>
            <a:r>
              <a:rPr lang="en-US" dirty="0" smtClean="0"/>
              <a:t>TDOE </a:t>
            </a:r>
            <a:r>
              <a:rPr lang="en-US" dirty="0"/>
              <a:t>Special Education Framework – pg. </a:t>
            </a:r>
            <a:r>
              <a:rPr lang="en-US" dirty="0" smtClean="0"/>
              <a:t>133</a:t>
            </a:r>
            <a:endParaRPr lang="en-US" dirty="0"/>
          </a:p>
        </p:txBody>
      </p:sp>
    </p:spTree>
    <p:extLst>
      <p:ext uri="{BB962C8B-B14F-4D97-AF65-F5344CB8AC3E}">
        <p14:creationId xmlns:p14="http://schemas.microsoft.com/office/powerpoint/2010/main" val="24891110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solidFill>
                  <a:srgbClr val="FF0000"/>
                </a:solidFill>
                <a:latin typeface="News Gothic MT" charset="0"/>
              </a:rPr>
              <a:t>Objectives</a:t>
            </a:r>
            <a:endParaRPr lang="en-US" dirty="0">
              <a:solidFill>
                <a:srgbClr val="FF0000"/>
              </a:solidFill>
              <a:latin typeface="News Gothic MT" charset="0"/>
            </a:endParaRPr>
          </a:p>
        </p:txBody>
      </p:sp>
      <p:sp>
        <p:nvSpPr>
          <p:cNvPr id="20482" name="Content Placeholder 2"/>
          <p:cNvSpPr>
            <a:spLocks noGrp="1"/>
          </p:cNvSpPr>
          <p:nvPr>
            <p:ph idx="1"/>
          </p:nvPr>
        </p:nvSpPr>
        <p:spPr/>
        <p:txBody>
          <a:bodyPr/>
          <a:lstStyle/>
          <a:p>
            <a:r>
              <a:rPr lang="en-US" sz="2800" dirty="0" smtClean="0">
                <a:latin typeface="News Gothic MT" charset="0"/>
              </a:rPr>
              <a:t>Teachers </a:t>
            </a:r>
            <a:r>
              <a:rPr lang="en-US" sz="2800" dirty="0">
                <a:latin typeface="News Gothic MT" charset="0"/>
              </a:rPr>
              <a:t>will be able to develop student-specific Transition </a:t>
            </a:r>
            <a:r>
              <a:rPr lang="en-US" sz="2800" dirty="0" smtClean="0">
                <a:latin typeface="News Gothic MT" charset="0"/>
              </a:rPr>
              <a:t>Plans</a:t>
            </a:r>
            <a:r>
              <a:rPr lang="en-US" sz="2800" dirty="0" smtClean="0">
                <a:latin typeface="News Gothic MT" charset="0"/>
              </a:rPr>
              <a:t> </a:t>
            </a:r>
            <a:r>
              <a:rPr lang="en-US" sz="2800" dirty="0" smtClean="0">
                <a:latin typeface="News Gothic MT" charset="0"/>
              </a:rPr>
              <a:t>that </a:t>
            </a:r>
            <a:r>
              <a:rPr lang="en-US" sz="2800" dirty="0">
                <a:latin typeface="News Gothic MT" charset="0"/>
              </a:rPr>
              <a:t>assist students in achieving measurable post-secondary goals </a:t>
            </a:r>
            <a:r>
              <a:rPr lang="en-US" sz="2800" dirty="0" smtClean="0">
                <a:latin typeface="News Gothic MT" charset="0"/>
              </a:rPr>
              <a:t>and improving outcomes after high school</a:t>
            </a:r>
          </a:p>
          <a:p>
            <a:r>
              <a:rPr lang="en-US" sz="2800" dirty="0">
                <a:latin typeface="News Gothic MT" charset="0"/>
              </a:rPr>
              <a:t>Teachers will be able to use the Transition Checklist to </a:t>
            </a:r>
            <a:r>
              <a:rPr lang="en-US" sz="2800" dirty="0" smtClean="0">
                <a:latin typeface="News Gothic MT" charset="0"/>
              </a:rPr>
              <a:t>develop student-centered, compliant </a:t>
            </a:r>
            <a:r>
              <a:rPr lang="en-US" sz="2800" dirty="0">
                <a:latin typeface="News Gothic MT" charset="0"/>
              </a:rPr>
              <a:t>Transition Plans as a part of the IEP</a:t>
            </a:r>
          </a:p>
          <a:p>
            <a:endParaRPr lang="en-US" sz="2800" dirty="0">
              <a:latin typeface="News Gothic MT" charset="0"/>
            </a:endParaRPr>
          </a:p>
        </p:txBody>
      </p:sp>
    </p:spTree>
    <p:extLst>
      <p:ext uri="{BB962C8B-B14F-4D97-AF65-F5344CB8AC3E}">
        <p14:creationId xmlns:p14="http://schemas.microsoft.com/office/powerpoint/2010/main" val="9056327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is Post-Secondary Transition Planning?</a:t>
            </a:r>
            <a:endParaRPr lang="en-US" dirty="0">
              <a:solidFill>
                <a:srgbClr val="FF0000"/>
              </a:solidFill>
            </a:endParaRPr>
          </a:p>
        </p:txBody>
      </p:sp>
      <p:sp>
        <p:nvSpPr>
          <p:cNvPr id="3" name="Content Placeholder 2"/>
          <p:cNvSpPr>
            <a:spLocks noGrp="1"/>
          </p:cNvSpPr>
          <p:nvPr>
            <p:ph idx="1"/>
          </p:nvPr>
        </p:nvSpPr>
        <p:spPr/>
        <p:txBody>
          <a:bodyPr/>
          <a:lstStyle/>
          <a:p>
            <a:r>
              <a:rPr lang="en-US" sz="2800" dirty="0" smtClean="0"/>
              <a:t>Team approach to planning designed to help students prepare for and manage the many changes they encounter following graduation, including:</a:t>
            </a:r>
          </a:p>
          <a:p>
            <a:pPr marL="971550" lvl="1" indent="-514350">
              <a:buFont typeface="+mj-lt"/>
              <a:buAutoNum type="arabicPeriod"/>
            </a:pPr>
            <a:r>
              <a:rPr lang="en-US" sz="1600" dirty="0" smtClean="0"/>
              <a:t>College (Community or 4-year), technical school, vocational school, or programs such as Futures at UT, Next Steps at Vanderbilt, </a:t>
            </a:r>
            <a:r>
              <a:rPr lang="en-US" sz="1600" dirty="0" err="1" smtClean="0"/>
              <a:t>TigerLife</a:t>
            </a:r>
            <a:r>
              <a:rPr lang="en-US" sz="1600" dirty="0" smtClean="0"/>
              <a:t> at the University of Memphis, </a:t>
            </a:r>
            <a:r>
              <a:rPr lang="en-US" sz="1600" dirty="0" err="1" smtClean="0"/>
              <a:t>etc</a:t>
            </a:r>
            <a:r>
              <a:rPr lang="is-IS" sz="1600" dirty="0" smtClean="0"/>
              <a:t>…</a:t>
            </a:r>
          </a:p>
          <a:p>
            <a:pPr marL="457200" lvl="1" indent="0">
              <a:buNone/>
            </a:pPr>
            <a:endParaRPr lang="en-US" sz="1600" dirty="0" smtClean="0"/>
          </a:p>
          <a:p>
            <a:pPr marL="971550" lvl="1" indent="-514350">
              <a:buFont typeface="+mj-lt"/>
              <a:buAutoNum type="arabicPeriod"/>
            </a:pPr>
            <a:r>
              <a:rPr lang="en-US" sz="1600" dirty="0" smtClean="0"/>
              <a:t>Ways to find work, fill out job applications learn job skills, </a:t>
            </a:r>
            <a:r>
              <a:rPr lang="en-US" sz="1600" dirty="0" err="1" smtClean="0"/>
              <a:t>etc</a:t>
            </a:r>
            <a:r>
              <a:rPr lang="is-IS" sz="1600" dirty="0" smtClean="0"/>
              <a:t>…</a:t>
            </a:r>
          </a:p>
          <a:p>
            <a:pPr marL="457200" lvl="1" indent="0">
              <a:buNone/>
            </a:pPr>
            <a:endParaRPr lang="is-IS" sz="1600" dirty="0"/>
          </a:p>
          <a:p>
            <a:pPr marL="971550" lvl="1" indent="-514350">
              <a:buFont typeface="+mj-lt"/>
              <a:buAutoNum type="arabicPeriod"/>
            </a:pPr>
            <a:r>
              <a:rPr lang="is-IS" sz="1600" dirty="0" smtClean="0"/>
              <a:t>Living and life skills – Finding housing, budgeting, living alone or with others (family or friends), cleaning, self care, mobility in the community, etc...</a:t>
            </a:r>
          </a:p>
          <a:p>
            <a:pPr marL="457200" lvl="1" indent="0">
              <a:buNone/>
            </a:pPr>
            <a:endParaRPr lang="en-US" dirty="0" smtClean="0"/>
          </a:p>
        </p:txBody>
      </p:sp>
    </p:spTree>
    <p:extLst>
      <p:ext uri="{BB962C8B-B14F-4D97-AF65-F5344CB8AC3E}">
        <p14:creationId xmlns:p14="http://schemas.microsoft.com/office/powerpoint/2010/main" val="2006075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68409</TotalTime>
  <Words>3003</Words>
  <Application>Microsoft Macintosh PowerPoint</Application>
  <PresentationFormat>On-screen Show (4:3)</PresentationFormat>
  <Paragraphs>292</Paragraphs>
  <Slides>43</Slides>
  <Notes>1</Notes>
  <HiddenSlides>2</HiddenSlides>
  <MMClips>1</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Diseño predeterminado</vt:lpstr>
      <vt:lpstr>The IEP Olympics</vt:lpstr>
      <vt:lpstr>What Do You Want To Be When You Grow Up??</vt:lpstr>
      <vt:lpstr>Transition Plans</vt:lpstr>
      <vt:lpstr>Activity Secondary Plans</vt:lpstr>
      <vt:lpstr>Activity Secondary Pathways</vt:lpstr>
      <vt:lpstr>How Do We Help Them Get There?</vt:lpstr>
      <vt:lpstr> Strong Predictors of Post-Secondary Success  </vt:lpstr>
      <vt:lpstr>Objectives</vt:lpstr>
      <vt:lpstr>What is Post-Secondary Transition Planning?</vt:lpstr>
      <vt:lpstr>PowerPoint Presentation</vt:lpstr>
      <vt:lpstr>Transition Checklist</vt:lpstr>
      <vt:lpstr>Transition Defined</vt:lpstr>
      <vt:lpstr>PowerPoint Presentation</vt:lpstr>
      <vt:lpstr>Age Appropriate Transition Assessments</vt:lpstr>
      <vt:lpstr>Transition Assessments</vt:lpstr>
      <vt:lpstr>Transition Assessments</vt:lpstr>
      <vt:lpstr>Transition Assessments</vt:lpstr>
      <vt:lpstr>Transition Assessments</vt:lpstr>
      <vt:lpstr>PowerPoint Presentation</vt:lpstr>
      <vt:lpstr>Measurable Post-Secondary Goals</vt:lpstr>
      <vt:lpstr>Measurable Post-Secondary Goals</vt:lpstr>
      <vt:lpstr>Measurable Post-Secondary Goals</vt:lpstr>
      <vt:lpstr>Plans of Study</vt:lpstr>
      <vt:lpstr>Focused Plan of Study</vt:lpstr>
      <vt:lpstr>Alternate Plan of Study</vt:lpstr>
      <vt:lpstr>Plans of Study</vt:lpstr>
      <vt:lpstr>Plans of Study</vt:lpstr>
      <vt:lpstr>Activity</vt:lpstr>
      <vt:lpstr>PowerPoint Presentation</vt:lpstr>
      <vt:lpstr>Transition Services</vt:lpstr>
      <vt:lpstr>Transition Services</vt:lpstr>
      <vt:lpstr>Measurable Annual Goals</vt:lpstr>
      <vt:lpstr>Develop Instructionally Appropriate Goals for Transition</vt:lpstr>
      <vt:lpstr>Annual IEP Goals - Transition</vt:lpstr>
      <vt:lpstr>Annual IEP Goals - Transition</vt:lpstr>
      <vt:lpstr>PowerPoint Presentation</vt:lpstr>
      <vt:lpstr>Consent to Invite Outside Agencies</vt:lpstr>
      <vt:lpstr>The IEP Team Meeting</vt:lpstr>
      <vt:lpstr>Transition Checklist</vt:lpstr>
      <vt:lpstr>Other Post-Secondary Transition Considerations</vt:lpstr>
      <vt:lpstr>Activity</vt:lpstr>
      <vt:lpstr>Secondary Transition Coordinator</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Michael Morrow</cp:lastModifiedBy>
  <cp:revision>794</cp:revision>
  <cp:lastPrinted>2016-07-14T19:08:59Z</cp:lastPrinted>
  <dcterms:created xsi:type="dcterms:W3CDTF">2010-05-23T14:28:12Z</dcterms:created>
  <dcterms:modified xsi:type="dcterms:W3CDTF">2016-07-25T14:53:32Z</dcterms:modified>
</cp:coreProperties>
</file>