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87" r:id="rId2"/>
    <p:sldId id="257" r:id="rId3"/>
    <p:sldId id="286" r:id="rId4"/>
    <p:sldId id="269" r:id="rId5"/>
    <p:sldId id="276" r:id="rId6"/>
    <p:sldId id="270" r:id="rId7"/>
    <p:sldId id="271" r:id="rId8"/>
    <p:sldId id="274" r:id="rId9"/>
    <p:sldId id="275" r:id="rId10"/>
    <p:sldId id="277" r:id="rId11"/>
    <p:sldId id="278" r:id="rId12"/>
    <p:sldId id="288" r:id="rId13"/>
    <p:sldId id="289" r:id="rId14"/>
    <p:sldId id="280" r:id="rId15"/>
    <p:sldId id="281" r:id="rId16"/>
    <p:sldId id="272" r:id="rId17"/>
    <p:sldId id="282" r:id="rId18"/>
    <p:sldId id="283" r:id="rId19"/>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96" d="100"/>
          <a:sy n="96" d="100"/>
        </p:scale>
        <p:origin x="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65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6578"/>
          </a:xfrm>
          <a:prstGeom prst="rect">
            <a:avLst/>
          </a:prstGeom>
        </p:spPr>
        <p:txBody>
          <a:bodyPr vert="horz" lIns="91440" tIns="45720" rIns="91440" bIns="45720" rtlCol="0"/>
          <a:lstStyle>
            <a:lvl1pPr algn="r">
              <a:defRPr sz="1200"/>
            </a:lvl1pPr>
          </a:lstStyle>
          <a:p>
            <a:fld id="{E4F76664-AC6F-407A-9758-8ACCEAA6CE54}" type="datetimeFigureOut">
              <a:rPr lang="en-US" smtClean="0"/>
              <a:t>6/16/2017</a:t>
            </a:fld>
            <a:endParaRPr lang="en-US"/>
          </a:p>
        </p:txBody>
      </p:sp>
      <p:sp>
        <p:nvSpPr>
          <p:cNvPr id="4" name="Footer Placeholder 3"/>
          <p:cNvSpPr>
            <a:spLocks noGrp="1"/>
          </p:cNvSpPr>
          <p:nvPr>
            <p:ph type="ftr" sz="quarter" idx="2"/>
          </p:nvPr>
        </p:nvSpPr>
        <p:spPr>
          <a:xfrm>
            <a:off x="1" y="8829822"/>
            <a:ext cx="2972421" cy="46657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822"/>
            <a:ext cx="2972421" cy="466578"/>
          </a:xfrm>
          <a:prstGeom prst="rect">
            <a:avLst/>
          </a:prstGeom>
        </p:spPr>
        <p:txBody>
          <a:bodyPr vert="horz" lIns="91440" tIns="45720" rIns="91440" bIns="45720" rtlCol="0" anchor="b"/>
          <a:lstStyle>
            <a:lvl1pPr algn="r">
              <a:defRPr sz="1200"/>
            </a:lvl1pPr>
          </a:lstStyle>
          <a:p>
            <a:fld id="{12F4B626-F65B-4643-A7FF-9833E23D683F}" type="slidenum">
              <a:rPr lang="en-US" smtClean="0"/>
              <a:t>‹#›</a:t>
            </a:fld>
            <a:endParaRPr lang="en-US"/>
          </a:p>
        </p:txBody>
      </p:sp>
    </p:spTree>
    <p:extLst>
      <p:ext uri="{BB962C8B-B14F-4D97-AF65-F5344CB8AC3E}">
        <p14:creationId xmlns:p14="http://schemas.microsoft.com/office/powerpoint/2010/main" val="2378786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884613" y="0"/>
            <a:ext cx="2971800" cy="466435"/>
          </a:xfrm>
          <a:prstGeom prst="rect">
            <a:avLst/>
          </a:prstGeom>
        </p:spPr>
        <p:txBody>
          <a:bodyPr vert="horz" lIns="92830" tIns="46415" rIns="92830" bIns="46415" rtlCol="0"/>
          <a:lstStyle>
            <a:lvl1pPr algn="r">
              <a:defRPr sz="1200"/>
            </a:lvl1pPr>
          </a:lstStyle>
          <a:p>
            <a:fld id="{3F9BD87A-6203-4B1A-B7A3-B084F4E91307}" type="datetimeFigureOut">
              <a:rPr lang="en-US" smtClean="0"/>
              <a:t>6/16/2017</a:t>
            </a:fld>
            <a:endParaRPr lang="en-US"/>
          </a:p>
        </p:txBody>
      </p:sp>
      <p:sp>
        <p:nvSpPr>
          <p:cNvPr id="4" name="Slide Image Placeholder 3"/>
          <p:cNvSpPr>
            <a:spLocks noGrp="1" noRot="1" noChangeAspect="1"/>
          </p:cNvSpPr>
          <p:nvPr>
            <p:ph type="sldImg" idx="2"/>
          </p:nvPr>
        </p:nvSpPr>
        <p:spPr>
          <a:xfrm>
            <a:off x="639763" y="1162050"/>
            <a:ext cx="5578475" cy="3138488"/>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685800" y="4473893"/>
            <a:ext cx="5486400" cy="3660458"/>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8"/>
            <a:ext cx="2971800" cy="466434"/>
          </a:xfrm>
          <a:prstGeom prst="rect">
            <a:avLst/>
          </a:prstGeom>
        </p:spPr>
        <p:txBody>
          <a:bodyPr vert="horz" lIns="92830" tIns="46415" rIns="92830" bIns="46415" rtlCol="0" anchor="b"/>
          <a:lstStyle>
            <a:lvl1pPr algn="r">
              <a:defRPr sz="1200"/>
            </a:lvl1pPr>
          </a:lstStyle>
          <a:p>
            <a:fld id="{5ED9C45D-C6D7-424D-823F-6768B748DF56}" type="slidenum">
              <a:rPr lang="en-US" smtClean="0"/>
              <a:t>‹#›</a:t>
            </a:fld>
            <a:endParaRPr lang="en-US"/>
          </a:p>
        </p:txBody>
      </p:sp>
    </p:spTree>
    <p:extLst>
      <p:ext uri="{BB962C8B-B14F-4D97-AF65-F5344CB8AC3E}">
        <p14:creationId xmlns:p14="http://schemas.microsoft.com/office/powerpoint/2010/main" val="2411523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a:t>
            </a:fld>
            <a:endParaRPr lang="en-US"/>
          </a:p>
        </p:txBody>
      </p:sp>
    </p:spTree>
    <p:extLst>
      <p:ext uri="{BB962C8B-B14F-4D97-AF65-F5344CB8AC3E}">
        <p14:creationId xmlns:p14="http://schemas.microsoft.com/office/powerpoint/2010/main" val="4082144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10</a:t>
            </a:fld>
            <a:endParaRPr lang="en-US"/>
          </a:p>
        </p:txBody>
      </p:sp>
    </p:spTree>
    <p:extLst>
      <p:ext uri="{BB962C8B-B14F-4D97-AF65-F5344CB8AC3E}">
        <p14:creationId xmlns:p14="http://schemas.microsoft.com/office/powerpoint/2010/main" val="536616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11</a:t>
            </a:fld>
            <a:endParaRPr lang="en-US"/>
          </a:p>
        </p:txBody>
      </p:sp>
    </p:spTree>
    <p:extLst>
      <p:ext uri="{BB962C8B-B14F-4D97-AF65-F5344CB8AC3E}">
        <p14:creationId xmlns:p14="http://schemas.microsoft.com/office/powerpoint/2010/main" val="2580857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14</a:t>
            </a:fld>
            <a:endParaRPr lang="en-US"/>
          </a:p>
        </p:txBody>
      </p:sp>
    </p:spTree>
    <p:extLst>
      <p:ext uri="{BB962C8B-B14F-4D97-AF65-F5344CB8AC3E}">
        <p14:creationId xmlns:p14="http://schemas.microsoft.com/office/powerpoint/2010/main" val="3341358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15</a:t>
            </a:fld>
            <a:endParaRPr lang="en-US"/>
          </a:p>
        </p:txBody>
      </p:sp>
    </p:spTree>
    <p:extLst>
      <p:ext uri="{BB962C8B-B14F-4D97-AF65-F5344CB8AC3E}">
        <p14:creationId xmlns:p14="http://schemas.microsoft.com/office/powerpoint/2010/main" val="2598459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16</a:t>
            </a:fld>
            <a:endParaRPr lang="en-US"/>
          </a:p>
        </p:txBody>
      </p:sp>
    </p:spTree>
    <p:extLst>
      <p:ext uri="{BB962C8B-B14F-4D97-AF65-F5344CB8AC3E}">
        <p14:creationId xmlns:p14="http://schemas.microsoft.com/office/powerpoint/2010/main" val="1650581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17</a:t>
            </a:fld>
            <a:endParaRPr lang="en-US"/>
          </a:p>
        </p:txBody>
      </p:sp>
    </p:spTree>
    <p:extLst>
      <p:ext uri="{BB962C8B-B14F-4D97-AF65-F5344CB8AC3E}">
        <p14:creationId xmlns:p14="http://schemas.microsoft.com/office/powerpoint/2010/main" val="977753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18</a:t>
            </a:fld>
            <a:endParaRPr lang="en-US"/>
          </a:p>
        </p:txBody>
      </p:sp>
    </p:spTree>
    <p:extLst>
      <p:ext uri="{BB962C8B-B14F-4D97-AF65-F5344CB8AC3E}">
        <p14:creationId xmlns:p14="http://schemas.microsoft.com/office/powerpoint/2010/main" val="394103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2</a:t>
            </a:fld>
            <a:endParaRPr lang="en-US"/>
          </a:p>
        </p:txBody>
      </p:sp>
    </p:spTree>
    <p:extLst>
      <p:ext uri="{BB962C8B-B14F-4D97-AF65-F5344CB8AC3E}">
        <p14:creationId xmlns:p14="http://schemas.microsoft.com/office/powerpoint/2010/main" val="2706369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3</a:t>
            </a:fld>
            <a:endParaRPr lang="en-US"/>
          </a:p>
        </p:txBody>
      </p:sp>
    </p:spTree>
    <p:extLst>
      <p:ext uri="{BB962C8B-B14F-4D97-AF65-F5344CB8AC3E}">
        <p14:creationId xmlns:p14="http://schemas.microsoft.com/office/powerpoint/2010/main" val="305064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4</a:t>
            </a:fld>
            <a:endParaRPr lang="en-US"/>
          </a:p>
        </p:txBody>
      </p:sp>
    </p:spTree>
    <p:extLst>
      <p:ext uri="{BB962C8B-B14F-4D97-AF65-F5344CB8AC3E}">
        <p14:creationId xmlns:p14="http://schemas.microsoft.com/office/powerpoint/2010/main" val="3239589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5</a:t>
            </a:fld>
            <a:endParaRPr lang="en-US"/>
          </a:p>
        </p:txBody>
      </p:sp>
    </p:spTree>
    <p:extLst>
      <p:ext uri="{BB962C8B-B14F-4D97-AF65-F5344CB8AC3E}">
        <p14:creationId xmlns:p14="http://schemas.microsoft.com/office/powerpoint/2010/main" val="2710229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6</a:t>
            </a:fld>
            <a:endParaRPr lang="en-US"/>
          </a:p>
        </p:txBody>
      </p:sp>
    </p:spTree>
    <p:extLst>
      <p:ext uri="{BB962C8B-B14F-4D97-AF65-F5344CB8AC3E}">
        <p14:creationId xmlns:p14="http://schemas.microsoft.com/office/powerpoint/2010/main" val="535703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7</a:t>
            </a:fld>
            <a:endParaRPr lang="en-US"/>
          </a:p>
        </p:txBody>
      </p:sp>
    </p:spTree>
    <p:extLst>
      <p:ext uri="{BB962C8B-B14F-4D97-AF65-F5344CB8AC3E}">
        <p14:creationId xmlns:p14="http://schemas.microsoft.com/office/powerpoint/2010/main" val="3815757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8</a:t>
            </a:fld>
            <a:endParaRPr lang="en-US"/>
          </a:p>
        </p:txBody>
      </p:sp>
    </p:spTree>
    <p:extLst>
      <p:ext uri="{BB962C8B-B14F-4D97-AF65-F5344CB8AC3E}">
        <p14:creationId xmlns:p14="http://schemas.microsoft.com/office/powerpoint/2010/main" val="3765961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9C45D-C6D7-424D-823F-6768B748DF56}" type="slidenum">
              <a:rPr lang="en-US" smtClean="0"/>
              <a:t>9</a:t>
            </a:fld>
            <a:endParaRPr lang="en-US"/>
          </a:p>
        </p:txBody>
      </p:sp>
    </p:spTree>
    <p:extLst>
      <p:ext uri="{BB962C8B-B14F-4D97-AF65-F5344CB8AC3E}">
        <p14:creationId xmlns:p14="http://schemas.microsoft.com/office/powerpoint/2010/main" val="1749587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63" indent="0" algn="ctr">
              <a:buNone/>
              <a:defRPr sz="2000"/>
            </a:lvl2pPr>
            <a:lvl3pPr marL="914327" indent="0" algn="ctr">
              <a:buNone/>
              <a:defRPr sz="1800"/>
            </a:lvl3pPr>
            <a:lvl4pPr marL="1371490" indent="0" algn="ctr">
              <a:buNone/>
              <a:defRPr sz="1600"/>
            </a:lvl4pPr>
            <a:lvl5pPr marL="1828654" indent="0" algn="ctr">
              <a:buNone/>
              <a:defRPr sz="1600"/>
            </a:lvl5pPr>
            <a:lvl6pPr marL="2285818" indent="0" algn="ctr">
              <a:buNone/>
              <a:defRPr sz="1600"/>
            </a:lvl6pPr>
            <a:lvl7pPr marL="2742980" indent="0" algn="ctr">
              <a:buNone/>
              <a:defRPr sz="1600"/>
            </a:lvl7pPr>
            <a:lvl8pPr marL="3200144" indent="0" algn="ctr">
              <a:buNone/>
              <a:defRPr sz="1600"/>
            </a:lvl8pPr>
            <a:lvl9pPr marL="3657308"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BB5DEB-A6AD-42C7-B1BC-5EF288F44BE4}"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2837383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BB5DEB-A6AD-42C7-B1BC-5EF288F44BE4}"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3754655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BB5DEB-A6AD-42C7-B1BC-5EF288F44BE4}"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12607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BB5DEB-A6AD-42C7-B1BC-5EF288F44BE4}"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104746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63" indent="0">
              <a:buNone/>
              <a:defRPr sz="2000">
                <a:solidFill>
                  <a:schemeClr val="tx1">
                    <a:tint val="75000"/>
                  </a:schemeClr>
                </a:solidFill>
              </a:defRPr>
            </a:lvl2pPr>
            <a:lvl3pPr marL="914327" indent="0">
              <a:buNone/>
              <a:defRPr sz="1800">
                <a:solidFill>
                  <a:schemeClr val="tx1">
                    <a:tint val="75000"/>
                  </a:schemeClr>
                </a:solidFill>
              </a:defRPr>
            </a:lvl3pPr>
            <a:lvl4pPr marL="1371490" indent="0">
              <a:buNone/>
              <a:defRPr sz="1600">
                <a:solidFill>
                  <a:schemeClr val="tx1">
                    <a:tint val="75000"/>
                  </a:schemeClr>
                </a:solidFill>
              </a:defRPr>
            </a:lvl4pPr>
            <a:lvl5pPr marL="1828654" indent="0">
              <a:buNone/>
              <a:defRPr sz="1600">
                <a:solidFill>
                  <a:schemeClr val="tx1">
                    <a:tint val="75000"/>
                  </a:schemeClr>
                </a:solidFill>
              </a:defRPr>
            </a:lvl5pPr>
            <a:lvl6pPr marL="2285818" indent="0">
              <a:buNone/>
              <a:defRPr sz="1600">
                <a:solidFill>
                  <a:schemeClr val="tx1">
                    <a:tint val="75000"/>
                  </a:schemeClr>
                </a:solidFill>
              </a:defRPr>
            </a:lvl6pPr>
            <a:lvl7pPr marL="2742980" indent="0">
              <a:buNone/>
              <a:defRPr sz="1600">
                <a:solidFill>
                  <a:schemeClr val="tx1">
                    <a:tint val="75000"/>
                  </a:schemeClr>
                </a:solidFill>
              </a:defRPr>
            </a:lvl7pPr>
            <a:lvl8pPr marL="3200144" indent="0">
              <a:buNone/>
              <a:defRPr sz="1600">
                <a:solidFill>
                  <a:schemeClr val="tx1">
                    <a:tint val="75000"/>
                  </a:schemeClr>
                </a:solidFill>
              </a:defRPr>
            </a:lvl8pPr>
            <a:lvl9pPr marL="3657308"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BB5DEB-A6AD-42C7-B1BC-5EF288F44BE4}"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4058706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BB5DEB-A6AD-42C7-B1BC-5EF288F44BE4}"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2582673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91" y="1681163"/>
            <a:ext cx="5157787" cy="823912"/>
          </a:xfrm>
        </p:spPr>
        <p:txBody>
          <a:bodyPr anchor="b"/>
          <a:lstStyle>
            <a:lvl1pPr marL="0" indent="0">
              <a:buNone/>
              <a:defRPr sz="2400" b="1"/>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91"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163" indent="0">
              <a:buNone/>
              <a:defRPr sz="2000" b="1"/>
            </a:lvl2pPr>
            <a:lvl3pPr marL="914327" indent="0">
              <a:buNone/>
              <a:defRPr sz="1800" b="1"/>
            </a:lvl3pPr>
            <a:lvl4pPr marL="1371490" indent="0">
              <a:buNone/>
              <a:defRPr sz="1600" b="1"/>
            </a:lvl4pPr>
            <a:lvl5pPr marL="1828654" indent="0">
              <a:buNone/>
              <a:defRPr sz="1600" b="1"/>
            </a:lvl5pPr>
            <a:lvl6pPr marL="2285818" indent="0">
              <a:buNone/>
              <a:defRPr sz="1600" b="1"/>
            </a:lvl6pPr>
            <a:lvl7pPr marL="2742980" indent="0">
              <a:buNone/>
              <a:defRPr sz="1600" b="1"/>
            </a:lvl7pPr>
            <a:lvl8pPr marL="3200144" indent="0">
              <a:buNone/>
              <a:defRPr sz="1600" b="1"/>
            </a:lvl8pPr>
            <a:lvl9pPr marL="365730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BB5DEB-A6AD-42C7-B1BC-5EF288F44BE4}" type="datetimeFigureOut">
              <a:rPr lang="en-US" smtClean="0"/>
              <a:t>6/16/2017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185697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BB5DEB-A6AD-42C7-B1BC-5EF288F44BE4}" type="datetimeFigureOut">
              <a:rPr lang="en-US" smtClean="0"/>
              <a:t>6/16/2017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214787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BB5DEB-A6AD-42C7-B1BC-5EF288F44BE4}" type="datetimeFigureOut">
              <a:rPr lang="en-US" smtClean="0"/>
              <a:t>6/16/2017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2927607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163" indent="0">
              <a:buNone/>
              <a:defRPr sz="1400"/>
            </a:lvl2pPr>
            <a:lvl3pPr marL="914327" indent="0">
              <a:buNone/>
              <a:defRPr sz="1200"/>
            </a:lvl3pPr>
            <a:lvl4pPr marL="1371490" indent="0">
              <a:buNone/>
              <a:defRPr sz="1000"/>
            </a:lvl4pPr>
            <a:lvl5pPr marL="1828654" indent="0">
              <a:buNone/>
              <a:defRPr sz="1000"/>
            </a:lvl5pPr>
            <a:lvl6pPr marL="2285818" indent="0">
              <a:buNone/>
              <a:defRPr sz="1000"/>
            </a:lvl6pPr>
            <a:lvl7pPr marL="2742980" indent="0">
              <a:buNone/>
              <a:defRPr sz="1000"/>
            </a:lvl7pPr>
            <a:lvl8pPr marL="3200144" indent="0">
              <a:buNone/>
              <a:defRPr sz="1000"/>
            </a:lvl8pPr>
            <a:lvl9pPr marL="365730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BB5DEB-A6AD-42C7-B1BC-5EF288F44BE4}"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3214179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2"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63" indent="0">
              <a:buNone/>
              <a:defRPr sz="2800"/>
            </a:lvl2pPr>
            <a:lvl3pPr marL="914327" indent="0">
              <a:buNone/>
              <a:defRPr sz="2400"/>
            </a:lvl3pPr>
            <a:lvl4pPr marL="1371490" indent="0">
              <a:buNone/>
              <a:defRPr sz="2000"/>
            </a:lvl4pPr>
            <a:lvl5pPr marL="1828654" indent="0">
              <a:buNone/>
              <a:defRPr sz="2000"/>
            </a:lvl5pPr>
            <a:lvl6pPr marL="2285818" indent="0">
              <a:buNone/>
              <a:defRPr sz="2000"/>
            </a:lvl6pPr>
            <a:lvl7pPr marL="2742980" indent="0">
              <a:buNone/>
              <a:defRPr sz="2000"/>
            </a:lvl7pPr>
            <a:lvl8pPr marL="3200144" indent="0">
              <a:buNone/>
              <a:defRPr sz="2000"/>
            </a:lvl8pPr>
            <a:lvl9pPr marL="3657308" indent="0">
              <a:buNone/>
              <a:defRPr sz="2000"/>
            </a:lvl9pPr>
          </a:lstStyle>
          <a:p>
            <a:endParaRPr lang="en-US"/>
          </a:p>
        </p:txBody>
      </p:sp>
      <p:sp>
        <p:nvSpPr>
          <p:cNvPr id="4" name="Text Placeholder 3"/>
          <p:cNvSpPr>
            <a:spLocks noGrp="1"/>
          </p:cNvSpPr>
          <p:nvPr>
            <p:ph type="body" sz="half" idx="2"/>
          </p:nvPr>
        </p:nvSpPr>
        <p:spPr>
          <a:xfrm>
            <a:off x="839792" y="2057400"/>
            <a:ext cx="3932237" cy="3811588"/>
          </a:xfrm>
        </p:spPr>
        <p:txBody>
          <a:bodyPr/>
          <a:lstStyle>
            <a:lvl1pPr marL="0" indent="0">
              <a:buNone/>
              <a:defRPr sz="1600"/>
            </a:lvl1pPr>
            <a:lvl2pPr marL="457163" indent="0">
              <a:buNone/>
              <a:defRPr sz="1400"/>
            </a:lvl2pPr>
            <a:lvl3pPr marL="914327" indent="0">
              <a:buNone/>
              <a:defRPr sz="1200"/>
            </a:lvl3pPr>
            <a:lvl4pPr marL="1371490" indent="0">
              <a:buNone/>
              <a:defRPr sz="1000"/>
            </a:lvl4pPr>
            <a:lvl5pPr marL="1828654" indent="0">
              <a:buNone/>
              <a:defRPr sz="1000"/>
            </a:lvl5pPr>
            <a:lvl6pPr marL="2285818" indent="0">
              <a:buNone/>
              <a:defRPr sz="1000"/>
            </a:lvl6pPr>
            <a:lvl7pPr marL="2742980" indent="0">
              <a:buNone/>
              <a:defRPr sz="1000"/>
            </a:lvl7pPr>
            <a:lvl8pPr marL="3200144" indent="0">
              <a:buNone/>
              <a:defRPr sz="1000"/>
            </a:lvl8pPr>
            <a:lvl9pPr marL="365730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BB5DEB-A6AD-42C7-B1BC-5EF288F44BE4}"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21913-B77B-40D0-B8C8-00BA47627710}" type="slidenum">
              <a:rPr lang="en-US" smtClean="0"/>
              <a:t>‹#›</a:t>
            </a:fld>
            <a:endParaRPr lang="en-US"/>
          </a:p>
        </p:txBody>
      </p:sp>
    </p:spTree>
    <p:extLst>
      <p:ext uri="{BB962C8B-B14F-4D97-AF65-F5344CB8AC3E}">
        <p14:creationId xmlns:p14="http://schemas.microsoft.com/office/powerpoint/2010/main" val="1370363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B5DEB-A6AD-42C7-B1BC-5EF288F44BE4}" type="datetimeFigureOut">
              <a:rPr lang="en-US" smtClean="0"/>
              <a:t>6/16/2017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21913-B77B-40D0-B8C8-00BA47627710}" type="slidenum">
              <a:rPr lang="en-US" smtClean="0"/>
              <a:t>‹#›</a:t>
            </a:fld>
            <a:endParaRPr lang="en-US"/>
          </a:p>
        </p:txBody>
      </p:sp>
    </p:spTree>
    <p:extLst>
      <p:ext uri="{BB962C8B-B14F-4D97-AF65-F5344CB8AC3E}">
        <p14:creationId xmlns:p14="http://schemas.microsoft.com/office/powerpoint/2010/main" val="1855463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2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2" indent="-228582" algn="l" defTabSz="91432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46" indent="-228582" algn="l" defTabSz="91432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08" indent="-228582" algn="l" defTabSz="91432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72" indent="-228582" algn="l" defTabSz="91432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36" indent="-228582" algn="l" defTabSz="91432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99" indent="-228582" algn="l" defTabSz="91432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62" indent="-228582" algn="l" defTabSz="91432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26" indent="-228582" algn="l" defTabSz="91432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90" indent="-228582" algn="l" defTabSz="91432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27" rtl="0" eaLnBrk="1" latinLnBrk="0" hangingPunct="1">
        <a:defRPr sz="1800" kern="1200">
          <a:solidFill>
            <a:schemeClr val="tx1"/>
          </a:solidFill>
          <a:latin typeface="+mn-lt"/>
          <a:ea typeface="+mn-ea"/>
          <a:cs typeface="+mn-cs"/>
        </a:defRPr>
      </a:lvl1pPr>
      <a:lvl2pPr marL="457163" algn="l" defTabSz="914327" rtl="0" eaLnBrk="1" latinLnBrk="0" hangingPunct="1">
        <a:defRPr sz="1800" kern="1200">
          <a:solidFill>
            <a:schemeClr val="tx1"/>
          </a:solidFill>
          <a:latin typeface="+mn-lt"/>
          <a:ea typeface="+mn-ea"/>
          <a:cs typeface="+mn-cs"/>
        </a:defRPr>
      </a:lvl2pPr>
      <a:lvl3pPr marL="914327" algn="l" defTabSz="914327" rtl="0" eaLnBrk="1" latinLnBrk="0" hangingPunct="1">
        <a:defRPr sz="1800" kern="1200">
          <a:solidFill>
            <a:schemeClr val="tx1"/>
          </a:solidFill>
          <a:latin typeface="+mn-lt"/>
          <a:ea typeface="+mn-ea"/>
          <a:cs typeface="+mn-cs"/>
        </a:defRPr>
      </a:lvl3pPr>
      <a:lvl4pPr marL="1371490" algn="l" defTabSz="914327" rtl="0" eaLnBrk="1" latinLnBrk="0" hangingPunct="1">
        <a:defRPr sz="1800" kern="1200">
          <a:solidFill>
            <a:schemeClr val="tx1"/>
          </a:solidFill>
          <a:latin typeface="+mn-lt"/>
          <a:ea typeface="+mn-ea"/>
          <a:cs typeface="+mn-cs"/>
        </a:defRPr>
      </a:lvl4pPr>
      <a:lvl5pPr marL="1828654" algn="l" defTabSz="914327" rtl="0" eaLnBrk="1" latinLnBrk="0" hangingPunct="1">
        <a:defRPr sz="1800" kern="1200">
          <a:solidFill>
            <a:schemeClr val="tx1"/>
          </a:solidFill>
          <a:latin typeface="+mn-lt"/>
          <a:ea typeface="+mn-ea"/>
          <a:cs typeface="+mn-cs"/>
        </a:defRPr>
      </a:lvl5pPr>
      <a:lvl6pPr marL="2285818" algn="l" defTabSz="914327" rtl="0" eaLnBrk="1" latinLnBrk="0" hangingPunct="1">
        <a:defRPr sz="1800" kern="1200">
          <a:solidFill>
            <a:schemeClr val="tx1"/>
          </a:solidFill>
          <a:latin typeface="+mn-lt"/>
          <a:ea typeface="+mn-ea"/>
          <a:cs typeface="+mn-cs"/>
        </a:defRPr>
      </a:lvl6pPr>
      <a:lvl7pPr marL="2742980" algn="l" defTabSz="914327" rtl="0" eaLnBrk="1" latinLnBrk="0" hangingPunct="1">
        <a:defRPr sz="1800" kern="1200">
          <a:solidFill>
            <a:schemeClr val="tx1"/>
          </a:solidFill>
          <a:latin typeface="+mn-lt"/>
          <a:ea typeface="+mn-ea"/>
          <a:cs typeface="+mn-cs"/>
        </a:defRPr>
      </a:lvl7pPr>
      <a:lvl8pPr marL="3200144" algn="l" defTabSz="914327" rtl="0" eaLnBrk="1" latinLnBrk="0" hangingPunct="1">
        <a:defRPr sz="1800" kern="1200">
          <a:solidFill>
            <a:schemeClr val="tx1"/>
          </a:solidFill>
          <a:latin typeface="+mn-lt"/>
          <a:ea typeface="+mn-ea"/>
          <a:cs typeface="+mn-cs"/>
        </a:defRPr>
      </a:lvl8pPr>
      <a:lvl9pPr marL="3657308" algn="l" defTabSz="91432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5.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2.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hyperlink" Target="mailto:christine.wolf@knoxschools.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5.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504" y="651426"/>
            <a:ext cx="10515600" cy="1325563"/>
          </a:xfrm>
        </p:spPr>
        <p:txBody>
          <a:bodyPr>
            <a:normAutofit/>
          </a:bodyPr>
          <a:lstStyle/>
          <a:p>
            <a:pPr algn="ctr"/>
            <a:r>
              <a:rPr lang="en-US" sz="4000" b="1" dirty="0" smtClean="0"/>
              <a:t>TNCompass</a:t>
            </a:r>
            <a:endParaRPr lang="en-US" sz="4000" b="1" dirty="0"/>
          </a:p>
        </p:txBody>
      </p:sp>
      <p:sp>
        <p:nvSpPr>
          <p:cNvPr id="6" name="object 2"/>
          <p:cNvSpPr txBox="1"/>
          <p:nvPr/>
        </p:nvSpPr>
        <p:spPr>
          <a:xfrm>
            <a:off x="8913525" y="81699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7770" y="651426"/>
            <a:ext cx="874640" cy="868566"/>
          </a:xfrm>
          <a:prstGeom prst="rect">
            <a:avLst/>
          </a:prstGeom>
        </p:spPr>
      </p:pic>
      <p:sp>
        <p:nvSpPr>
          <p:cNvPr id="5" name="Content Placeholder 4"/>
          <p:cNvSpPr>
            <a:spLocks noGrp="1"/>
          </p:cNvSpPr>
          <p:nvPr>
            <p:ph idx="1"/>
          </p:nvPr>
        </p:nvSpPr>
        <p:spPr>
          <a:xfrm>
            <a:off x="788504" y="2352399"/>
            <a:ext cx="10515600" cy="4351338"/>
          </a:xfrm>
        </p:spPr>
        <p:txBody>
          <a:bodyPr>
            <a:normAutofit/>
          </a:bodyPr>
          <a:lstStyle/>
          <a:p>
            <a:pPr marL="0" indent="0" algn="ctr">
              <a:buNone/>
            </a:pPr>
            <a:r>
              <a:rPr lang="en-US" sz="1800" b="1" dirty="0" smtClean="0"/>
              <a:t>Instructional Guide on Licensure Advancement </a:t>
            </a:r>
          </a:p>
          <a:p>
            <a:pPr marL="0" indent="0" algn="ctr">
              <a:buNone/>
            </a:pPr>
            <a:endParaRPr lang="en-US" sz="1400" b="1" dirty="0" smtClean="0"/>
          </a:p>
          <a:p>
            <a:pPr marL="0" indent="0">
              <a:buNone/>
            </a:pPr>
            <a:r>
              <a:rPr lang="en-US" sz="1400" dirty="0" smtClean="0"/>
              <a:t>All educator licensure transactions are completed electronically in TNCompass.  This step-by-step guide is specifically for licensure advancement for Out of State, Practitioner and Apprentice</a:t>
            </a:r>
          </a:p>
          <a:p>
            <a:pPr marL="0" indent="0">
              <a:buNone/>
            </a:pPr>
            <a:endParaRPr lang="en-US" sz="1400" dirty="0" smtClean="0"/>
          </a:p>
        </p:txBody>
      </p:sp>
      <p:sp>
        <p:nvSpPr>
          <p:cNvPr id="7" name="Rectangle 6"/>
          <p:cNvSpPr/>
          <p:nvPr/>
        </p:nvSpPr>
        <p:spPr>
          <a:xfrm>
            <a:off x="788504" y="3759011"/>
            <a:ext cx="10243931" cy="2062103"/>
          </a:xfrm>
          <a:prstGeom prst="rect">
            <a:avLst/>
          </a:prstGeom>
        </p:spPr>
        <p:txBody>
          <a:bodyPr wrap="square">
            <a:spAutoFit/>
          </a:bodyPr>
          <a:lstStyle/>
          <a:p>
            <a:r>
              <a:rPr lang="en-US" sz="1600" b="1" dirty="0" smtClean="0">
                <a:solidFill>
                  <a:srgbClr val="131E29"/>
                </a:solidFill>
              </a:rPr>
              <a:t>Practitioner Teacher to Professional Teacher</a:t>
            </a:r>
          </a:p>
          <a:p>
            <a:r>
              <a:rPr lang="en-US" sz="1400" dirty="0" smtClean="0">
                <a:solidFill>
                  <a:srgbClr val="131E29"/>
                </a:solidFill>
              </a:rPr>
              <a:t>The </a:t>
            </a:r>
            <a:r>
              <a:rPr lang="en-US" sz="1400" dirty="0">
                <a:solidFill>
                  <a:srgbClr val="131E29"/>
                </a:solidFill>
              </a:rPr>
              <a:t>Practitioner License may be advanced to the Professional License if advancement expectations are met. In addition to completing an approved educator preparation program and submitting passing scores on required content and literacy assessments, educators must meet the following criteria:</a:t>
            </a:r>
          </a:p>
          <a:p>
            <a:pPr lvl="1">
              <a:buFont typeface="Arial" panose="020B0604020202020204" pitchFamily="34" charset="0"/>
              <a:buChar char="•"/>
            </a:pPr>
            <a:r>
              <a:rPr lang="en-US" sz="1400" dirty="0">
                <a:solidFill>
                  <a:srgbClr val="131E29"/>
                </a:solidFill>
              </a:rPr>
              <a:t>Three years of experience,</a:t>
            </a:r>
            <a:br>
              <a:rPr lang="en-US" sz="1400" dirty="0">
                <a:solidFill>
                  <a:srgbClr val="131E29"/>
                </a:solidFill>
              </a:rPr>
            </a:br>
            <a:r>
              <a:rPr lang="en-US" sz="1400" dirty="0">
                <a:solidFill>
                  <a:srgbClr val="131E29"/>
                </a:solidFill>
              </a:rPr>
              <a:t>AND</a:t>
            </a:r>
          </a:p>
          <a:p>
            <a:pPr lvl="1">
              <a:buFont typeface="Arial" panose="020B0604020202020204" pitchFamily="34" charset="0"/>
              <a:buChar char="•"/>
            </a:pPr>
            <a:r>
              <a:rPr lang="en-US" sz="1400" dirty="0">
                <a:solidFill>
                  <a:srgbClr val="131E29"/>
                </a:solidFill>
              </a:rPr>
              <a:t>The recommendation of the Director of Schools -</a:t>
            </a:r>
            <a:r>
              <a:rPr lang="en-US" sz="1400" b="1" dirty="0">
                <a:solidFill>
                  <a:srgbClr val="131E29"/>
                </a:solidFill>
              </a:rPr>
              <a:t>OR</a:t>
            </a:r>
            <a:r>
              <a:rPr lang="en-US" sz="1400" dirty="0">
                <a:solidFill>
                  <a:srgbClr val="131E29"/>
                </a:solidFill>
              </a:rPr>
              <a:t>- Documentation of 30 Professional Development Points (PDPs</a:t>
            </a:r>
            <a:r>
              <a:rPr lang="en-US" sz="1400" dirty="0" smtClean="0">
                <a:solidFill>
                  <a:srgbClr val="131E29"/>
                </a:solidFill>
              </a:rPr>
              <a:t>)</a:t>
            </a:r>
          </a:p>
          <a:p>
            <a:pPr lvl="1">
              <a:buFont typeface="Arial" panose="020B0604020202020204" pitchFamily="34" charset="0"/>
              <a:buChar char="•"/>
            </a:pPr>
            <a:endParaRPr lang="en-US" sz="1400" dirty="0">
              <a:solidFill>
                <a:srgbClr val="131E29"/>
              </a:solidFill>
            </a:endParaRPr>
          </a:p>
          <a:p>
            <a:r>
              <a:rPr lang="en-US" sz="1400" dirty="0">
                <a:solidFill>
                  <a:srgbClr val="131E29"/>
                </a:solidFill>
              </a:rPr>
              <a:t>T</a:t>
            </a:r>
            <a:r>
              <a:rPr lang="en-US" sz="1400" dirty="0" smtClean="0">
                <a:solidFill>
                  <a:srgbClr val="131E29"/>
                </a:solidFill>
              </a:rPr>
              <a:t>his instructional packet details advancing your license with the recommendation of the Director of Schools/Superintendent.</a:t>
            </a:r>
            <a:endParaRPr lang="en-US" sz="1400" dirty="0">
              <a:solidFill>
                <a:srgbClr val="131E29"/>
              </a:solidFill>
            </a:endParaRPr>
          </a:p>
        </p:txBody>
      </p:sp>
    </p:spTree>
    <p:extLst>
      <p:ext uri="{BB962C8B-B14F-4D97-AF65-F5344CB8AC3E}">
        <p14:creationId xmlns:p14="http://schemas.microsoft.com/office/powerpoint/2010/main" val="687101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4045" y="852719"/>
            <a:ext cx="9691675" cy="1754326"/>
          </a:xfrm>
          <a:prstGeom prst="rect">
            <a:avLst/>
          </a:prstGeom>
          <a:noFill/>
        </p:spPr>
        <p:txBody>
          <a:bodyPr wrap="square" rtlCol="0">
            <a:spAutoFit/>
          </a:bodyPr>
          <a:lstStyle/>
          <a:p>
            <a:r>
              <a:rPr lang="en-US" b="1" dirty="0" smtClean="0"/>
              <a:t>Program Status </a:t>
            </a:r>
            <a:r>
              <a:rPr lang="en-US" dirty="0" smtClean="0"/>
              <a:t>page, check the verify box and click “</a:t>
            </a:r>
            <a:r>
              <a:rPr lang="en-US" b="1" dirty="0" smtClean="0"/>
              <a:t>Save &amp; Continue</a:t>
            </a:r>
            <a:r>
              <a:rPr lang="en-US" dirty="0" smtClean="0"/>
              <a:t>”. </a:t>
            </a:r>
          </a:p>
          <a:p>
            <a:pPr algn="just"/>
            <a:r>
              <a:rPr lang="en-US" dirty="0" smtClean="0"/>
              <a:t>The </a:t>
            </a:r>
            <a:r>
              <a:rPr lang="en-US" dirty="0"/>
              <a:t>program status section would be completed by the college or university where </a:t>
            </a:r>
            <a:r>
              <a:rPr lang="en-US" dirty="0" smtClean="0"/>
              <a:t>the educator </a:t>
            </a:r>
            <a:r>
              <a:rPr lang="en-US" dirty="0"/>
              <a:t>completed their education preparation </a:t>
            </a:r>
            <a:r>
              <a:rPr lang="en-US" dirty="0" smtClean="0"/>
              <a:t>program; </a:t>
            </a:r>
            <a:r>
              <a:rPr lang="en-US" u="sng" dirty="0"/>
              <a:t>however</a:t>
            </a:r>
            <a:r>
              <a:rPr lang="en-US" dirty="0"/>
              <a:t> if </a:t>
            </a:r>
            <a:r>
              <a:rPr lang="en-US" dirty="0" smtClean="0"/>
              <a:t>the educator renewed </a:t>
            </a:r>
            <a:r>
              <a:rPr lang="en-US" dirty="0"/>
              <a:t>an apprentice or out of state teacher license to the Practitioner 2</a:t>
            </a:r>
            <a:r>
              <a:rPr lang="en-US" baseline="30000" dirty="0"/>
              <a:t>nd</a:t>
            </a:r>
            <a:r>
              <a:rPr lang="en-US" dirty="0"/>
              <a:t> issuance then </a:t>
            </a:r>
            <a:r>
              <a:rPr lang="en-US" dirty="0" smtClean="0"/>
              <a:t>this </a:t>
            </a:r>
            <a:r>
              <a:rPr lang="en-US" dirty="0"/>
              <a:t>portion of the application will not need to be completed since </a:t>
            </a:r>
            <a:r>
              <a:rPr lang="en-US" dirty="0" smtClean="0"/>
              <a:t>the </a:t>
            </a:r>
            <a:r>
              <a:rPr lang="en-US" dirty="0"/>
              <a:t>information would be located in </a:t>
            </a:r>
            <a:r>
              <a:rPr lang="en-US" dirty="0" smtClean="0"/>
              <a:t>state’s </a:t>
            </a:r>
            <a:r>
              <a:rPr lang="en-US" dirty="0"/>
              <a:t>old database.</a:t>
            </a:r>
          </a:p>
          <a:p>
            <a:endParaRPr lang="en-US" dirty="0"/>
          </a:p>
        </p:txBody>
      </p:sp>
      <p:sp>
        <p:nvSpPr>
          <p:cNvPr id="7" name="object 2"/>
          <p:cNvSpPr txBox="1"/>
          <p:nvPr/>
        </p:nvSpPr>
        <p:spPr>
          <a:xfrm>
            <a:off x="9992127" y="33045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5" name="Picture 4"/>
          <p:cNvPicPr>
            <a:picLocks noChangeAspect="1"/>
          </p:cNvPicPr>
          <p:nvPr/>
        </p:nvPicPr>
        <p:blipFill>
          <a:blip r:embed="rId3"/>
          <a:stretch>
            <a:fillRect/>
          </a:stretch>
        </p:blipFill>
        <p:spPr>
          <a:xfrm>
            <a:off x="1676279" y="2295733"/>
            <a:ext cx="6833408" cy="4335352"/>
          </a:xfrm>
          <a:prstGeom prst="rect">
            <a:avLst/>
          </a:prstGeom>
        </p:spPr>
      </p:pic>
      <p:pic>
        <p:nvPicPr>
          <p:cNvPr id="10" name="Picture 9"/>
          <p:cNvPicPr>
            <a:picLocks noChangeAspect="1"/>
          </p:cNvPicPr>
          <p:nvPr/>
        </p:nvPicPr>
        <p:blipFill>
          <a:blip r:embed="rId4"/>
          <a:stretch>
            <a:fillRect/>
          </a:stretch>
        </p:blipFill>
        <p:spPr>
          <a:xfrm rot="6329220">
            <a:off x="8107453" y="6058326"/>
            <a:ext cx="404805" cy="302558"/>
          </a:xfrm>
          <a:prstGeom prst="rect">
            <a:avLst/>
          </a:prstGeom>
        </p:spPr>
      </p:pic>
      <p:pic>
        <p:nvPicPr>
          <p:cNvPr id="11" name="Picture 10"/>
          <p:cNvPicPr>
            <a:picLocks noChangeAspect="1"/>
          </p:cNvPicPr>
          <p:nvPr/>
        </p:nvPicPr>
        <p:blipFill>
          <a:blip r:embed="rId4"/>
          <a:stretch>
            <a:fillRect/>
          </a:stretch>
        </p:blipFill>
        <p:spPr>
          <a:xfrm>
            <a:off x="1660956" y="5417945"/>
            <a:ext cx="404805" cy="302558"/>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83374" y="149440"/>
            <a:ext cx="764775" cy="759464"/>
          </a:xfrm>
          <a:prstGeom prst="rect">
            <a:avLst/>
          </a:prstGeom>
        </p:spPr>
      </p:pic>
    </p:spTree>
    <p:extLst>
      <p:ext uri="{BB962C8B-B14F-4D97-AF65-F5344CB8AC3E}">
        <p14:creationId xmlns:p14="http://schemas.microsoft.com/office/powerpoint/2010/main" val="1311216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1205" y="854342"/>
            <a:ext cx="9691675" cy="369332"/>
          </a:xfrm>
          <a:prstGeom prst="rect">
            <a:avLst/>
          </a:prstGeom>
          <a:noFill/>
        </p:spPr>
        <p:txBody>
          <a:bodyPr wrap="square" rtlCol="0">
            <a:spAutoFit/>
          </a:bodyPr>
          <a:lstStyle/>
          <a:p>
            <a:r>
              <a:rPr lang="en-US" b="1" dirty="0" smtClean="0"/>
              <a:t>Assessment </a:t>
            </a:r>
            <a:r>
              <a:rPr lang="en-US" dirty="0" smtClean="0"/>
              <a:t>page</a:t>
            </a:r>
            <a:endParaRPr lang="en-US" dirty="0"/>
          </a:p>
        </p:txBody>
      </p:sp>
      <p:sp>
        <p:nvSpPr>
          <p:cNvPr id="7" name="object 2"/>
          <p:cNvSpPr txBox="1"/>
          <p:nvPr/>
        </p:nvSpPr>
        <p:spPr>
          <a:xfrm>
            <a:off x="9992127" y="33045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2" name="Picture 1"/>
          <p:cNvPicPr>
            <a:picLocks noChangeAspect="1"/>
          </p:cNvPicPr>
          <p:nvPr/>
        </p:nvPicPr>
        <p:blipFill>
          <a:blip r:embed="rId3"/>
          <a:stretch>
            <a:fillRect/>
          </a:stretch>
        </p:blipFill>
        <p:spPr>
          <a:xfrm>
            <a:off x="557615" y="1273090"/>
            <a:ext cx="10972800" cy="1857375"/>
          </a:xfrm>
          <a:prstGeom prst="rect">
            <a:avLst/>
          </a:prstGeom>
        </p:spPr>
      </p:pic>
      <p:pic>
        <p:nvPicPr>
          <p:cNvPr id="3" name="Picture 2"/>
          <p:cNvPicPr>
            <a:picLocks noChangeAspect="1"/>
          </p:cNvPicPr>
          <p:nvPr/>
        </p:nvPicPr>
        <p:blipFill>
          <a:blip r:embed="rId4"/>
          <a:stretch>
            <a:fillRect/>
          </a:stretch>
        </p:blipFill>
        <p:spPr>
          <a:xfrm>
            <a:off x="557616" y="4180126"/>
            <a:ext cx="10968952" cy="2057400"/>
          </a:xfrm>
          <a:prstGeom prst="rect">
            <a:avLst/>
          </a:prstGeom>
        </p:spPr>
      </p:pic>
      <p:pic>
        <p:nvPicPr>
          <p:cNvPr id="9" name="Picture 8"/>
          <p:cNvPicPr>
            <a:picLocks noChangeAspect="1"/>
          </p:cNvPicPr>
          <p:nvPr/>
        </p:nvPicPr>
        <p:blipFill>
          <a:blip r:embed="rId5"/>
          <a:stretch>
            <a:fillRect/>
          </a:stretch>
        </p:blipFill>
        <p:spPr>
          <a:xfrm rot="6329220">
            <a:off x="11006323" y="5203932"/>
            <a:ext cx="404805" cy="302558"/>
          </a:xfrm>
          <a:prstGeom prst="rect">
            <a:avLst/>
          </a:prstGeom>
        </p:spPr>
      </p:pic>
      <p:sp>
        <p:nvSpPr>
          <p:cNvPr id="11" name="TextBox 10"/>
          <p:cNvSpPr txBox="1"/>
          <p:nvPr/>
        </p:nvSpPr>
        <p:spPr>
          <a:xfrm>
            <a:off x="557615" y="3576712"/>
            <a:ext cx="9691675" cy="369332"/>
          </a:xfrm>
          <a:prstGeom prst="rect">
            <a:avLst/>
          </a:prstGeom>
          <a:noFill/>
        </p:spPr>
        <p:txBody>
          <a:bodyPr wrap="square" rtlCol="0">
            <a:spAutoFit/>
          </a:bodyPr>
          <a:lstStyle/>
          <a:p>
            <a:r>
              <a:rPr lang="en-US" b="1" dirty="0" smtClean="0"/>
              <a:t>Check box </a:t>
            </a:r>
            <a:r>
              <a:rPr lang="en-US" dirty="0" smtClean="0"/>
              <a:t>to verify and click “</a:t>
            </a:r>
            <a:r>
              <a:rPr lang="en-US" b="1" dirty="0" smtClean="0"/>
              <a:t>Save &amp; Continue</a:t>
            </a:r>
            <a:r>
              <a:rPr lang="en-US" dirty="0" smtClean="0"/>
              <a:t>” to the next tab.</a:t>
            </a:r>
            <a:endParaRPr lang="en-US" dirty="0"/>
          </a:p>
        </p:txBody>
      </p:sp>
      <p:pic>
        <p:nvPicPr>
          <p:cNvPr id="12" name="Picture 11"/>
          <p:cNvPicPr>
            <a:picLocks noChangeAspect="1"/>
          </p:cNvPicPr>
          <p:nvPr/>
        </p:nvPicPr>
        <p:blipFill>
          <a:blip r:embed="rId5"/>
          <a:stretch>
            <a:fillRect/>
          </a:stretch>
        </p:blipFill>
        <p:spPr>
          <a:xfrm>
            <a:off x="585902" y="4223297"/>
            <a:ext cx="404805" cy="302558"/>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7615" y="161763"/>
            <a:ext cx="764775" cy="759464"/>
          </a:xfrm>
          <a:prstGeom prst="rect">
            <a:avLst/>
          </a:prstGeom>
        </p:spPr>
      </p:pic>
    </p:spTree>
    <p:extLst>
      <p:ext uri="{BB962C8B-B14F-4D97-AF65-F5344CB8AC3E}">
        <p14:creationId xmlns:p14="http://schemas.microsoft.com/office/powerpoint/2010/main" val="105708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36641" y="4302816"/>
            <a:ext cx="9135415" cy="2468561"/>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5163" y="118935"/>
            <a:ext cx="764775" cy="759464"/>
          </a:xfrm>
          <a:prstGeom prst="rect">
            <a:avLst/>
          </a:prstGeom>
        </p:spPr>
      </p:pic>
      <p:sp>
        <p:nvSpPr>
          <p:cNvPr id="4" name="TextBox 3"/>
          <p:cNvSpPr txBox="1"/>
          <p:nvPr/>
        </p:nvSpPr>
        <p:spPr>
          <a:xfrm>
            <a:off x="1236642" y="878399"/>
            <a:ext cx="9691675" cy="369332"/>
          </a:xfrm>
          <a:prstGeom prst="rect">
            <a:avLst/>
          </a:prstGeom>
          <a:noFill/>
        </p:spPr>
        <p:txBody>
          <a:bodyPr wrap="square" rtlCol="0">
            <a:spAutoFit/>
          </a:bodyPr>
          <a:lstStyle/>
          <a:p>
            <a:r>
              <a:rPr lang="en-US" b="1" dirty="0" smtClean="0"/>
              <a:t>Recommendation </a:t>
            </a:r>
            <a:r>
              <a:rPr lang="en-US" b="1" dirty="0"/>
              <a:t>P</a:t>
            </a:r>
            <a:r>
              <a:rPr lang="en-US" b="1" dirty="0" smtClean="0"/>
              <a:t>age</a:t>
            </a:r>
            <a:endParaRPr lang="en-US" b="1" dirty="0"/>
          </a:p>
        </p:txBody>
      </p:sp>
      <p:pic>
        <p:nvPicPr>
          <p:cNvPr id="6" name="Picture 5"/>
          <p:cNvPicPr>
            <a:picLocks noChangeAspect="1"/>
          </p:cNvPicPr>
          <p:nvPr/>
        </p:nvPicPr>
        <p:blipFill>
          <a:blip r:embed="rId4"/>
          <a:stretch>
            <a:fillRect/>
          </a:stretch>
        </p:blipFill>
        <p:spPr>
          <a:xfrm>
            <a:off x="1236642" y="1334226"/>
            <a:ext cx="9135415" cy="2318599"/>
          </a:xfrm>
          <a:prstGeom prst="rect">
            <a:avLst/>
          </a:prstGeom>
        </p:spPr>
      </p:pic>
      <p:sp>
        <p:nvSpPr>
          <p:cNvPr id="7" name="TextBox 6"/>
          <p:cNvSpPr txBox="1"/>
          <p:nvPr/>
        </p:nvSpPr>
        <p:spPr>
          <a:xfrm>
            <a:off x="857597" y="3652825"/>
            <a:ext cx="10164898" cy="646331"/>
          </a:xfrm>
          <a:prstGeom prst="rect">
            <a:avLst/>
          </a:prstGeom>
          <a:noFill/>
        </p:spPr>
        <p:txBody>
          <a:bodyPr wrap="square" rtlCol="0">
            <a:spAutoFit/>
          </a:bodyPr>
          <a:lstStyle/>
          <a:p>
            <a:pPr algn="ctr"/>
            <a:r>
              <a:rPr lang="en-US" b="1" dirty="0" smtClean="0">
                <a:solidFill>
                  <a:srgbClr val="FF0000"/>
                </a:solidFill>
              </a:rPr>
              <a:t>STOP HERE UNTIL THE SUPERINTENDENT OR HIS DESIGNEE HAS COMPLETED THE </a:t>
            </a:r>
            <a:r>
              <a:rPr lang="en-US" b="1" dirty="0" smtClean="0">
                <a:solidFill>
                  <a:srgbClr val="FF0000"/>
                </a:solidFill>
              </a:rPr>
              <a:t>RECOMMENDATION!  </a:t>
            </a:r>
            <a:r>
              <a:rPr lang="en-US" dirty="0" smtClean="0"/>
              <a:t>This should take a day or two so the educator will need to log in to complet</a:t>
            </a:r>
            <a:r>
              <a:rPr lang="en-US" dirty="0" smtClean="0"/>
              <a:t>e the transaction. </a:t>
            </a:r>
            <a:endParaRPr lang="en-US" dirty="0"/>
          </a:p>
        </p:txBody>
      </p:sp>
    </p:spTree>
    <p:extLst>
      <p:ext uri="{BB962C8B-B14F-4D97-AF65-F5344CB8AC3E}">
        <p14:creationId xmlns:p14="http://schemas.microsoft.com/office/powerpoint/2010/main" val="3215001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6684" y="1805747"/>
            <a:ext cx="10515600" cy="4351338"/>
          </a:xfrm>
        </p:spPr>
        <p:txBody>
          <a:bodyPr>
            <a:normAutofit/>
          </a:bodyPr>
          <a:lstStyle/>
          <a:p>
            <a:pPr marL="0" indent="0">
              <a:buNone/>
            </a:pPr>
            <a:r>
              <a:rPr lang="en-US" sz="1800" dirty="0" smtClean="0"/>
              <a:t>Once the superintendent or his design has completed the recommendation, the educator must add a checkmark verifying the statement below under the Recommendation tab and click continue.</a:t>
            </a:r>
            <a:endParaRPr lang="en-US" sz="1800" dirty="0"/>
          </a:p>
        </p:txBody>
      </p:sp>
      <p:pic>
        <p:nvPicPr>
          <p:cNvPr id="4" name="Picture 3"/>
          <p:cNvPicPr>
            <a:picLocks noChangeAspect="1"/>
          </p:cNvPicPr>
          <p:nvPr/>
        </p:nvPicPr>
        <p:blipFill>
          <a:blip r:embed="rId2"/>
          <a:stretch>
            <a:fillRect/>
          </a:stretch>
        </p:blipFill>
        <p:spPr>
          <a:xfrm>
            <a:off x="1247775" y="2510043"/>
            <a:ext cx="9696450" cy="20764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893" y="323052"/>
            <a:ext cx="764775" cy="759464"/>
          </a:xfrm>
          <a:prstGeom prst="rect">
            <a:avLst/>
          </a:prstGeom>
        </p:spPr>
      </p:pic>
      <p:sp>
        <p:nvSpPr>
          <p:cNvPr id="6" name="Rectangle 5"/>
          <p:cNvSpPr/>
          <p:nvPr/>
        </p:nvSpPr>
        <p:spPr>
          <a:xfrm>
            <a:off x="1006684" y="1200482"/>
            <a:ext cx="2384755" cy="369332"/>
          </a:xfrm>
          <a:prstGeom prst="rect">
            <a:avLst/>
          </a:prstGeom>
        </p:spPr>
        <p:txBody>
          <a:bodyPr wrap="none">
            <a:spAutoFit/>
          </a:bodyPr>
          <a:lstStyle/>
          <a:p>
            <a:r>
              <a:rPr lang="en-US" b="1" dirty="0"/>
              <a:t>Recommendation Page</a:t>
            </a:r>
            <a:endParaRPr lang="en-US" b="1" dirty="0"/>
          </a:p>
        </p:txBody>
      </p:sp>
    </p:spTree>
    <p:extLst>
      <p:ext uri="{BB962C8B-B14F-4D97-AF65-F5344CB8AC3E}">
        <p14:creationId xmlns:p14="http://schemas.microsoft.com/office/powerpoint/2010/main" val="81679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6944" y="878399"/>
            <a:ext cx="9691675" cy="369332"/>
          </a:xfrm>
          <a:prstGeom prst="rect">
            <a:avLst/>
          </a:prstGeom>
          <a:noFill/>
        </p:spPr>
        <p:txBody>
          <a:bodyPr wrap="square" rtlCol="0">
            <a:spAutoFit/>
          </a:bodyPr>
          <a:lstStyle/>
          <a:p>
            <a:r>
              <a:rPr lang="en-US" b="1" dirty="0" smtClean="0"/>
              <a:t>Experience </a:t>
            </a:r>
            <a:r>
              <a:rPr lang="en-US" b="1" dirty="0"/>
              <a:t>P</a:t>
            </a:r>
            <a:r>
              <a:rPr lang="en-US" b="1" dirty="0" smtClean="0"/>
              <a:t>age</a:t>
            </a:r>
            <a:endParaRPr lang="en-US" b="1" dirty="0"/>
          </a:p>
        </p:txBody>
      </p:sp>
      <p:sp>
        <p:nvSpPr>
          <p:cNvPr id="7" name="object 2"/>
          <p:cNvSpPr txBox="1"/>
          <p:nvPr/>
        </p:nvSpPr>
        <p:spPr>
          <a:xfrm>
            <a:off x="9992127" y="33045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sp>
        <p:nvSpPr>
          <p:cNvPr id="11" name="TextBox 10"/>
          <p:cNvSpPr txBox="1"/>
          <p:nvPr/>
        </p:nvSpPr>
        <p:spPr>
          <a:xfrm>
            <a:off x="1189687" y="4465080"/>
            <a:ext cx="9691675" cy="369332"/>
          </a:xfrm>
          <a:prstGeom prst="rect">
            <a:avLst/>
          </a:prstGeom>
          <a:noFill/>
        </p:spPr>
        <p:txBody>
          <a:bodyPr wrap="square" rtlCol="0">
            <a:spAutoFit/>
          </a:bodyPr>
          <a:lstStyle/>
          <a:p>
            <a:r>
              <a:rPr lang="en-US" b="1" dirty="0" smtClean="0"/>
              <a:t>Check box </a:t>
            </a:r>
            <a:r>
              <a:rPr lang="en-US" dirty="0" smtClean="0"/>
              <a:t>to verify and click “</a:t>
            </a:r>
            <a:r>
              <a:rPr lang="en-US" b="1" dirty="0" smtClean="0"/>
              <a:t>Save &amp; Continue</a:t>
            </a:r>
            <a:r>
              <a:rPr lang="en-US" dirty="0" smtClean="0"/>
              <a:t>” to the next tab.</a:t>
            </a:r>
            <a:endParaRPr lang="en-US" dirty="0"/>
          </a:p>
        </p:txBody>
      </p:sp>
      <p:sp>
        <p:nvSpPr>
          <p:cNvPr id="13" name="Rectangle 12"/>
          <p:cNvSpPr/>
          <p:nvPr/>
        </p:nvSpPr>
        <p:spPr>
          <a:xfrm>
            <a:off x="1194171" y="1259242"/>
            <a:ext cx="9634754" cy="369332"/>
          </a:xfrm>
          <a:prstGeom prst="rect">
            <a:avLst/>
          </a:prstGeom>
        </p:spPr>
        <p:txBody>
          <a:bodyPr wrap="square">
            <a:spAutoFit/>
          </a:bodyPr>
          <a:lstStyle/>
          <a:p>
            <a:r>
              <a:rPr lang="en-US" dirty="0" smtClean="0"/>
              <a:t>Verify all teaching experience listed is accurate.</a:t>
            </a:r>
            <a:endParaRPr lang="en-US" dirty="0"/>
          </a:p>
        </p:txBody>
      </p:sp>
      <p:pic>
        <p:nvPicPr>
          <p:cNvPr id="2" name="Picture 1"/>
          <p:cNvPicPr>
            <a:picLocks noChangeAspect="1"/>
          </p:cNvPicPr>
          <p:nvPr/>
        </p:nvPicPr>
        <p:blipFill>
          <a:blip r:embed="rId3"/>
          <a:stretch>
            <a:fillRect/>
          </a:stretch>
        </p:blipFill>
        <p:spPr>
          <a:xfrm>
            <a:off x="1253804" y="1676177"/>
            <a:ext cx="9810750" cy="1866900"/>
          </a:xfrm>
          <a:prstGeom prst="rect">
            <a:avLst/>
          </a:prstGeom>
        </p:spPr>
      </p:pic>
      <p:pic>
        <p:nvPicPr>
          <p:cNvPr id="3" name="Picture 2"/>
          <p:cNvPicPr>
            <a:picLocks noChangeAspect="1"/>
          </p:cNvPicPr>
          <p:nvPr/>
        </p:nvPicPr>
        <p:blipFill>
          <a:blip r:embed="rId4"/>
          <a:stretch>
            <a:fillRect/>
          </a:stretch>
        </p:blipFill>
        <p:spPr>
          <a:xfrm>
            <a:off x="1253805" y="4790573"/>
            <a:ext cx="9810750" cy="1743075"/>
          </a:xfrm>
          <a:prstGeom prst="rect">
            <a:avLst/>
          </a:prstGeom>
        </p:spPr>
      </p:pic>
      <p:pic>
        <p:nvPicPr>
          <p:cNvPr id="10" name="Picture 9"/>
          <p:cNvPicPr>
            <a:picLocks noChangeAspect="1"/>
          </p:cNvPicPr>
          <p:nvPr/>
        </p:nvPicPr>
        <p:blipFill>
          <a:blip r:embed="rId5"/>
          <a:stretch>
            <a:fillRect/>
          </a:stretch>
        </p:blipFill>
        <p:spPr>
          <a:xfrm rot="6683187">
            <a:off x="10198943" y="5681005"/>
            <a:ext cx="404805" cy="302558"/>
          </a:xfrm>
          <a:prstGeom prst="rect">
            <a:avLst/>
          </a:prstGeom>
        </p:spPr>
      </p:pic>
      <p:pic>
        <p:nvPicPr>
          <p:cNvPr id="12" name="Picture 11"/>
          <p:cNvPicPr>
            <a:picLocks noChangeAspect="1"/>
          </p:cNvPicPr>
          <p:nvPr/>
        </p:nvPicPr>
        <p:blipFill>
          <a:blip r:embed="rId5"/>
          <a:stretch>
            <a:fillRect/>
          </a:stretch>
        </p:blipFill>
        <p:spPr>
          <a:xfrm rot="1613337">
            <a:off x="972603" y="4744559"/>
            <a:ext cx="562403" cy="266881"/>
          </a:xfrm>
          <a:prstGeom prst="rect">
            <a:avLst/>
          </a:prstGeom>
        </p:spPr>
      </p:pic>
      <p:sp>
        <p:nvSpPr>
          <p:cNvPr id="8" name="Rectangle 7"/>
          <p:cNvSpPr/>
          <p:nvPr/>
        </p:nvSpPr>
        <p:spPr>
          <a:xfrm>
            <a:off x="1186944" y="3667017"/>
            <a:ext cx="9815235" cy="646331"/>
          </a:xfrm>
          <a:prstGeom prst="rect">
            <a:avLst/>
          </a:prstGeom>
        </p:spPr>
        <p:txBody>
          <a:bodyPr wrap="square">
            <a:spAutoFit/>
          </a:bodyPr>
          <a:lstStyle/>
          <a:p>
            <a:r>
              <a:rPr lang="en-US" dirty="0" smtClean="0"/>
              <a:t>If </a:t>
            </a:r>
            <a:r>
              <a:rPr lang="en-US" u="sng" dirty="0" smtClean="0"/>
              <a:t>any</a:t>
            </a:r>
            <a:r>
              <a:rPr lang="en-US" dirty="0" smtClean="0"/>
              <a:t> of your teaching experience including this current year is not listed under the Experience tab, click on the “</a:t>
            </a:r>
            <a:r>
              <a:rPr lang="en-US" b="1" dirty="0" smtClean="0"/>
              <a:t>Add Attachment</a:t>
            </a:r>
            <a:r>
              <a:rPr lang="en-US" dirty="0" smtClean="0"/>
              <a:t>” link and upload your </a:t>
            </a:r>
            <a:r>
              <a:rPr lang="en-US" dirty="0" smtClean="0"/>
              <a:t>experience form that was provided to you.</a:t>
            </a:r>
            <a:endParaRPr lang="en-US" dirty="0"/>
          </a:p>
        </p:txBody>
      </p:sp>
      <p:pic>
        <p:nvPicPr>
          <p:cNvPr id="9" name="Picture 8"/>
          <p:cNvPicPr>
            <a:picLocks noChangeAspect="1"/>
          </p:cNvPicPr>
          <p:nvPr/>
        </p:nvPicPr>
        <p:blipFill>
          <a:blip r:embed="rId6"/>
          <a:stretch>
            <a:fillRect/>
          </a:stretch>
        </p:blipFill>
        <p:spPr>
          <a:xfrm>
            <a:off x="9721529" y="4297318"/>
            <a:ext cx="1343025" cy="676275"/>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53804" y="157269"/>
            <a:ext cx="764775" cy="759464"/>
          </a:xfrm>
          <a:prstGeom prst="rect">
            <a:avLst/>
          </a:prstGeom>
        </p:spPr>
      </p:pic>
    </p:spTree>
    <p:extLst>
      <p:ext uri="{BB962C8B-B14F-4D97-AF65-F5344CB8AC3E}">
        <p14:creationId xmlns:p14="http://schemas.microsoft.com/office/powerpoint/2010/main" val="2510106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2530" y="668633"/>
            <a:ext cx="9691675" cy="369332"/>
          </a:xfrm>
          <a:prstGeom prst="rect">
            <a:avLst/>
          </a:prstGeom>
          <a:noFill/>
        </p:spPr>
        <p:txBody>
          <a:bodyPr wrap="square" rtlCol="0">
            <a:spAutoFit/>
          </a:bodyPr>
          <a:lstStyle/>
          <a:p>
            <a:r>
              <a:rPr lang="en-US" b="1" dirty="0" smtClean="0"/>
              <a:t>Summary </a:t>
            </a:r>
            <a:r>
              <a:rPr lang="en-US" b="1" dirty="0"/>
              <a:t>P</a:t>
            </a:r>
            <a:r>
              <a:rPr lang="en-US" b="1" dirty="0" smtClean="0"/>
              <a:t>age</a:t>
            </a:r>
            <a:endParaRPr lang="en-US" b="1" dirty="0"/>
          </a:p>
        </p:txBody>
      </p:sp>
      <p:sp>
        <p:nvSpPr>
          <p:cNvPr id="7" name="object 2"/>
          <p:cNvSpPr txBox="1"/>
          <p:nvPr/>
        </p:nvSpPr>
        <p:spPr>
          <a:xfrm>
            <a:off x="9992127" y="33045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sp>
        <p:nvSpPr>
          <p:cNvPr id="13" name="Rectangle 12"/>
          <p:cNvSpPr/>
          <p:nvPr/>
        </p:nvSpPr>
        <p:spPr>
          <a:xfrm>
            <a:off x="1142530" y="988270"/>
            <a:ext cx="10605148" cy="923330"/>
          </a:xfrm>
          <a:prstGeom prst="rect">
            <a:avLst/>
          </a:prstGeom>
        </p:spPr>
        <p:txBody>
          <a:bodyPr wrap="square">
            <a:spAutoFit/>
          </a:bodyPr>
          <a:lstStyle/>
          <a:p>
            <a:r>
              <a:rPr lang="en-US" dirty="0" smtClean="0"/>
              <a:t>The Summary page indicates what you have </a:t>
            </a:r>
            <a:r>
              <a:rPr lang="en-US" dirty="0" smtClean="0"/>
              <a:t>completed.  If any of the requirements do not have a checkmark in the circle, you will need to complete it before you can submit your transaction.  </a:t>
            </a:r>
            <a:r>
              <a:rPr lang="en-US" b="1" dirty="0" smtClean="0"/>
              <a:t>Click Save &amp; Continue </a:t>
            </a:r>
            <a:r>
              <a:rPr lang="en-US" dirty="0" smtClean="0"/>
              <a:t>if your requirements are ready for submission.</a:t>
            </a: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6342" y="39943"/>
            <a:ext cx="652215" cy="647686"/>
          </a:xfrm>
          <a:prstGeom prst="rect">
            <a:avLst/>
          </a:prstGeom>
        </p:spPr>
      </p:pic>
      <p:pic>
        <p:nvPicPr>
          <p:cNvPr id="2" name="Picture 1"/>
          <p:cNvPicPr>
            <a:picLocks noChangeAspect="1"/>
          </p:cNvPicPr>
          <p:nvPr/>
        </p:nvPicPr>
        <p:blipFill>
          <a:blip r:embed="rId4"/>
          <a:stretch>
            <a:fillRect/>
          </a:stretch>
        </p:blipFill>
        <p:spPr>
          <a:xfrm>
            <a:off x="1216342" y="2214568"/>
            <a:ext cx="6766282" cy="2282010"/>
          </a:xfrm>
          <a:prstGeom prst="rect">
            <a:avLst/>
          </a:prstGeom>
        </p:spPr>
      </p:pic>
      <p:pic>
        <p:nvPicPr>
          <p:cNvPr id="3" name="Picture 2"/>
          <p:cNvPicPr>
            <a:picLocks noChangeAspect="1"/>
          </p:cNvPicPr>
          <p:nvPr/>
        </p:nvPicPr>
        <p:blipFill>
          <a:blip r:embed="rId5"/>
          <a:stretch>
            <a:fillRect/>
          </a:stretch>
        </p:blipFill>
        <p:spPr>
          <a:xfrm>
            <a:off x="1216342" y="4496578"/>
            <a:ext cx="6766282" cy="2094803"/>
          </a:xfrm>
          <a:prstGeom prst="rect">
            <a:avLst/>
          </a:prstGeom>
        </p:spPr>
      </p:pic>
      <p:pic>
        <p:nvPicPr>
          <p:cNvPr id="10" name="Picture 9"/>
          <p:cNvPicPr>
            <a:picLocks noChangeAspect="1"/>
          </p:cNvPicPr>
          <p:nvPr/>
        </p:nvPicPr>
        <p:blipFill>
          <a:blip r:embed="rId6"/>
          <a:stretch>
            <a:fillRect/>
          </a:stretch>
        </p:blipFill>
        <p:spPr>
          <a:xfrm rot="6683187">
            <a:off x="7177139" y="5164984"/>
            <a:ext cx="638111" cy="302558"/>
          </a:xfrm>
          <a:prstGeom prst="rect">
            <a:avLst/>
          </a:prstGeom>
        </p:spPr>
      </p:pic>
    </p:spTree>
    <p:extLst>
      <p:ext uri="{BB962C8B-B14F-4D97-AF65-F5344CB8AC3E}">
        <p14:creationId xmlns:p14="http://schemas.microsoft.com/office/powerpoint/2010/main" val="4037049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p:cNvSpPr txBox="1"/>
          <p:nvPr/>
        </p:nvSpPr>
        <p:spPr>
          <a:xfrm>
            <a:off x="8247548" y="204247"/>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2" name="Picture 1"/>
          <p:cNvPicPr>
            <a:picLocks noChangeAspect="1"/>
          </p:cNvPicPr>
          <p:nvPr/>
        </p:nvPicPr>
        <p:blipFill>
          <a:blip r:embed="rId3"/>
          <a:stretch>
            <a:fillRect/>
          </a:stretch>
        </p:blipFill>
        <p:spPr>
          <a:xfrm>
            <a:off x="3043990" y="1432322"/>
            <a:ext cx="6031983" cy="3988088"/>
          </a:xfrm>
          <a:prstGeom prst="rect">
            <a:avLst/>
          </a:prstGeom>
        </p:spPr>
      </p:pic>
      <p:pic>
        <p:nvPicPr>
          <p:cNvPr id="6" name="Picture 5"/>
          <p:cNvPicPr>
            <a:picLocks noChangeAspect="1"/>
          </p:cNvPicPr>
          <p:nvPr/>
        </p:nvPicPr>
        <p:blipFill>
          <a:blip r:embed="rId4"/>
          <a:stretch>
            <a:fillRect/>
          </a:stretch>
        </p:blipFill>
        <p:spPr>
          <a:xfrm rot="6683187">
            <a:off x="8809589" y="4474949"/>
            <a:ext cx="638111" cy="302558"/>
          </a:xfrm>
          <a:prstGeom prst="rect">
            <a:avLst/>
          </a:prstGeom>
        </p:spPr>
      </p:pic>
      <p:sp>
        <p:nvSpPr>
          <p:cNvPr id="3" name="TextBox 2"/>
          <p:cNvSpPr txBox="1"/>
          <p:nvPr/>
        </p:nvSpPr>
        <p:spPr>
          <a:xfrm>
            <a:off x="3096763" y="878305"/>
            <a:ext cx="5979210" cy="369332"/>
          </a:xfrm>
          <a:prstGeom prst="rect">
            <a:avLst/>
          </a:prstGeom>
          <a:noFill/>
        </p:spPr>
        <p:txBody>
          <a:bodyPr wrap="square" rtlCol="0">
            <a:spAutoFit/>
          </a:bodyPr>
          <a:lstStyle/>
          <a:p>
            <a:r>
              <a:rPr lang="en-US" dirty="0" smtClean="0"/>
              <a:t>Read and confirm by clicking on the “</a:t>
            </a:r>
            <a:r>
              <a:rPr lang="en-US" b="1" dirty="0" smtClean="0"/>
              <a:t>Submit”</a:t>
            </a:r>
            <a:r>
              <a:rPr lang="en-US" dirty="0" smtClean="0"/>
              <a:t> button below.</a:t>
            </a:r>
            <a:endParaRPr lang="en-US"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43990" y="26499"/>
            <a:ext cx="764775" cy="759464"/>
          </a:xfrm>
          <a:prstGeom prst="rect">
            <a:avLst/>
          </a:prstGeom>
        </p:spPr>
      </p:pic>
    </p:spTree>
    <p:extLst>
      <p:ext uri="{BB962C8B-B14F-4D97-AF65-F5344CB8AC3E}">
        <p14:creationId xmlns:p14="http://schemas.microsoft.com/office/powerpoint/2010/main" val="759220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p:cNvSpPr txBox="1"/>
          <p:nvPr/>
        </p:nvSpPr>
        <p:spPr>
          <a:xfrm>
            <a:off x="8247548" y="204247"/>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sp>
        <p:nvSpPr>
          <p:cNvPr id="4" name="TextBox 3"/>
          <p:cNvSpPr txBox="1"/>
          <p:nvPr/>
        </p:nvSpPr>
        <p:spPr>
          <a:xfrm>
            <a:off x="2492422" y="596099"/>
            <a:ext cx="8162326" cy="369332"/>
          </a:xfrm>
          <a:prstGeom prst="rect">
            <a:avLst/>
          </a:prstGeom>
          <a:noFill/>
        </p:spPr>
        <p:txBody>
          <a:bodyPr wrap="square" rtlCol="0">
            <a:spAutoFit/>
          </a:bodyPr>
          <a:lstStyle/>
          <a:p>
            <a:r>
              <a:rPr lang="en-US" dirty="0" smtClean="0"/>
              <a:t>Complete the </a:t>
            </a:r>
            <a:r>
              <a:rPr lang="en-US" b="1" dirty="0" smtClean="0"/>
              <a:t>Personal Affirmation </a:t>
            </a:r>
            <a:r>
              <a:rPr lang="en-US" dirty="0" smtClean="0"/>
              <a:t>page and click “</a:t>
            </a:r>
            <a:r>
              <a:rPr lang="en-US" b="1" dirty="0" smtClean="0"/>
              <a:t>Submit</a:t>
            </a:r>
            <a:r>
              <a:rPr lang="en-US" dirty="0" smtClean="0"/>
              <a:t>”.</a:t>
            </a:r>
            <a:endParaRPr lang="en-US" dirty="0"/>
          </a:p>
        </p:txBody>
      </p:sp>
      <p:pic>
        <p:nvPicPr>
          <p:cNvPr id="8" name="Picture 7"/>
          <p:cNvPicPr>
            <a:picLocks noChangeAspect="1"/>
          </p:cNvPicPr>
          <p:nvPr/>
        </p:nvPicPr>
        <p:blipFill>
          <a:blip r:embed="rId3"/>
          <a:stretch>
            <a:fillRect/>
          </a:stretch>
        </p:blipFill>
        <p:spPr>
          <a:xfrm>
            <a:off x="2588678" y="1028700"/>
            <a:ext cx="6819900" cy="563679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88678" y="18267"/>
            <a:ext cx="584012" cy="579956"/>
          </a:xfrm>
          <a:prstGeom prst="rect">
            <a:avLst/>
          </a:prstGeom>
        </p:spPr>
      </p:pic>
    </p:spTree>
    <p:extLst>
      <p:ext uri="{BB962C8B-B14F-4D97-AF65-F5344CB8AC3E}">
        <p14:creationId xmlns:p14="http://schemas.microsoft.com/office/powerpoint/2010/main" val="1053526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p:cNvSpPr txBox="1"/>
          <p:nvPr/>
        </p:nvSpPr>
        <p:spPr>
          <a:xfrm>
            <a:off x="8247548" y="559847"/>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sp>
        <p:nvSpPr>
          <p:cNvPr id="4" name="TextBox 3"/>
          <p:cNvSpPr txBox="1"/>
          <p:nvPr/>
        </p:nvSpPr>
        <p:spPr>
          <a:xfrm>
            <a:off x="2050739" y="1764836"/>
            <a:ext cx="8600327" cy="1200329"/>
          </a:xfrm>
          <a:prstGeom prst="rect">
            <a:avLst/>
          </a:prstGeom>
          <a:noFill/>
        </p:spPr>
        <p:txBody>
          <a:bodyPr wrap="square" rtlCol="0">
            <a:spAutoFit/>
          </a:bodyPr>
          <a:lstStyle/>
          <a:p>
            <a:r>
              <a:rPr lang="en-US" dirty="0" smtClean="0"/>
              <a:t>Once you have completed your licensure advancement transaction, your status will show </a:t>
            </a:r>
            <a:r>
              <a:rPr lang="en-US" b="1" dirty="0" smtClean="0"/>
              <a:t>Pending OELP review </a:t>
            </a:r>
            <a:r>
              <a:rPr lang="en-US" dirty="0" smtClean="0"/>
              <a:t>until approved by the Office of Educator </a:t>
            </a:r>
            <a:r>
              <a:rPr lang="en-US" dirty="0"/>
              <a:t>Licensing. You will receive an email notification from TNCompass once your professional license has been approved. </a:t>
            </a:r>
          </a:p>
          <a:p>
            <a:endParaRPr lang="en-US" dirty="0"/>
          </a:p>
        </p:txBody>
      </p:sp>
      <p:pic>
        <p:nvPicPr>
          <p:cNvPr id="2" name="Picture 1"/>
          <p:cNvPicPr>
            <a:picLocks noChangeAspect="1"/>
          </p:cNvPicPr>
          <p:nvPr/>
        </p:nvPicPr>
        <p:blipFill>
          <a:blip r:embed="rId3"/>
          <a:stretch>
            <a:fillRect/>
          </a:stretch>
        </p:blipFill>
        <p:spPr>
          <a:xfrm>
            <a:off x="2143506" y="2882681"/>
            <a:ext cx="7803401" cy="479085"/>
          </a:xfrm>
          <a:prstGeom prst="rect">
            <a:avLst/>
          </a:prstGeom>
        </p:spPr>
      </p:pic>
      <p:sp>
        <p:nvSpPr>
          <p:cNvPr id="6" name="TextBox 5"/>
          <p:cNvSpPr txBox="1"/>
          <p:nvPr/>
        </p:nvSpPr>
        <p:spPr>
          <a:xfrm>
            <a:off x="2143506" y="3714747"/>
            <a:ext cx="7803399" cy="923330"/>
          </a:xfrm>
          <a:prstGeom prst="rect">
            <a:avLst/>
          </a:prstGeom>
          <a:noFill/>
        </p:spPr>
        <p:txBody>
          <a:bodyPr wrap="square" rtlCol="0">
            <a:spAutoFit/>
          </a:bodyPr>
          <a:lstStyle/>
          <a:p>
            <a:r>
              <a:rPr lang="en-US" dirty="0" smtClean="0"/>
              <a:t>If you have a question regarding your licensure advancement, please contact </a:t>
            </a:r>
            <a:r>
              <a:rPr lang="en-US" dirty="0" smtClean="0">
                <a:hlinkClick r:id="rId4"/>
              </a:rPr>
              <a:t>christine.wolf@knoxschools.org</a:t>
            </a:r>
            <a:r>
              <a:rPr lang="en-US" dirty="0" smtClean="0"/>
              <a:t> or 594-1912. If you wish to contact the Office of Educator Licensing, you may contact them at 615-532-1448.</a:t>
            </a:r>
            <a:endParaRPr lang="en-US" dirty="0"/>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6332" y="685932"/>
            <a:ext cx="764775" cy="759464"/>
          </a:xfrm>
          <a:prstGeom prst="rect">
            <a:avLst/>
          </a:prstGeom>
        </p:spPr>
      </p:pic>
    </p:spTree>
    <p:extLst>
      <p:ext uri="{BB962C8B-B14F-4D97-AF65-F5344CB8AC3E}">
        <p14:creationId xmlns:p14="http://schemas.microsoft.com/office/powerpoint/2010/main" val="3580739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256" y="522317"/>
            <a:ext cx="10515600" cy="1325563"/>
          </a:xfrm>
        </p:spPr>
        <p:txBody>
          <a:bodyPr>
            <a:normAutofit/>
          </a:bodyPr>
          <a:lstStyle/>
          <a:p>
            <a:pPr algn="ctr"/>
            <a:r>
              <a:rPr lang="en-US" sz="4000" b="1" dirty="0" smtClean="0"/>
              <a:t>Licensure Advancement</a:t>
            </a:r>
            <a:endParaRPr lang="en-US" sz="4000" b="1" dirty="0"/>
          </a:p>
        </p:txBody>
      </p:sp>
      <p:sp>
        <p:nvSpPr>
          <p:cNvPr id="6" name="object 2"/>
          <p:cNvSpPr txBox="1"/>
          <p:nvPr/>
        </p:nvSpPr>
        <p:spPr>
          <a:xfrm>
            <a:off x="8792415" y="651425"/>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5228" y="653766"/>
            <a:ext cx="874640" cy="868566"/>
          </a:xfrm>
          <a:prstGeom prst="rect">
            <a:avLst/>
          </a:prstGeom>
        </p:spPr>
      </p:pic>
      <p:sp>
        <p:nvSpPr>
          <p:cNvPr id="7" name="Rectangle 6"/>
          <p:cNvSpPr/>
          <p:nvPr/>
        </p:nvSpPr>
        <p:spPr>
          <a:xfrm>
            <a:off x="1371600" y="1962193"/>
            <a:ext cx="8923868" cy="4001095"/>
          </a:xfrm>
          <a:prstGeom prst="rect">
            <a:avLst/>
          </a:prstGeom>
        </p:spPr>
        <p:txBody>
          <a:bodyPr wrap="square">
            <a:spAutoFit/>
          </a:bodyPr>
          <a:lstStyle/>
          <a:p>
            <a:r>
              <a:rPr lang="en-US" sz="1600" b="1" dirty="0" smtClean="0"/>
              <a:t>Experience </a:t>
            </a:r>
            <a:r>
              <a:rPr lang="en-US" sz="1600" b="1" dirty="0"/>
              <a:t>Requirements for Licensure </a:t>
            </a:r>
            <a:r>
              <a:rPr lang="en-US" sz="1600" b="1" dirty="0" smtClean="0"/>
              <a:t>Advancement</a:t>
            </a:r>
          </a:p>
          <a:p>
            <a:r>
              <a:rPr lang="en-US" sz="1400" dirty="0" smtClean="0"/>
              <a:t>To </a:t>
            </a:r>
            <a:r>
              <a:rPr lang="en-US" sz="1400" dirty="0"/>
              <a:t>advance from an initial license (transitional, apprentice, practitioner) to the professional license, teachers and school service personnel must demonstrate 3 years of experience working in an appropriate pre-K-12 instructional setting. </a:t>
            </a:r>
          </a:p>
          <a:p>
            <a:endParaRPr lang="en-US" sz="1400" b="1" dirty="0" smtClean="0"/>
          </a:p>
          <a:p>
            <a:r>
              <a:rPr lang="en-US" sz="1400" b="1" dirty="0" smtClean="0"/>
              <a:t>Three </a:t>
            </a:r>
            <a:r>
              <a:rPr lang="en-US" sz="1400" b="1" dirty="0"/>
              <a:t>Years of Experience: </a:t>
            </a:r>
            <a:r>
              <a:rPr lang="en-US" sz="1400" dirty="0"/>
              <a:t>To meet the criteria for advancement, the educator must present documentation of three years of education work experience. The burden of proof rests with the educator. In total, the experience must be no less than twenty-five months of full-time work of which at least one year (10 months) must have been within a Tennessee public or approved non-public school. An educator must have held a valid license during the period when the experience was accrued. Substitute experience cannot be used for license advancement. Candidates who successfully complete a full school year internship clinical practice and hold a practitioner license shall receive credit for a year of teaching experience. These candidates must submit an experience verification form signed by both their Educator Preparation Provider, and the school system in which they completed their internship. </a:t>
            </a:r>
            <a:endParaRPr lang="en-US" sz="1400" dirty="0" smtClean="0"/>
          </a:p>
          <a:p>
            <a:endParaRPr lang="en-US" sz="1400" dirty="0"/>
          </a:p>
          <a:p>
            <a:r>
              <a:rPr lang="en-US" sz="1400" b="1" dirty="0" smtClean="0"/>
              <a:t>Out-of-State </a:t>
            </a:r>
            <a:r>
              <a:rPr lang="en-US" sz="1400" b="1" dirty="0"/>
              <a:t>Experience: </a:t>
            </a:r>
            <a:r>
              <a:rPr lang="en-US" sz="1400" dirty="0"/>
              <a:t>To receive credit for education work experience outside of Tennessee, the educator must have held a valid license while teaching in the state or country where the experience was accrued. Other types of experience may be used for the purposes of salary ratings. For example, a local education agency may elect to give an engineer credit for the years spent working in that field prior to becoming a teacher. However, that type of work experience is not counted for purpose of advancing to a professional license. </a:t>
            </a:r>
          </a:p>
        </p:txBody>
      </p:sp>
    </p:spTree>
    <p:extLst>
      <p:ext uri="{BB962C8B-B14F-4D97-AF65-F5344CB8AC3E}">
        <p14:creationId xmlns:p14="http://schemas.microsoft.com/office/powerpoint/2010/main" val="3849067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296" y="136526"/>
            <a:ext cx="10515600" cy="1325563"/>
          </a:xfrm>
        </p:spPr>
        <p:txBody>
          <a:bodyPr>
            <a:normAutofit/>
          </a:bodyPr>
          <a:lstStyle/>
          <a:p>
            <a:pPr algn="ctr"/>
            <a:r>
              <a:rPr lang="en-US" sz="4000" b="1" dirty="0" smtClean="0"/>
              <a:t>TNCompass</a:t>
            </a:r>
            <a:endParaRPr lang="en-US" sz="4000" b="1" dirty="0"/>
          </a:p>
        </p:txBody>
      </p:sp>
      <p:pic>
        <p:nvPicPr>
          <p:cNvPr id="4" name="Content Placeholder 3"/>
          <p:cNvPicPr>
            <a:picLocks noGrp="1" noChangeAspect="1"/>
          </p:cNvPicPr>
          <p:nvPr>
            <p:ph idx="1"/>
          </p:nvPr>
        </p:nvPicPr>
        <p:blipFill>
          <a:blip r:embed="rId3"/>
          <a:stretch>
            <a:fillRect/>
          </a:stretch>
        </p:blipFill>
        <p:spPr>
          <a:xfrm>
            <a:off x="1828803" y="1241669"/>
            <a:ext cx="8080513" cy="5458749"/>
          </a:xfrm>
          <a:prstGeom prst="rect">
            <a:avLst/>
          </a:prstGeom>
        </p:spPr>
      </p:pic>
      <p:sp>
        <p:nvSpPr>
          <p:cNvPr id="6" name="object 2"/>
          <p:cNvSpPr txBox="1"/>
          <p:nvPr/>
        </p:nvSpPr>
        <p:spPr>
          <a:xfrm>
            <a:off x="8724682" y="302189"/>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8804" y="217143"/>
            <a:ext cx="874640" cy="868566"/>
          </a:xfrm>
          <a:prstGeom prst="rect">
            <a:avLst/>
          </a:prstGeom>
        </p:spPr>
      </p:pic>
    </p:spTree>
    <p:extLst>
      <p:ext uri="{BB962C8B-B14F-4D97-AF65-F5344CB8AC3E}">
        <p14:creationId xmlns:p14="http://schemas.microsoft.com/office/powerpoint/2010/main" val="3836259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9" y="631319"/>
            <a:ext cx="10515600" cy="855469"/>
          </a:xfrm>
        </p:spPr>
        <p:txBody>
          <a:bodyPr>
            <a:normAutofit/>
          </a:bodyPr>
          <a:lstStyle/>
          <a:p>
            <a:r>
              <a:rPr lang="en-US" sz="3200" b="1" dirty="0" smtClean="0"/>
              <a:t>How to Start a License Advancement Transaction</a:t>
            </a:r>
            <a:endParaRPr lang="en-US" sz="3200" b="1" dirty="0"/>
          </a:p>
        </p:txBody>
      </p:sp>
      <p:sp>
        <p:nvSpPr>
          <p:cNvPr id="5" name="TextBox 4"/>
          <p:cNvSpPr txBox="1"/>
          <p:nvPr/>
        </p:nvSpPr>
        <p:spPr>
          <a:xfrm>
            <a:off x="738808" y="1545769"/>
            <a:ext cx="10284823" cy="369332"/>
          </a:xfrm>
          <a:prstGeom prst="rect">
            <a:avLst/>
          </a:prstGeom>
          <a:noFill/>
        </p:spPr>
        <p:txBody>
          <a:bodyPr wrap="square" rtlCol="0">
            <a:spAutoFit/>
          </a:bodyPr>
          <a:lstStyle/>
          <a:p>
            <a:r>
              <a:rPr lang="en-US" dirty="0" smtClean="0"/>
              <a:t>Click on “</a:t>
            </a:r>
            <a:r>
              <a:rPr lang="en-US" b="1" dirty="0" smtClean="0"/>
              <a:t>My Educator Profile</a:t>
            </a:r>
            <a:r>
              <a:rPr lang="en-US" dirty="0" smtClean="0"/>
              <a:t>”. </a:t>
            </a:r>
            <a:endParaRPr lang="en-US" dirty="0"/>
          </a:p>
        </p:txBody>
      </p:sp>
      <p:sp>
        <p:nvSpPr>
          <p:cNvPr id="9" name="object 2"/>
          <p:cNvSpPr txBox="1"/>
          <p:nvPr/>
        </p:nvSpPr>
        <p:spPr>
          <a:xfrm>
            <a:off x="10052828" y="254325"/>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10" name="Picture 9"/>
          <p:cNvPicPr>
            <a:picLocks noChangeAspect="1"/>
          </p:cNvPicPr>
          <p:nvPr/>
        </p:nvPicPr>
        <p:blipFill>
          <a:blip r:embed="rId3"/>
          <a:stretch>
            <a:fillRect/>
          </a:stretch>
        </p:blipFill>
        <p:spPr>
          <a:xfrm>
            <a:off x="797528" y="2023231"/>
            <a:ext cx="10167384" cy="1295400"/>
          </a:xfrm>
          <a:prstGeom prst="rect">
            <a:avLst/>
          </a:prstGeom>
        </p:spPr>
      </p:pic>
      <p:pic>
        <p:nvPicPr>
          <p:cNvPr id="11" name="Content Placeholder 3"/>
          <p:cNvPicPr>
            <a:picLocks noGrp="1" noChangeAspect="1"/>
          </p:cNvPicPr>
          <p:nvPr>
            <p:ph idx="1"/>
          </p:nvPr>
        </p:nvPicPr>
        <p:blipFill>
          <a:blip r:embed="rId4"/>
          <a:stretch>
            <a:fillRect/>
          </a:stretch>
        </p:blipFill>
        <p:spPr>
          <a:xfrm>
            <a:off x="797527" y="4060761"/>
            <a:ext cx="10167384" cy="2129191"/>
          </a:xfrm>
          <a:prstGeom prst="rect">
            <a:avLst/>
          </a:prstGeom>
        </p:spPr>
      </p:pic>
      <p:sp>
        <p:nvSpPr>
          <p:cNvPr id="12" name="TextBox 11"/>
          <p:cNvSpPr txBox="1"/>
          <p:nvPr/>
        </p:nvSpPr>
        <p:spPr>
          <a:xfrm>
            <a:off x="738808" y="3553250"/>
            <a:ext cx="6052930" cy="369332"/>
          </a:xfrm>
          <a:prstGeom prst="rect">
            <a:avLst/>
          </a:prstGeom>
          <a:noFill/>
        </p:spPr>
        <p:txBody>
          <a:bodyPr wrap="square" rtlCol="0">
            <a:spAutoFit/>
          </a:bodyPr>
          <a:lstStyle/>
          <a:p>
            <a:r>
              <a:rPr lang="en-US" dirty="0"/>
              <a:t>Under the Transaction tab click on “</a:t>
            </a:r>
            <a:r>
              <a:rPr lang="en-US" b="1" dirty="0"/>
              <a:t>Start a new transaction</a:t>
            </a:r>
            <a:r>
              <a:rPr lang="en-US" dirty="0"/>
              <a:t>”</a:t>
            </a:r>
          </a:p>
        </p:txBody>
      </p:sp>
      <p:pic>
        <p:nvPicPr>
          <p:cNvPr id="13" name="Picture 12"/>
          <p:cNvPicPr>
            <a:picLocks noChangeAspect="1"/>
          </p:cNvPicPr>
          <p:nvPr/>
        </p:nvPicPr>
        <p:blipFill>
          <a:blip r:embed="rId5"/>
          <a:stretch>
            <a:fillRect/>
          </a:stretch>
        </p:blipFill>
        <p:spPr>
          <a:xfrm rot="19778908">
            <a:off x="5419835" y="2502153"/>
            <a:ext cx="451632" cy="337557"/>
          </a:xfrm>
          <a:prstGeom prst="rect">
            <a:avLst/>
          </a:prstGeom>
        </p:spPr>
      </p:pic>
      <p:pic>
        <p:nvPicPr>
          <p:cNvPr id="14" name="Picture 13"/>
          <p:cNvPicPr>
            <a:picLocks noChangeAspect="1"/>
          </p:cNvPicPr>
          <p:nvPr/>
        </p:nvPicPr>
        <p:blipFill>
          <a:blip r:embed="rId5"/>
          <a:stretch>
            <a:fillRect/>
          </a:stretch>
        </p:blipFill>
        <p:spPr>
          <a:xfrm rot="21082998">
            <a:off x="8235746" y="4755872"/>
            <a:ext cx="451632" cy="337557"/>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7527" y="35508"/>
            <a:ext cx="764775" cy="759464"/>
          </a:xfrm>
          <a:prstGeom prst="rect">
            <a:avLst/>
          </a:prstGeom>
        </p:spPr>
      </p:pic>
    </p:spTree>
    <p:extLst>
      <p:ext uri="{BB962C8B-B14F-4D97-AF65-F5344CB8AC3E}">
        <p14:creationId xmlns:p14="http://schemas.microsoft.com/office/powerpoint/2010/main" val="326732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5602" y="1148858"/>
            <a:ext cx="8488018" cy="369332"/>
          </a:xfrm>
          <a:prstGeom prst="rect">
            <a:avLst/>
          </a:prstGeom>
          <a:noFill/>
        </p:spPr>
        <p:txBody>
          <a:bodyPr wrap="square" rtlCol="0">
            <a:spAutoFit/>
          </a:bodyPr>
          <a:lstStyle/>
          <a:p>
            <a:r>
              <a:rPr lang="en-US" dirty="0"/>
              <a:t>Select the type of change you are requesting </a:t>
            </a:r>
            <a:r>
              <a:rPr lang="en-US" dirty="0" smtClean="0"/>
              <a:t>(</a:t>
            </a:r>
            <a:r>
              <a:rPr lang="en-US" b="1" dirty="0" smtClean="0"/>
              <a:t>Advance an Active License</a:t>
            </a:r>
            <a:r>
              <a:rPr lang="en-US" dirty="0" smtClean="0"/>
              <a:t>). </a:t>
            </a:r>
            <a:endParaRPr lang="en-US" dirty="0"/>
          </a:p>
        </p:txBody>
      </p:sp>
      <p:sp>
        <p:nvSpPr>
          <p:cNvPr id="9" name="object 2"/>
          <p:cNvSpPr txBox="1"/>
          <p:nvPr/>
        </p:nvSpPr>
        <p:spPr>
          <a:xfrm>
            <a:off x="10052828" y="254325"/>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10" name="Content Placeholder 2"/>
          <p:cNvPicPr>
            <a:picLocks noGrp="1" noChangeAspect="1"/>
          </p:cNvPicPr>
          <p:nvPr>
            <p:ph idx="1"/>
          </p:nvPr>
        </p:nvPicPr>
        <p:blipFill>
          <a:blip r:embed="rId3"/>
          <a:stretch>
            <a:fillRect/>
          </a:stretch>
        </p:blipFill>
        <p:spPr>
          <a:xfrm>
            <a:off x="1295602" y="1611448"/>
            <a:ext cx="8488017" cy="508752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5602" y="254325"/>
            <a:ext cx="764775" cy="759464"/>
          </a:xfrm>
          <a:prstGeom prst="rect">
            <a:avLst/>
          </a:prstGeom>
        </p:spPr>
      </p:pic>
    </p:spTree>
    <p:extLst>
      <p:ext uri="{BB962C8B-B14F-4D97-AF65-F5344CB8AC3E}">
        <p14:creationId xmlns:p14="http://schemas.microsoft.com/office/powerpoint/2010/main" val="2071757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p:cNvSpPr txBox="1"/>
          <p:nvPr/>
        </p:nvSpPr>
        <p:spPr>
          <a:xfrm>
            <a:off x="10091519" y="261018"/>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5" name="Picture 4"/>
          <p:cNvPicPr>
            <a:picLocks noChangeAspect="1"/>
          </p:cNvPicPr>
          <p:nvPr/>
        </p:nvPicPr>
        <p:blipFill>
          <a:blip r:embed="rId3"/>
          <a:stretch>
            <a:fillRect/>
          </a:stretch>
        </p:blipFill>
        <p:spPr>
          <a:xfrm>
            <a:off x="2634916" y="1667071"/>
            <a:ext cx="6509443" cy="3364222"/>
          </a:xfrm>
          <a:prstGeom prst="rect">
            <a:avLst/>
          </a:prstGeom>
        </p:spPr>
      </p:pic>
      <p:sp>
        <p:nvSpPr>
          <p:cNvPr id="9" name="TextBox 8"/>
          <p:cNvSpPr txBox="1"/>
          <p:nvPr/>
        </p:nvSpPr>
        <p:spPr>
          <a:xfrm>
            <a:off x="2634916" y="1022683"/>
            <a:ext cx="6749716" cy="646331"/>
          </a:xfrm>
          <a:prstGeom prst="rect">
            <a:avLst/>
          </a:prstGeom>
          <a:noFill/>
        </p:spPr>
        <p:txBody>
          <a:bodyPr wrap="square" rtlCol="0">
            <a:spAutoFit/>
          </a:bodyPr>
          <a:lstStyle/>
          <a:p>
            <a:r>
              <a:rPr lang="en-US" dirty="0" smtClean="0"/>
              <a:t>Click on the blue </a:t>
            </a:r>
            <a:r>
              <a:rPr lang="en-US" b="1" dirty="0" smtClean="0"/>
              <a:t>Practitioner Teacher </a:t>
            </a:r>
            <a:r>
              <a:rPr lang="en-US" dirty="0" smtClean="0"/>
              <a:t>link. If you have an apprentice license, below it will read </a:t>
            </a:r>
            <a:r>
              <a:rPr lang="en-US" b="1" dirty="0" smtClean="0"/>
              <a:t>Apprentice</a:t>
            </a:r>
            <a:r>
              <a:rPr lang="en-US" dirty="0" smtClean="0"/>
              <a:t>.</a:t>
            </a:r>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4916" y="7154"/>
            <a:ext cx="764775" cy="759464"/>
          </a:xfrm>
          <a:prstGeom prst="rect">
            <a:avLst/>
          </a:prstGeom>
        </p:spPr>
      </p:pic>
    </p:spTree>
    <p:extLst>
      <p:ext uri="{BB962C8B-B14F-4D97-AF65-F5344CB8AC3E}">
        <p14:creationId xmlns:p14="http://schemas.microsoft.com/office/powerpoint/2010/main" val="958235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8049" y="709339"/>
            <a:ext cx="8420174" cy="646331"/>
          </a:xfrm>
          <a:prstGeom prst="rect">
            <a:avLst/>
          </a:prstGeom>
          <a:noFill/>
        </p:spPr>
        <p:txBody>
          <a:bodyPr wrap="square" rtlCol="0">
            <a:spAutoFit/>
          </a:bodyPr>
          <a:lstStyle/>
          <a:p>
            <a:r>
              <a:rPr lang="en-US" dirty="0"/>
              <a:t>The next screen confirms the transaction being requested and provides helpful information regarding the transaction </a:t>
            </a:r>
            <a:r>
              <a:rPr lang="en-US" dirty="0" smtClean="0"/>
              <a:t>type.</a:t>
            </a:r>
            <a:endParaRPr lang="en-US" dirty="0"/>
          </a:p>
        </p:txBody>
      </p:sp>
      <p:sp>
        <p:nvSpPr>
          <p:cNvPr id="7" name="object 2"/>
          <p:cNvSpPr txBox="1"/>
          <p:nvPr/>
        </p:nvSpPr>
        <p:spPr>
          <a:xfrm>
            <a:off x="9992127" y="33045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sp>
        <p:nvSpPr>
          <p:cNvPr id="9" name="TextBox 8"/>
          <p:cNvSpPr txBox="1"/>
          <p:nvPr/>
        </p:nvSpPr>
        <p:spPr>
          <a:xfrm>
            <a:off x="2733626" y="6413062"/>
            <a:ext cx="9353927" cy="369332"/>
          </a:xfrm>
          <a:prstGeom prst="rect">
            <a:avLst/>
          </a:prstGeom>
          <a:noFill/>
        </p:spPr>
        <p:txBody>
          <a:bodyPr wrap="square" rtlCol="0">
            <a:spAutoFit/>
          </a:bodyPr>
          <a:lstStyle/>
          <a:p>
            <a:r>
              <a:rPr lang="en-US" dirty="0" smtClean="0"/>
              <a:t>Click “</a:t>
            </a:r>
            <a:r>
              <a:rPr lang="en-US" b="1" dirty="0" smtClean="0"/>
              <a:t>Continue</a:t>
            </a:r>
            <a:r>
              <a:rPr lang="en-US" dirty="0" smtClean="0"/>
              <a:t>” </a:t>
            </a:r>
            <a:r>
              <a:rPr lang="en-US" dirty="0"/>
              <a:t>and the system will guide you to the end. </a:t>
            </a:r>
          </a:p>
        </p:txBody>
      </p:sp>
      <p:pic>
        <p:nvPicPr>
          <p:cNvPr id="11" name="Picture 10"/>
          <p:cNvPicPr>
            <a:picLocks noChangeAspect="1"/>
          </p:cNvPicPr>
          <p:nvPr/>
        </p:nvPicPr>
        <p:blipFill>
          <a:blip r:embed="rId3"/>
          <a:stretch>
            <a:fillRect/>
          </a:stretch>
        </p:blipFill>
        <p:spPr>
          <a:xfrm>
            <a:off x="1708069" y="1391766"/>
            <a:ext cx="8284058" cy="4924594"/>
          </a:xfrm>
          <a:prstGeom prst="rect">
            <a:avLst/>
          </a:prstGeom>
        </p:spPr>
      </p:pic>
      <p:pic>
        <p:nvPicPr>
          <p:cNvPr id="12" name="Picture 11"/>
          <p:cNvPicPr>
            <a:picLocks noChangeAspect="1"/>
          </p:cNvPicPr>
          <p:nvPr/>
        </p:nvPicPr>
        <p:blipFill>
          <a:blip r:embed="rId4"/>
          <a:stretch>
            <a:fillRect/>
          </a:stretch>
        </p:blipFill>
        <p:spPr>
          <a:xfrm rot="4243061">
            <a:off x="9235732" y="5213032"/>
            <a:ext cx="525207" cy="392548"/>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8049" y="13652"/>
            <a:ext cx="764775" cy="759464"/>
          </a:xfrm>
          <a:prstGeom prst="rect">
            <a:avLst/>
          </a:prstGeom>
        </p:spPr>
      </p:pic>
    </p:spTree>
    <p:extLst>
      <p:ext uri="{BB962C8B-B14F-4D97-AF65-F5344CB8AC3E}">
        <p14:creationId xmlns:p14="http://schemas.microsoft.com/office/powerpoint/2010/main" val="2699208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4340" y="1056393"/>
            <a:ext cx="9691675" cy="646331"/>
          </a:xfrm>
          <a:prstGeom prst="rect">
            <a:avLst/>
          </a:prstGeom>
          <a:noFill/>
        </p:spPr>
        <p:txBody>
          <a:bodyPr wrap="square" rtlCol="0">
            <a:spAutoFit/>
          </a:bodyPr>
          <a:lstStyle/>
          <a:p>
            <a:r>
              <a:rPr lang="en-US" dirty="0" smtClean="0"/>
              <a:t>You will need to select the method of advancement, select “</a:t>
            </a:r>
            <a:r>
              <a:rPr lang="en-US" b="1" dirty="0" smtClean="0"/>
              <a:t>Yes</a:t>
            </a:r>
            <a:r>
              <a:rPr lang="en-US" dirty="0" smtClean="0"/>
              <a:t>” for Recommendation and “</a:t>
            </a:r>
            <a:r>
              <a:rPr lang="en-US" b="1" dirty="0" smtClean="0"/>
              <a:t>No</a:t>
            </a:r>
            <a:r>
              <a:rPr lang="en-US" dirty="0" smtClean="0"/>
              <a:t>” for Professional Development Points. Both must be selected in order to start the transaction.</a:t>
            </a:r>
            <a:endParaRPr lang="en-US" dirty="0"/>
          </a:p>
        </p:txBody>
      </p:sp>
      <p:sp>
        <p:nvSpPr>
          <p:cNvPr id="7" name="object 2"/>
          <p:cNvSpPr txBox="1"/>
          <p:nvPr/>
        </p:nvSpPr>
        <p:spPr>
          <a:xfrm>
            <a:off x="9992127" y="33045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sp>
        <p:nvSpPr>
          <p:cNvPr id="9" name="TextBox 8"/>
          <p:cNvSpPr txBox="1"/>
          <p:nvPr/>
        </p:nvSpPr>
        <p:spPr>
          <a:xfrm>
            <a:off x="924340" y="5528983"/>
            <a:ext cx="9353927" cy="369332"/>
          </a:xfrm>
          <a:prstGeom prst="rect">
            <a:avLst/>
          </a:prstGeom>
          <a:noFill/>
        </p:spPr>
        <p:txBody>
          <a:bodyPr wrap="square" rtlCol="0">
            <a:spAutoFit/>
          </a:bodyPr>
          <a:lstStyle/>
          <a:p>
            <a:r>
              <a:rPr lang="en-US" dirty="0" smtClean="0"/>
              <a:t>Click on </a:t>
            </a:r>
            <a:r>
              <a:rPr lang="en-US" dirty="0"/>
              <a:t>“</a:t>
            </a:r>
            <a:r>
              <a:rPr lang="en-US" b="1" dirty="0"/>
              <a:t>Start Transaction</a:t>
            </a:r>
            <a:r>
              <a:rPr lang="en-US" dirty="0"/>
              <a:t>” and the system will guide you to the end. </a:t>
            </a:r>
          </a:p>
        </p:txBody>
      </p:sp>
      <p:pic>
        <p:nvPicPr>
          <p:cNvPr id="11" name="Picture 10"/>
          <p:cNvPicPr>
            <a:picLocks noChangeAspect="1"/>
          </p:cNvPicPr>
          <p:nvPr/>
        </p:nvPicPr>
        <p:blipFill>
          <a:blip r:embed="rId3"/>
          <a:stretch>
            <a:fillRect/>
          </a:stretch>
        </p:blipFill>
        <p:spPr>
          <a:xfrm rot="794790">
            <a:off x="8033649" y="3579405"/>
            <a:ext cx="451632" cy="337557"/>
          </a:xfrm>
          <a:prstGeom prst="rect">
            <a:avLst/>
          </a:prstGeom>
        </p:spPr>
      </p:pic>
      <p:pic>
        <p:nvPicPr>
          <p:cNvPr id="2" name="Picture 1"/>
          <p:cNvPicPr>
            <a:picLocks noChangeAspect="1"/>
          </p:cNvPicPr>
          <p:nvPr/>
        </p:nvPicPr>
        <p:blipFill>
          <a:blip r:embed="rId4"/>
          <a:stretch>
            <a:fillRect/>
          </a:stretch>
        </p:blipFill>
        <p:spPr>
          <a:xfrm>
            <a:off x="964113" y="1782718"/>
            <a:ext cx="9391041" cy="3414924"/>
          </a:xfrm>
          <a:prstGeom prst="rect">
            <a:avLst/>
          </a:prstGeom>
        </p:spPr>
      </p:pic>
      <p:pic>
        <p:nvPicPr>
          <p:cNvPr id="10" name="Picture 9"/>
          <p:cNvPicPr>
            <a:picLocks noChangeAspect="1"/>
          </p:cNvPicPr>
          <p:nvPr/>
        </p:nvPicPr>
        <p:blipFill>
          <a:blip r:embed="rId3"/>
          <a:stretch>
            <a:fillRect/>
          </a:stretch>
        </p:blipFill>
        <p:spPr>
          <a:xfrm rot="1187310">
            <a:off x="7556915" y="3237058"/>
            <a:ext cx="404805" cy="302558"/>
          </a:xfrm>
          <a:prstGeom prst="rect">
            <a:avLst/>
          </a:prstGeom>
        </p:spPr>
      </p:pic>
      <p:pic>
        <p:nvPicPr>
          <p:cNvPr id="12" name="Picture 11"/>
          <p:cNvPicPr>
            <a:picLocks noChangeAspect="1"/>
          </p:cNvPicPr>
          <p:nvPr/>
        </p:nvPicPr>
        <p:blipFill>
          <a:blip r:embed="rId3"/>
          <a:stretch>
            <a:fillRect/>
          </a:stretch>
        </p:blipFill>
        <p:spPr>
          <a:xfrm rot="5598065">
            <a:off x="8554501" y="3658706"/>
            <a:ext cx="404805" cy="302558"/>
          </a:xfrm>
          <a:prstGeom prst="rect">
            <a:avLst/>
          </a:prstGeom>
        </p:spPr>
      </p:pic>
      <p:pic>
        <p:nvPicPr>
          <p:cNvPr id="13" name="Picture 12"/>
          <p:cNvPicPr>
            <a:picLocks noChangeAspect="1"/>
          </p:cNvPicPr>
          <p:nvPr/>
        </p:nvPicPr>
        <p:blipFill>
          <a:blip r:embed="rId3"/>
          <a:stretch>
            <a:fillRect/>
          </a:stretch>
        </p:blipFill>
        <p:spPr>
          <a:xfrm rot="1187310">
            <a:off x="8962854" y="4095759"/>
            <a:ext cx="404805" cy="302558"/>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4113" y="216935"/>
            <a:ext cx="764775" cy="759464"/>
          </a:xfrm>
          <a:prstGeom prst="rect">
            <a:avLst/>
          </a:prstGeom>
        </p:spPr>
      </p:pic>
    </p:spTree>
    <p:extLst>
      <p:ext uri="{BB962C8B-B14F-4D97-AF65-F5344CB8AC3E}">
        <p14:creationId xmlns:p14="http://schemas.microsoft.com/office/powerpoint/2010/main" val="2736472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4340" y="1143982"/>
            <a:ext cx="9691675" cy="369332"/>
          </a:xfrm>
          <a:prstGeom prst="rect">
            <a:avLst/>
          </a:prstGeom>
          <a:noFill/>
        </p:spPr>
        <p:txBody>
          <a:bodyPr wrap="square" rtlCol="0">
            <a:spAutoFit/>
          </a:bodyPr>
          <a:lstStyle/>
          <a:p>
            <a:r>
              <a:rPr lang="en-US" b="1" dirty="0" smtClean="0"/>
              <a:t>Overview page</a:t>
            </a:r>
            <a:r>
              <a:rPr lang="en-US" dirty="0" smtClean="0"/>
              <a:t>, click “</a:t>
            </a:r>
            <a:r>
              <a:rPr lang="en-US" b="1" dirty="0" smtClean="0"/>
              <a:t>Continue</a:t>
            </a:r>
            <a:r>
              <a:rPr lang="en-US" dirty="0" smtClean="0"/>
              <a:t>” to the next tab.</a:t>
            </a:r>
            <a:endParaRPr lang="en-US" dirty="0"/>
          </a:p>
        </p:txBody>
      </p:sp>
      <p:sp>
        <p:nvSpPr>
          <p:cNvPr id="7" name="object 2"/>
          <p:cNvSpPr txBox="1"/>
          <p:nvPr/>
        </p:nvSpPr>
        <p:spPr>
          <a:xfrm>
            <a:off x="9992127" y="330450"/>
            <a:ext cx="623888" cy="125868"/>
          </a:xfrm>
          <a:prstGeom prst="rect">
            <a:avLst/>
          </a:prstGeom>
        </p:spPr>
        <p:txBody>
          <a:bodyPr vert="horz" wrap="square" lIns="0" tIns="0" rIns="0" bIns="0" rtlCol="0">
            <a:spAutoFit/>
          </a:bodyPr>
          <a:lstStyle/>
          <a:p>
            <a:pPr marL="8659"/>
            <a:r>
              <a:rPr sz="818" b="1" dirty="0">
                <a:solidFill>
                  <a:srgbClr val="ABABAC"/>
                </a:solidFill>
                <a:latin typeface="Arial"/>
                <a:cs typeface="Arial"/>
              </a:rPr>
              <a:t>TNCompass</a:t>
            </a:r>
            <a:endParaRPr sz="818" dirty="0">
              <a:latin typeface="Arial"/>
              <a:cs typeface="Arial"/>
            </a:endParaRPr>
          </a:p>
        </p:txBody>
      </p:sp>
      <p:pic>
        <p:nvPicPr>
          <p:cNvPr id="2" name="Picture 1"/>
          <p:cNvPicPr>
            <a:picLocks noChangeAspect="1"/>
          </p:cNvPicPr>
          <p:nvPr/>
        </p:nvPicPr>
        <p:blipFill>
          <a:blip r:embed="rId3"/>
          <a:stretch>
            <a:fillRect/>
          </a:stretch>
        </p:blipFill>
        <p:spPr>
          <a:xfrm>
            <a:off x="1009141" y="1553980"/>
            <a:ext cx="9862756" cy="1369588"/>
          </a:xfrm>
          <a:prstGeom prst="rect">
            <a:avLst/>
          </a:prstGeom>
        </p:spPr>
      </p:pic>
      <p:pic>
        <p:nvPicPr>
          <p:cNvPr id="3" name="Picture 2"/>
          <p:cNvPicPr>
            <a:picLocks noChangeAspect="1"/>
          </p:cNvPicPr>
          <p:nvPr/>
        </p:nvPicPr>
        <p:blipFill>
          <a:blip r:embed="rId4"/>
          <a:stretch>
            <a:fillRect/>
          </a:stretch>
        </p:blipFill>
        <p:spPr>
          <a:xfrm>
            <a:off x="1009140" y="3369468"/>
            <a:ext cx="9862757" cy="3200300"/>
          </a:xfrm>
          <a:prstGeom prst="rect">
            <a:avLst/>
          </a:prstGeom>
        </p:spPr>
      </p:pic>
      <p:pic>
        <p:nvPicPr>
          <p:cNvPr id="8" name="Picture 7"/>
          <p:cNvPicPr>
            <a:picLocks noChangeAspect="1"/>
          </p:cNvPicPr>
          <p:nvPr/>
        </p:nvPicPr>
        <p:blipFill>
          <a:blip r:embed="rId5"/>
          <a:stretch>
            <a:fillRect/>
          </a:stretch>
        </p:blipFill>
        <p:spPr>
          <a:xfrm rot="20047458">
            <a:off x="9004191" y="5662047"/>
            <a:ext cx="404805" cy="302558"/>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9140" y="232802"/>
            <a:ext cx="764775" cy="759464"/>
          </a:xfrm>
          <a:prstGeom prst="rect">
            <a:avLst/>
          </a:prstGeom>
        </p:spPr>
      </p:pic>
      <p:sp>
        <p:nvSpPr>
          <p:cNvPr id="5" name="TextBox 4"/>
          <p:cNvSpPr txBox="1"/>
          <p:nvPr/>
        </p:nvSpPr>
        <p:spPr>
          <a:xfrm>
            <a:off x="1009140" y="3004900"/>
            <a:ext cx="8670319" cy="369332"/>
          </a:xfrm>
          <a:prstGeom prst="rect">
            <a:avLst/>
          </a:prstGeom>
          <a:noFill/>
        </p:spPr>
        <p:txBody>
          <a:bodyPr wrap="square" rtlCol="0">
            <a:spAutoFit/>
          </a:bodyPr>
          <a:lstStyle/>
          <a:p>
            <a:r>
              <a:rPr lang="en-US" dirty="0" smtClean="0"/>
              <a:t>Some educators may only have Recommendation and Experience listed.</a:t>
            </a:r>
            <a:endParaRPr lang="en-US" dirty="0"/>
          </a:p>
        </p:txBody>
      </p:sp>
    </p:spTree>
    <p:extLst>
      <p:ext uri="{BB962C8B-B14F-4D97-AF65-F5344CB8AC3E}">
        <p14:creationId xmlns:p14="http://schemas.microsoft.com/office/powerpoint/2010/main" val="4066377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2770</TotalTime>
  <Words>946</Words>
  <Application>Microsoft Office PowerPoint</Application>
  <PresentationFormat>Widescreen</PresentationFormat>
  <Paragraphs>79</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TNCompass</vt:lpstr>
      <vt:lpstr>Licensure Advancement</vt:lpstr>
      <vt:lpstr>TNCompass</vt:lpstr>
      <vt:lpstr>How to Start a License Advancement Transaction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Knox County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TNCompass</dc:title>
  <dc:creator>CHRISTINE WOLF</dc:creator>
  <cp:lastModifiedBy>CHRISTINE WOLF</cp:lastModifiedBy>
  <cp:revision>122</cp:revision>
  <cp:lastPrinted>2017-05-05T13:04:39Z</cp:lastPrinted>
  <dcterms:created xsi:type="dcterms:W3CDTF">2017-02-07T17:10:25Z</dcterms:created>
  <dcterms:modified xsi:type="dcterms:W3CDTF">2017-06-16T16:26:13Z</dcterms:modified>
</cp:coreProperties>
</file>