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58" r:id="rId4"/>
    <p:sldId id="260" r:id="rId5"/>
    <p:sldId id="261" r:id="rId6"/>
    <p:sldId id="262" r:id="rId7"/>
    <p:sldId id="263" r:id="rId8"/>
    <p:sldId id="264" r:id="rId9"/>
    <p:sldId id="265" r:id="rId10"/>
    <p:sldId id="266" r:id="rId11"/>
    <p:sldId id="278" r:id="rId12"/>
    <p:sldId id="267" r:id="rId13"/>
    <p:sldId id="279" r:id="rId14"/>
    <p:sldId id="269" r:id="rId15"/>
    <p:sldId id="268" r:id="rId16"/>
    <p:sldId id="271" r:id="rId17"/>
    <p:sldId id="270" r:id="rId18"/>
    <p:sldId id="273" r:id="rId19"/>
    <p:sldId id="272" r:id="rId20"/>
    <p:sldId id="275" r:id="rId21"/>
    <p:sldId id="27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00" autoAdjust="0"/>
    <p:restoredTop sz="94660"/>
  </p:normalViewPr>
  <p:slideViewPr>
    <p:cSldViewPr snapToGrid="0">
      <p:cViewPr varScale="1">
        <p:scale>
          <a:sx n="92" d="100"/>
          <a:sy n="92" d="100"/>
        </p:scale>
        <p:origin x="37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A820915-D63D-4DE9-8A00-96652516F6F0}" type="datetimeFigureOut">
              <a:rPr lang="en-US" smtClean="0">
                <a:solidFill>
                  <a:prstClr val="black">
                    <a:tint val="75000"/>
                  </a:prstClr>
                </a:solidFill>
              </a:rPr>
              <a:pPr/>
              <a:t>8/8/2019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E799E23-952E-4D30-A0E5-B6459AEF800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3014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820915-D63D-4DE9-8A00-96652516F6F0}" type="datetimeFigureOut">
              <a:rPr lang="en-US" smtClean="0">
                <a:solidFill>
                  <a:prstClr val="black">
                    <a:tint val="75000"/>
                  </a:prstClr>
                </a:solidFill>
              </a:rPr>
              <a:pPr/>
              <a:t>8/8/2019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E799E23-952E-4D30-A0E5-B6459AEF800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4940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820915-D63D-4DE9-8A00-96652516F6F0}" type="datetimeFigureOut">
              <a:rPr lang="en-US" smtClean="0">
                <a:solidFill>
                  <a:prstClr val="black">
                    <a:tint val="75000"/>
                  </a:prstClr>
                </a:solidFill>
              </a:rPr>
              <a:pPr/>
              <a:t>8/8/2019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E799E23-952E-4D30-A0E5-B6459AEF800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2482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820915-D63D-4DE9-8A00-96652516F6F0}" type="datetimeFigureOut">
              <a:rPr lang="en-US" smtClean="0">
                <a:solidFill>
                  <a:prstClr val="black">
                    <a:tint val="75000"/>
                  </a:prstClr>
                </a:solidFill>
              </a:rPr>
              <a:pPr/>
              <a:t>8/8/2019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E799E23-952E-4D30-A0E5-B6459AEF800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068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820915-D63D-4DE9-8A00-96652516F6F0}" type="datetimeFigureOut">
              <a:rPr lang="en-US" smtClean="0">
                <a:solidFill>
                  <a:prstClr val="black">
                    <a:tint val="75000"/>
                  </a:prstClr>
                </a:solidFill>
              </a:rPr>
              <a:pPr/>
              <a:t>8/8/2019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E799E23-952E-4D30-A0E5-B6459AEF800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8446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820915-D63D-4DE9-8A00-96652516F6F0}" type="datetimeFigureOut">
              <a:rPr lang="en-US" smtClean="0">
                <a:solidFill>
                  <a:prstClr val="black">
                    <a:tint val="75000"/>
                  </a:prstClr>
                </a:solidFill>
              </a:rPr>
              <a:pPr/>
              <a:t>8/8/2019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E799E23-952E-4D30-A0E5-B6459AEF800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002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820915-D63D-4DE9-8A00-96652516F6F0}" type="datetimeFigureOut">
              <a:rPr lang="en-US" smtClean="0">
                <a:solidFill>
                  <a:prstClr val="black">
                    <a:tint val="75000"/>
                  </a:prstClr>
                </a:solidFill>
              </a:rPr>
              <a:pPr/>
              <a:t>8/8/2019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E799E23-952E-4D30-A0E5-B6459AEF800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39928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820915-D63D-4DE9-8A00-96652516F6F0}" type="datetimeFigureOut">
              <a:rPr lang="en-US" smtClean="0">
                <a:solidFill>
                  <a:prstClr val="black">
                    <a:tint val="75000"/>
                  </a:prstClr>
                </a:solidFill>
              </a:rPr>
              <a:pPr/>
              <a:t>8/8/2019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E799E23-952E-4D30-A0E5-B6459AEF800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4702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820915-D63D-4DE9-8A00-96652516F6F0}" type="datetimeFigureOut">
              <a:rPr lang="en-US" smtClean="0">
                <a:solidFill>
                  <a:prstClr val="black">
                    <a:tint val="75000"/>
                  </a:prstClr>
                </a:solidFill>
              </a:rPr>
              <a:pPr/>
              <a:t>8/8/2019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E799E23-952E-4D30-A0E5-B6459AEF800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832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820915-D63D-4DE9-8A00-96652516F6F0}" type="datetimeFigureOut">
              <a:rPr lang="en-US" smtClean="0">
                <a:solidFill>
                  <a:prstClr val="black">
                    <a:tint val="75000"/>
                  </a:prstClr>
                </a:solidFill>
              </a:rPr>
              <a:pPr/>
              <a:t>8/8/2019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E799E23-952E-4D30-A0E5-B6459AEF800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13501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820915-D63D-4DE9-8A00-96652516F6F0}" type="datetimeFigureOut">
              <a:rPr lang="en-US" smtClean="0">
                <a:solidFill>
                  <a:prstClr val="black">
                    <a:tint val="75000"/>
                  </a:prstClr>
                </a:solidFill>
              </a:rPr>
              <a:pPr/>
              <a:t>8/8/2019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E799E23-952E-4D30-A0E5-B6459AEF800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994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820915-D63D-4DE9-8A00-96652516F6F0}" type="datetimeFigureOut">
              <a:rPr lang="en-US" smtClean="0">
                <a:solidFill>
                  <a:prstClr val="black">
                    <a:tint val="75000"/>
                  </a:prstClr>
                </a:solidFill>
              </a:rPr>
              <a:pPr/>
              <a:t>8/8/2019</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799E23-952E-4D30-A0E5-B6459AEF800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83940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09399"/>
            <a:ext cx="9144000" cy="1911782"/>
          </a:xfrm>
        </p:spPr>
        <p:txBody>
          <a:bodyPr>
            <a:normAutofit fontScale="90000"/>
          </a:bodyPr>
          <a:lstStyle/>
          <a:p>
            <a:r>
              <a:rPr lang="en-US" b="1" dirty="0">
                <a:solidFill>
                  <a:schemeClr val="accent2"/>
                </a:solidFill>
              </a:rPr>
              <a:t>2019-2020</a:t>
            </a:r>
            <a:br>
              <a:rPr lang="en-US" b="1" dirty="0">
                <a:solidFill>
                  <a:schemeClr val="accent2"/>
                </a:solidFill>
              </a:rPr>
            </a:br>
            <a:r>
              <a:rPr lang="en-US" b="1" dirty="0">
                <a:solidFill>
                  <a:schemeClr val="accent2"/>
                </a:solidFill>
              </a:rPr>
              <a:t>Volunteer State Book Award </a:t>
            </a:r>
            <a:br>
              <a:rPr lang="en-US" b="1" dirty="0">
                <a:solidFill>
                  <a:schemeClr val="accent2"/>
                </a:solidFill>
              </a:rPr>
            </a:br>
            <a:r>
              <a:rPr lang="en-US" b="1" dirty="0">
                <a:solidFill>
                  <a:schemeClr val="accent2"/>
                </a:solidFill>
              </a:rPr>
              <a:t>Intermediate Division</a:t>
            </a:r>
          </a:p>
        </p:txBody>
      </p:sp>
      <p:sp>
        <p:nvSpPr>
          <p:cNvPr id="3" name="Subtitle 2"/>
          <p:cNvSpPr>
            <a:spLocks noGrp="1"/>
          </p:cNvSpPr>
          <p:nvPr>
            <p:ph type="subTitle" idx="1"/>
          </p:nvPr>
        </p:nvSpPr>
        <p:spPr/>
        <p:txBody>
          <a:bodyPr>
            <a:normAutofit/>
          </a:bodyPr>
          <a:lstStyle/>
          <a:p>
            <a:endParaRPr lang="en-US" sz="2800" dirty="0"/>
          </a:p>
        </p:txBody>
      </p:sp>
      <p:pic>
        <p:nvPicPr>
          <p:cNvPr id="4" name="Picture 3" descr="vsba.gif"/>
          <p:cNvPicPr>
            <a:picLocks noChangeAspect="1"/>
          </p:cNvPicPr>
          <p:nvPr/>
        </p:nvPicPr>
        <p:blipFill>
          <a:blip r:embed="rId2" cstate="print"/>
          <a:stretch>
            <a:fillRect/>
          </a:stretch>
        </p:blipFill>
        <p:spPr>
          <a:xfrm>
            <a:off x="87888" y="5229225"/>
            <a:ext cx="1666875" cy="1628775"/>
          </a:xfrm>
          <a:prstGeom prst="rect">
            <a:avLst/>
          </a:prstGeom>
        </p:spPr>
      </p:pic>
      <p:pic>
        <p:nvPicPr>
          <p:cNvPr id="5" name="Picture 4" descr="vsba.gif"/>
          <p:cNvPicPr>
            <a:picLocks noChangeAspect="1"/>
          </p:cNvPicPr>
          <p:nvPr/>
        </p:nvPicPr>
        <p:blipFill>
          <a:blip r:embed="rId2" cstate="print"/>
          <a:stretch>
            <a:fillRect/>
          </a:stretch>
        </p:blipFill>
        <p:spPr>
          <a:xfrm>
            <a:off x="10437237" y="5229224"/>
            <a:ext cx="1666875" cy="1628775"/>
          </a:xfrm>
          <a:prstGeom prst="rect">
            <a:avLst/>
          </a:prstGeom>
        </p:spPr>
      </p:pic>
    </p:spTree>
    <p:extLst>
      <p:ext uri="{BB962C8B-B14F-4D97-AF65-F5344CB8AC3E}">
        <p14:creationId xmlns:p14="http://schemas.microsoft.com/office/powerpoint/2010/main" val="2721508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Ban This Book</a:t>
            </a:r>
            <a:r>
              <a:rPr lang="en-US" dirty="0"/>
              <a:t/>
            </a:r>
            <a:br>
              <a:rPr lang="en-US" dirty="0"/>
            </a:br>
            <a:r>
              <a:rPr lang="en-US" dirty="0"/>
              <a:t>by Alan Gratz</a:t>
            </a:r>
            <a:endParaRPr lang="en-US" b="1" i="1" dirty="0"/>
          </a:p>
        </p:txBody>
      </p:sp>
      <p:sp>
        <p:nvSpPr>
          <p:cNvPr id="4" name="Content Placeholder 3"/>
          <p:cNvSpPr>
            <a:spLocks noGrp="1"/>
          </p:cNvSpPr>
          <p:nvPr>
            <p:ph sz="half" idx="2"/>
          </p:nvPr>
        </p:nvSpPr>
        <p:spPr>
          <a:xfrm>
            <a:off x="1295400" y="1944134"/>
            <a:ext cx="5181600" cy="4351338"/>
          </a:xfrm>
        </p:spPr>
        <p:txBody>
          <a:bodyPr>
            <a:normAutofit fontScale="92500" lnSpcReduction="20000"/>
          </a:bodyPr>
          <a:lstStyle/>
          <a:p>
            <a:pPr marL="0" indent="0">
              <a:buNone/>
            </a:pPr>
            <a:r>
              <a:rPr lang="en-US" dirty="0"/>
              <a:t>A fourth grader and her friends fight back when </a:t>
            </a:r>
            <a:r>
              <a:rPr lang="en-US" i="1" dirty="0"/>
              <a:t>'From the Mixed-Up Files of Mrs. Basil E. </a:t>
            </a:r>
            <a:r>
              <a:rPr lang="en-US" i="1" dirty="0" err="1"/>
              <a:t>Frankweiler</a:t>
            </a:r>
            <a:r>
              <a:rPr lang="en-US" dirty="0"/>
              <a:t>' by E. L. </a:t>
            </a:r>
            <a:r>
              <a:rPr lang="en-US" dirty="0" err="1"/>
              <a:t>Konigsburg</a:t>
            </a:r>
            <a:r>
              <a:rPr lang="en-US" dirty="0"/>
              <a:t> is challenged by a well-meaning parent and taken off the shelves of her school library. Amy Anne and her lieutenants wage a battle for the books by starting a secret banned books locker library, making up ridiculous reasons to ban every single book in the library to make a point, and take a stand against censorship.</a:t>
            </a:r>
          </a:p>
          <a:p>
            <a:pPr marL="0" indent="0">
              <a:buNone/>
            </a:pPr>
            <a:r>
              <a:rPr lang="en-US" b="1" dirty="0"/>
              <a:t>Lexile:</a:t>
            </a:r>
            <a:r>
              <a:rPr lang="en-US" dirty="0"/>
              <a:t> 690L</a:t>
            </a:r>
          </a:p>
          <a:p>
            <a:pPr marL="0" indent="0">
              <a:buNone/>
            </a:pPr>
            <a:endParaRPr lang="en-US" dirty="0"/>
          </a:p>
        </p:txBody>
      </p:sp>
      <p:pic>
        <p:nvPicPr>
          <p:cNvPr id="9220" name="Picture 4" descr="cover_image">
            <a:extLst>
              <a:ext uri="{FF2B5EF4-FFF2-40B4-BE49-F238E27FC236}">
                <a16:creationId xmlns:a16="http://schemas.microsoft.com/office/drawing/2014/main" xmlns="" id="{029B2CAE-DD92-479E-B7F1-F429819EACB0}"/>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7589101" y="1825624"/>
            <a:ext cx="2864631"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392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Real Friends</a:t>
            </a:r>
            <a:br>
              <a:rPr lang="en-US" b="1" i="1" dirty="0"/>
            </a:br>
            <a:r>
              <a:rPr lang="en-US" dirty="0"/>
              <a:t>by Shannon Hale and </a:t>
            </a:r>
            <a:r>
              <a:rPr lang="en-US" dirty="0" err="1"/>
              <a:t>LeUyen</a:t>
            </a:r>
            <a:r>
              <a:rPr lang="en-US" dirty="0"/>
              <a:t> Pham</a:t>
            </a:r>
            <a:endParaRPr lang="en-US" b="1" i="1" dirty="0"/>
          </a:p>
        </p:txBody>
      </p:sp>
      <p:sp>
        <p:nvSpPr>
          <p:cNvPr id="3" name="Content Placeholder 2"/>
          <p:cNvSpPr>
            <a:spLocks noGrp="1"/>
          </p:cNvSpPr>
          <p:nvPr>
            <p:ph sz="half" idx="1"/>
          </p:nvPr>
        </p:nvSpPr>
        <p:spPr>
          <a:xfrm>
            <a:off x="5976730" y="1738106"/>
            <a:ext cx="5198164" cy="4449694"/>
          </a:xfrm>
        </p:spPr>
        <p:txBody>
          <a:bodyPr>
            <a:normAutofit fontScale="85000" lnSpcReduction="20000"/>
          </a:bodyPr>
          <a:lstStyle/>
          <a:p>
            <a:pPr marL="0" indent="0" fontAlgn="base">
              <a:buNone/>
            </a:pPr>
            <a:r>
              <a:rPr lang="en-US" dirty="0"/>
              <a:t>The graphic memoir of Shannon Hale in which she reflects on her childhood friendships. As the middle child between two older and two younger close-in-age siblings, young Shannon feels lost within her family, and at school, where it’s a similar situation with her never quite fitting in anywhere. As the story progresses and Shannon’s anxiety becomes more evident, each chapter focuses on a pivotal relationship and demonstrates the shifting loyalties, petty jealousies, and moments of short-lived triumph common to childhood friendships.</a:t>
            </a:r>
          </a:p>
          <a:p>
            <a:pPr marL="0" indent="0" fontAlgn="base">
              <a:buNone/>
            </a:pPr>
            <a:r>
              <a:rPr lang="en-US" b="1" dirty="0"/>
              <a:t>Lexile:</a:t>
            </a:r>
            <a:r>
              <a:rPr lang="en-US" dirty="0"/>
              <a:t> GN290L</a:t>
            </a:r>
          </a:p>
          <a:p>
            <a:pPr marL="0" indent="0" fontAlgn="base">
              <a:buNone/>
            </a:pPr>
            <a:endParaRPr lang="en-US" dirty="0"/>
          </a:p>
          <a:p>
            <a:pPr marL="0" indent="0">
              <a:buNone/>
            </a:pPr>
            <a:endParaRPr lang="en-US" dirty="0"/>
          </a:p>
        </p:txBody>
      </p:sp>
      <p:pic>
        <p:nvPicPr>
          <p:cNvPr id="8194" name="Picture 2" descr="cover_image">
            <a:extLst>
              <a:ext uri="{FF2B5EF4-FFF2-40B4-BE49-F238E27FC236}">
                <a16:creationId xmlns:a16="http://schemas.microsoft.com/office/drawing/2014/main" xmlns="" id="{4A815F00-4FAE-4FD5-86AB-779CF31C951F}"/>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1714457" y="1738106"/>
            <a:ext cx="3058023"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3022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The Trail</a:t>
            </a:r>
            <a:br>
              <a:rPr lang="en-US" b="1" i="1" dirty="0"/>
            </a:br>
            <a:r>
              <a:rPr lang="en-US" dirty="0"/>
              <a:t>by </a:t>
            </a:r>
            <a:r>
              <a:rPr lang="en-US" dirty="0" err="1"/>
              <a:t>Meika</a:t>
            </a:r>
            <a:r>
              <a:rPr lang="en-US" dirty="0"/>
              <a:t> Hashimoto</a:t>
            </a:r>
            <a:endParaRPr lang="en-US" b="1" i="1" dirty="0"/>
          </a:p>
        </p:txBody>
      </p:sp>
      <p:sp>
        <p:nvSpPr>
          <p:cNvPr id="3" name="Content Placeholder 2"/>
          <p:cNvSpPr>
            <a:spLocks noGrp="1"/>
          </p:cNvSpPr>
          <p:nvPr>
            <p:ph sz="half" idx="1"/>
          </p:nvPr>
        </p:nvSpPr>
        <p:spPr>
          <a:xfrm>
            <a:off x="1285461" y="1920011"/>
            <a:ext cx="5181600" cy="4351338"/>
          </a:xfrm>
        </p:spPr>
        <p:txBody>
          <a:bodyPr>
            <a:normAutofit fontScale="92500" lnSpcReduction="20000"/>
          </a:bodyPr>
          <a:lstStyle/>
          <a:p>
            <a:pPr marL="0" indent="0">
              <a:buNone/>
            </a:pPr>
            <a:r>
              <a:rPr lang="en-US" dirty="0"/>
              <a:t>Toby and his friend Lucas made a list of things to do the summer before they entered middle school, but now Lucas is gone, and Toby sets out to fulfill the promise he made to his friend: to finish the list by hiking the Appalachian Trail from Velvet Rocks to Mt. Katahdin, an undertaking that he is poorly prepared for--and which will become not only a struggle for survival, but a rescue mission for the starving and abused dog who he finds along the way.</a:t>
            </a:r>
          </a:p>
          <a:p>
            <a:pPr marL="0" indent="0">
              <a:buNone/>
            </a:pPr>
            <a:r>
              <a:rPr lang="en-US" b="1" dirty="0"/>
              <a:t>Lexile:</a:t>
            </a:r>
            <a:r>
              <a:rPr lang="en-US" dirty="0"/>
              <a:t> 780L</a:t>
            </a:r>
          </a:p>
          <a:p>
            <a:pPr marL="0" indent="0">
              <a:buNone/>
            </a:pPr>
            <a:endParaRPr lang="en-US" dirty="0"/>
          </a:p>
        </p:txBody>
      </p:sp>
      <p:pic>
        <p:nvPicPr>
          <p:cNvPr id="10244" name="Picture 4" descr="cover_image">
            <a:extLst>
              <a:ext uri="{FF2B5EF4-FFF2-40B4-BE49-F238E27FC236}">
                <a16:creationId xmlns:a16="http://schemas.microsoft.com/office/drawing/2014/main" xmlns="" id="{BC1B0A59-CD42-4814-B8F3-F88DF08E0D0C}"/>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765775" y="1914162"/>
            <a:ext cx="2846402" cy="43054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5123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Ollie’s Odyssey</a:t>
            </a:r>
            <a:br>
              <a:rPr lang="en-US" b="1" i="1" dirty="0"/>
            </a:br>
            <a:r>
              <a:rPr lang="en-US" dirty="0"/>
              <a:t>by William Joyce</a:t>
            </a:r>
            <a:endParaRPr lang="en-US" b="1" i="1" dirty="0"/>
          </a:p>
        </p:txBody>
      </p:sp>
      <p:sp>
        <p:nvSpPr>
          <p:cNvPr id="3" name="Content Placeholder 2"/>
          <p:cNvSpPr>
            <a:spLocks noGrp="1"/>
          </p:cNvSpPr>
          <p:nvPr>
            <p:ph sz="half" idx="1"/>
          </p:nvPr>
        </p:nvSpPr>
        <p:spPr>
          <a:xfrm>
            <a:off x="6096000" y="1807746"/>
            <a:ext cx="5181600" cy="4351338"/>
          </a:xfrm>
        </p:spPr>
        <p:txBody>
          <a:bodyPr>
            <a:normAutofit/>
          </a:bodyPr>
          <a:lstStyle/>
          <a:p>
            <a:pPr marL="0" indent="0" fontAlgn="base">
              <a:buNone/>
            </a:pPr>
            <a:endParaRPr lang="en-US" dirty="0"/>
          </a:p>
          <a:p>
            <a:pPr marL="0" indent="0" fontAlgn="base">
              <a:buNone/>
            </a:pPr>
            <a:r>
              <a:rPr lang="en-US" dirty="0"/>
              <a:t>When a toy is bestowed with the title of 'favorite,' it takes on a coveted rank among the world of household things. But when a vengeful toy conspires to destroy these favorites, he must be defeated by a stuffed toy rabbit</a:t>
            </a:r>
            <a:endParaRPr lang="en-US" b="1" dirty="0"/>
          </a:p>
          <a:p>
            <a:pPr marL="0" indent="0" fontAlgn="base">
              <a:buNone/>
            </a:pPr>
            <a:r>
              <a:rPr lang="en-US" b="1" dirty="0"/>
              <a:t>Lexile:</a:t>
            </a:r>
            <a:r>
              <a:rPr lang="en-US" dirty="0"/>
              <a:t> 830L</a:t>
            </a:r>
          </a:p>
          <a:p>
            <a:pPr marL="0" indent="0" fontAlgn="base">
              <a:buNone/>
            </a:pPr>
            <a:endParaRPr lang="en-US" dirty="0"/>
          </a:p>
          <a:p>
            <a:pPr marL="0" indent="0">
              <a:buNone/>
            </a:pPr>
            <a:endParaRPr lang="en-US" dirty="0"/>
          </a:p>
        </p:txBody>
      </p:sp>
      <p:pic>
        <p:nvPicPr>
          <p:cNvPr id="21506" name="Picture 2" descr="cover_image">
            <a:extLst>
              <a:ext uri="{FF2B5EF4-FFF2-40B4-BE49-F238E27FC236}">
                <a16:creationId xmlns:a16="http://schemas.microsoft.com/office/drawing/2014/main" xmlns="" id="{A20145AF-7D4A-4A28-88E1-4DC8A33C4216}"/>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1802296" y="1854853"/>
            <a:ext cx="3284631" cy="42571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8188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Hello, Universe</a:t>
            </a:r>
            <a:r>
              <a:rPr lang="en-US" dirty="0"/>
              <a:t/>
            </a:r>
            <a:br>
              <a:rPr lang="en-US" dirty="0"/>
            </a:br>
            <a:r>
              <a:rPr lang="en-US" dirty="0"/>
              <a:t>by Erin Entrada Kelly</a:t>
            </a:r>
          </a:p>
        </p:txBody>
      </p:sp>
      <p:sp>
        <p:nvSpPr>
          <p:cNvPr id="3" name="Content Placeholder 2"/>
          <p:cNvSpPr>
            <a:spLocks noGrp="1"/>
          </p:cNvSpPr>
          <p:nvPr>
            <p:ph sz="half" idx="1"/>
          </p:nvPr>
        </p:nvSpPr>
        <p:spPr>
          <a:xfrm>
            <a:off x="1116496" y="2011156"/>
            <a:ext cx="5181600" cy="4351338"/>
          </a:xfrm>
        </p:spPr>
        <p:txBody>
          <a:bodyPr/>
          <a:lstStyle/>
          <a:p>
            <a:pPr marL="0" indent="0">
              <a:buNone/>
            </a:pPr>
            <a:endParaRPr lang="en-US" dirty="0"/>
          </a:p>
          <a:p>
            <a:pPr marL="0" indent="0">
              <a:buNone/>
            </a:pPr>
            <a:r>
              <a:rPr lang="en-US" dirty="0"/>
              <a:t>The lives of four misfits are intertwined when a bully's prank lands shy Virgil at the bottom of a well and Valencia, Kaori, and Gen band together in an epic quest to find and rescue him.</a:t>
            </a:r>
          </a:p>
          <a:p>
            <a:pPr marL="0" indent="0">
              <a:buNone/>
            </a:pPr>
            <a:r>
              <a:rPr lang="en-US" b="1" dirty="0"/>
              <a:t>Lexile:</a:t>
            </a:r>
            <a:r>
              <a:rPr lang="en-US" dirty="0"/>
              <a:t> 690L</a:t>
            </a:r>
          </a:p>
          <a:p>
            <a:pPr marL="0" indent="0">
              <a:buNone/>
            </a:pPr>
            <a:endParaRPr lang="en-US" dirty="0"/>
          </a:p>
        </p:txBody>
      </p:sp>
      <p:pic>
        <p:nvPicPr>
          <p:cNvPr id="12292" name="Picture 4" descr="cover_image">
            <a:extLst>
              <a:ext uri="{FF2B5EF4-FFF2-40B4-BE49-F238E27FC236}">
                <a16:creationId xmlns:a16="http://schemas.microsoft.com/office/drawing/2014/main" xmlns="" id="{45095D29-C7E9-4D18-92BF-884BCF9EE344}"/>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453667" y="1825625"/>
            <a:ext cx="2804196"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3224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Amina’s Voice</a:t>
            </a:r>
            <a:br>
              <a:rPr lang="en-US" b="1" i="1" dirty="0"/>
            </a:br>
            <a:r>
              <a:rPr lang="en-US" dirty="0"/>
              <a:t>by </a:t>
            </a:r>
            <a:r>
              <a:rPr lang="en-US" dirty="0" err="1"/>
              <a:t>Hena</a:t>
            </a:r>
            <a:r>
              <a:rPr lang="en-US" dirty="0"/>
              <a:t> Khan</a:t>
            </a:r>
            <a:endParaRPr lang="en-US" b="1" i="1" dirty="0"/>
          </a:p>
        </p:txBody>
      </p:sp>
      <p:sp>
        <p:nvSpPr>
          <p:cNvPr id="4" name="Content Placeholder 3"/>
          <p:cNvSpPr>
            <a:spLocks noGrp="1"/>
          </p:cNvSpPr>
          <p:nvPr>
            <p:ph sz="half" idx="2"/>
          </p:nvPr>
        </p:nvSpPr>
        <p:spPr/>
        <p:txBody>
          <a:bodyPr/>
          <a:lstStyle/>
          <a:p>
            <a:pPr marL="0" indent="0">
              <a:buNone/>
            </a:pPr>
            <a:endParaRPr lang="en-US" dirty="0"/>
          </a:p>
          <a:p>
            <a:pPr marL="0" indent="0">
              <a:buNone/>
            </a:pPr>
            <a:r>
              <a:rPr lang="en-US" dirty="0"/>
              <a:t>A Pakistani-American Muslim girl struggles to stay true to her family's vibrant culture while simultaneously blending in at school after tragedy strikes her community.</a:t>
            </a:r>
          </a:p>
          <a:p>
            <a:pPr marL="0" indent="0">
              <a:buNone/>
            </a:pPr>
            <a:r>
              <a:rPr lang="en-US" b="1" dirty="0"/>
              <a:t>Lexile:</a:t>
            </a:r>
            <a:r>
              <a:rPr lang="en-US" dirty="0"/>
              <a:t> 800L</a:t>
            </a:r>
          </a:p>
          <a:p>
            <a:pPr marL="0" indent="0">
              <a:buNone/>
            </a:pPr>
            <a:endParaRPr lang="en-US" dirty="0"/>
          </a:p>
        </p:txBody>
      </p:sp>
      <p:pic>
        <p:nvPicPr>
          <p:cNvPr id="11266" name="Picture 2" descr="cover_image">
            <a:extLst>
              <a:ext uri="{FF2B5EF4-FFF2-40B4-BE49-F238E27FC236}">
                <a16:creationId xmlns:a16="http://schemas.microsoft.com/office/drawing/2014/main" xmlns="" id="{88D8771D-0EDB-4110-B614-91456A0F5676}"/>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948336" y="1825625"/>
            <a:ext cx="2961327"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1103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Pablo and Birdy</a:t>
            </a:r>
            <a:br>
              <a:rPr lang="en-US" b="1" i="1" dirty="0"/>
            </a:br>
            <a:r>
              <a:rPr lang="en-US" dirty="0"/>
              <a:t>by Allison McGhee</a:t>
            </a:r>
            <a:endParaRPr lang="en-US" b="1" i="1" dirty="0"/>
          </a:p>
        </p:txBody>
      </p:sp>
      <p:sp>
        <p:nvSpPr>
          <p:cNvPr id="3" name="Content Placeholder 2"/>
          <p:cNvSpPr>
            <a:spLocks noGrp="1"/>
          </p:cNvSpPr>
          <p:nvPr>
            <p:ph sz="half" idx="1"/>
          </p:nvPr>
        </p:nvSpPr>
        <p:spPr>
          <a:xfrm>
            <a:off x="1315279" y="1960561"/>
            <a:ext cx="5181600" cy="4351338"/>
          </a:xfrm>
        </p:spPr>
        <p:txBody>
          <a:bodyPr>
            <a:normAutofit/>
          </a:bodyPr>
          <a:lstStyle/>
          <a:p>
            <a:pPr marL="0" indent="0">
              <a:buNone/>
            </a:pPr>
            <a:endParaRPr lang="en-US" dirty="0"/>
          </a:p>
          <a:p>
            <a:pPr marL="0" indent="0">
              <a:buNone/>
            </a:pPr>
            <a:r>
              <a:rPr lang="en-US" dirty="0"/>
              <a:t>Pablo, nearly ten, has many questions about his origins and how he arrived at Isla as a baby, but finding the answers may mean losing his lifetime companion, Birdy the parrot.</a:t>
            </a:r>
            <a:endParaRPr lang="en-US" b="1" dirty="0"/>
          </a:p>
          <a:p>
            <a:pPr marL="0" indent="0">
              <a:buNone/>
            </a:pPr>
            <a:r>
              <a:rPr lang="en-US" b="1" dirty="0"/>
              <a:t>Lexile:</a:t>
            </a:r>
            <a:r>
              <a:rPr lang="en-US" dirty="0"/>
              <a:t> 820L</a:t>
            </a:r>
          </a:p>
          <a:p>
            <a:pPr marL="0" indent="0">
              <a:buNone/>
            </a:pPr>
            <a:endParaRPr lang="en-US" dirty="0"/>
          </a:p>
        </p:txBody>
      </p:sp>
      <p:sp>
        <p:nvSpPr>
          <p:cNvPr id="6" name="Content Placeholder 5">
            <a:extLst>
              <a:ext uri="{FF2B5EF4-FFF2-40B4-BE49-F238E27FC236}">
                <a16:creationId xmlns:a16="http://schemas.microsoft.com/office/drawing/2014/main" xmlns="" id="{941ED0C1-B7F3-461C-836A-6667E021CE41}"/>
              </a:ext>
            </a:extLst>
          </p:cNvPr>
          <p:cNvSpPr>
            <a:spLocks noGrp="1"/>
          </p:cNvSpPr>
          <p:nvPr>
            <p:ph sz="half" idx="2"/>
          </p:nvPr>
        </p:nvSpPr>
        <p:spPr>
          <a:xfrm>
            <a:off x="7574448" y="1825625"/>
            <a:ext cx="3053159" cy="4469846"/>
          </a:xfrm>
        </p:spPr>
        <p:txBody>
          <a:bodyPr>
            <a:normAutofit/>
          </a:bodyPr>
          <a:lstStyle/>
          <a:p>
            <a:pPr marL="0" indent="0">
              <a:buNone/>
            </a:pPr>
            <a:endParaRPr lang="en-US" dirty="0"/>
          </a:p>
        </p:txBody>
      </p:sp>
      <p:pic>
        <p:nvPicPr>
          <p:cNvPr id="14340" name="Picture 4" descr="cover_image">
            <a:extLst>
              <a:ext uri="{FF2B5EF4-FFF2-40B4-BE49-F238E27FC236}">
                <a16:creationId xmlns:a16="http://schemas.microsoft.com/office/drawing/2014/main" xmlns="" id="{F4306D9F-AD3F-4101-91BA-0BD9C9BE30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0463" y="1960561"/>
            <a:ext cx="2952092"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662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The Secret of Goldenrod</a:t>
            </a:r>
            <a:br>
              <a:rPr lang="en-US" b="1" i="1" dirty="0"/>
            </a:br>
            <a:r>
              <a:rPr lang="en-US" dirty="0"/>
              <a:t>by Diane O’Reilly</a:t>
            </a:r>
            <a:endParaRPr lang="en-US" b="1" i="1" dirty="0"/>
          </a:p>
        </p:txBody>
      </p:sp>
      <p:sp>
        <p:nvSpPr>
          <p:cNvPr id="4" name="Content Placeholder 3"/>
          <p:cNvSpPr>
            <a:spLocks noGrp="1"/>
          </p:cNvSpPr>
          <p:nvPr>
            <p:ph sz="half" idx="2"/>
          </p:nvPr>
        </p:nvSpPr>
        <p:spPr>
          <a:xfrm>
            <a:off x="6172200" y="1876219"/>
            <a:ext cx="5181600" cy="4351338"/>
          </a:xfrm>
        </p:spPr>
        <p:txBody>
          <a:bodyPr>
            <a:normAutofit/>
          </a:bodyPr>
          <a:lstStyle/>
          <a:p>
            <a:pPr marL="0" indent="0">
              <a:buNone/>
            </a:pPr>
            <a:r>
              <a:rPr lang="en-US" dirty="0"/>
              <a:t>Fifth-grader Trina, who has never lived anywhere long enough to call home, is excited about moving into Goldenrod, an abandoned mansion, with her dad. But soon Goldenrod brings its secrets to her attention, including a forgotten doll, leaving Trina wondering what the old house wants from her.</a:t>
            </a:r>
          </a:p>
          <a:p>
            <a:pPr marL="0" indent="0">
              <a:buNone/>
            </a:pPr>
            <a:r>
              <a:rPr lang="en-US" b="1" dirty="0"/>
              <a:t>Lexile:</a:t>
            </a:r>
            <a:r>
              <a:rPr lang="en-US" dirty="0"/>
              <a:t> 740L</a:t>
            </a:r>
          </a:p>
        </p:txBody>
      </p:sp>
      <p:pic>
        <p:nvPicPr>
          <p:cNvPr id="13316" name="Picture 4" descr="cover_image">
            <a:extLst>
              <a:ext uri="{FF2B5EF4-FFF2-40B4-BE49-F238E27FC236}">
                <a16:creationId xmlns:a16="http://schemas.microsoft.com/office/drawing/2014/main" xmlns="" id="{942CE640-B622-44E8-9E0D-FE965055E664}"/>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987825" y="1876219"/>
            <a:ext cx="2811159" cy="42701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5295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i="1" dirty="0"/>
              <a:t>Two Truths and a Lie</a:t>
            </a:r>
            <a:br>
              <a:rPr lang="en-US" b="1" i="1" dirty="0"/>
            </a:br>
            <a:r>
              <a:rPr lang="en-US" dirty="0"/>
              <a:t>by Ammi-Joan Paquette &amp; Laurie Ann Thompson</a:t>
            </a:r>
            <a:endParaRPr lang="en-US" b="1" i="1" dirty="0"/>
          </a:p>
        </p:txBody>
      </p:sp>
      <p:sp>
        <p:nvSpPr>
          <p:cNvPr id="3" name="Content Placeholder 2"/>
          <p:cNvSpPr>
            <a:spLocks noGrp="1"/>
          </p:cNvSpPr>
          <p:nvPr>
            <p:ph sz="half" idx="1"/>
          </p:nvPr>
        </p:nvSpPr>
        <p:spPr>
          <a:xfrm>
            <a:off x="1023731" y="2141537"/>
            <a:ext cx="5181600" cy="4351338"/>
          </a:xfrm>
        </p:spPr>
        <p:txBody>
          <a:bodyPr>
            <a:normAutofit/>
          </a:bodyPr>
          <a:lstStyle/>
          <a:p>
            <a:pPr marL="0" indent="0">
              <a:buNone/>
            </a:pPr>
            <a:endParaRPr lang="en-US" dirty="0"/>
          </a:p>
          <a:p>
            <a:pPr marL="0" indent="0">
              <a:buNone/>
            </a:pPr>
            <a:r>
              <a:rPr lang="en-US" dirty="0"/>
              <a:t>Presents some of the most crazy-but-true stories about the living world as well as a handful of stories that are too crazy to be true--and asks readers to separate facts from the fakes!</a:t>
            </a:r>
          </a:p>
          <a:p>
            <a:pPr marL="0" indent="0">
              <a:buNone/>
            </a:pPr>
            <a:r>
              <a:rPr lang="en-US" b="1" dirty="0"/>
              <a:t>Lexile:</a:t>
            </a:r>
            <a:r>
              <a:rPr lang="en-US" dirty="0"/>
              <a:t> 1010L</a:t>
            </a:r>
          </a:p>
          <a:p>
            <a:pPr marL="0" indent="0">
              <a:buNone/>
            </a:pPr>
            <a:endParaRPr lang="en-US" dirty="0"/>
          </a:p>
        </p:txBody>
      </p:sp>
      <p:pic>
        <p:nvPicPr>
          <p:cNvPr id="16388" name="Picture 4" descr="cover_image">
            <a:extLst>
              <a:ext uri="{FF2B5EF4-FFF2-40B4-BE49-F238E27FC236}">
                <a16:creationId xmlns:a16="http://schemas.microsoft.com/office/drawing/2014/main" xmlns="" id="{642E1B23-C0E5-4E50-BD9E-593D3100E17C}"/>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210761" y="1931642"/>
            <a:ext cx="3263504"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0238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Framed! A T.O.A.S.T. Mystery</a:t>
            </a:r>
            <a:br>
              <a:rPr lang="en-US" b="1" i="1" dirty="0"/>
            </a:br>
            <a:r>
              <a:rPr lang="en-US" dirty="0"/>
              <a:t>by James Ponti</a:t>
            </a:r>
            <a:endParaRPr lang="en-US" b="1" i="1" dirty="0"/>
          </a:p>
        </p:txBody>
      </p:sp>
      <p:sp>
        <p:nvSpPr>
          <p:cNvPr id="4" name="Content Placeholder 3"/>
          <p:cNvSpPr>
            <a:spLocks noGrp="1"/>
          </p:cNvSpPr>
          <p:nvPr>
            <p:ph sz="half" idx="2"/>
          </p:nvPr>
        </p:nvSpPr>
        <p:spPr>
          <a:xfrm>
            <a:off x="6172200" y="2247555"/>
            <a:ext cx="5181600" cy="4351338"/>
          </a:xfrm>
        </p:spPr>
        <p:txBody>
          <a:bodyPr>
            <a:normAutofit/>
          </a:bodyPr>
          <a:lstStyle/>
          <a:p>
            <a:pPr marL="0" indent="0" fontAlgn="base">
              <a:buNone/>
            </a:pPr>
            <a:endParaRPr lang="en-US" dirty="0"/>
          </a:p>
          <a:p>
            <a:pPr marL="0" indent="0" fontAlgn="base">
              <a:buNone/>
            </a:pPr>
            <a:r>
              <a:rPr lang="en-US" dirty="0"/>
              <a:t>In Washington, D.C., twelve-year-old Florian Bates, a consulting detective for the FBI, and his best friend Margaret help thwart the biggest art heist in United States history.</a:t>
            </a:r>
          </a:p>
          <a:p>
            <a:pPr marL="0" indent="0" fontAlgn="base">
              <a:buNone/>
            </a:pPr>
            <a:r>
              <a:rPr lang="en-US" b="1" dirty="0"/>
              <a:t>Lexile:</a:t>
            </a:r>
            <a:r>
              <a:rPr lang="en-US" dirty="0"/>
              <a:t> 680L</a:t>
            </a:r>
          </a:p>
          <a:p>
            <a:pPr marL="0" indent="0" fontAlgn="base">
              <a:buNone/>
            </a:pPr>
            <a:endParaRPr lang="en-US" dirty="0"/>
          </a:p>
          <a:p>
            <a:pPr marL="0" indent="0">
              <a:buNone/>
            </a:pPr>
            <a:endParaRPr lang="en-US" dirty="0"/>
          </a:p>
        </p:txBody>
      </p:sp>
      <p:pic>
        <p:nvPicPr>
          <p:cNvPr id="15364" name="Picture 4" descr="cover_image">
            <a:extLst>
              <a:ext uri="{FF2B5EF4-FFF2-40B4-BE49-F238E27FC236}">
                <a16:creationId xmlns:a16="http://schemas.microsoft.com/office/drawing/2014/main" xmlns="" id="{62B77F0E-E3E9-4A32-8819-ED21BC27FA4E}"/>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2056562" y="1984651"/>
            <a:ext cx="2961327"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853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err="1">
                <a:latin typeface="Calibri Light" panose="020F0302020204030204" pitchFamily="34" charset="0"/>
                <a:cs typeface="Calibri Light" panose="020F0302020204030204" pitchFamily="34" charset="0"/>
              </a:rPr>
              <a:t>Wishtree</a:t>
            </a:r>
            <a:r>
              <a:rPr lang="en-US" b="1" i="1" dirty="0">
                <a:latin typeface="Calibri Light" panose="020F0302020204030204" pitchFamily="34" charset="0"/>
                <a:cs typeface="Calibri Light" panose="020F0302020204030204" pitchFamily="34" charset="0"/>
              </a:rPr>
              <a:t/>
            </a:r>
            <a:br>
              <a:rPr lang="en-US" b="1" i="1" dirty="0">
                <a:latin typeface="Calibri Light" panose="020F0302020204030204" pitchFamily="34" charset="0"/>
                <a:cs typeface="Calibri Light" panose="020F0302020204030204" pitchFamily="34" charset="0"/>
              </a:rPr>
            </a:br>
            <a:r>
              <a:rPr lang="en-US" dirty="0">
                <a:latin typeface="Calibri Light" panose="020F0302020204030204" pitchFamily="34" charset="0"/>
                <a:cs typeface="Calibri Light" panose="020F0302020204030204" pitchFamily="34" charset="0"/>
              </a:rPr>
              <a:t>by Katherine Applegate</a:t>
            </a:r>
            <a:endParaRPr lang="en-US" b="1" dirty="0">
              <a:latin typeface="Calibri Light" panose="020F0302020204030204" pitchFamily="34" charset="0"/>
              <a:cs typeface="Calibri Light" panose="020F0302020204030204" pitchFamily="34" charset="0"/>
            </a:endParaRPr>
          </a:p>
        </p:txBody>
      </p:sp>
      <p:sp>
        <p:nvSpPr>
          <p:cNvPr id="3" name="Content Placeholder 2"/>
          <p:cNvSpPr>
            <a:spLocks noGrp="1"/>
          </p:cNvSpPr>
          <p:nvPr>
            <p:ph sz="half" idx="1"/>
          </p:nvPr>
        </p:nvSpPr>
        <p:spPr>
          <a:xfrm>
            <a:off x="1023731" y="1934817"/>
            <a:ext cx="5181600" cy="4351338"/>
          </a:xfrm>
        </p:spPr>
        <p:txBody>
          <a:bodyPr/>
          <a:lstStyle/>
          <a:p>
            <a:pPr marL="0" indent="0">
              <a:buNone/>
            </a:pPr>
            <a:endParaRPr lang="en-US" dirty="0"/>
          </a:p>
          <a:p>
            <a:pPr marL="0" indent="0">
              <a:buNone/>
            </a:pPr>
            <a:r>
              <a:rPr lang="en-US" dirty="0"/>
              <a:t> An old red oak tree tells how he and his crow friend, Bongo, help their human neighbors get along after a threat against an immigrant family is carved into the tree's trunk </a:t>
            </a:r>
          </a:p>
          <a:p>
            <a:pPr marL="0" indent="0">
              <a:buNone/>
            </a:pPr>
            <a:r>
              <a:rPr lang="en-US" b="1" dirty="0"/>
              <a:t>Lexile:</a:t>
            </a:r>
            <a:r>
              <a:rPr lang="en-US" dirty="0"/>
              <a:t> 590L</a:t>
            </a:r>
          </a:p>
          <a:p>
            <a:pPr marL="0" indent="0">
              <a:buNone/>
            </a:pPr>
            <a:endParaRPr lang="en-US" dirty="0"/>
          </a:p>
        </p:txBody>
      </p:sp>
      <p:pic>
        <p:nvPicPr>
          <p:cNvPr id="2052" name="Picture 4" descr="cover_image">
            <a:extLst>
              <a:ext uri="{FF2B5EF4-FFF2-40B4-BE49-F238E27FC236}">
                <a16:creationId xmlns:a16="http://schemas.microsoft.com/office/drawing/2014/main" xmlns="" id="{0CDFFCD0-7899-4F5D-89C2-2A37F789C281}"/>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270545" y="1934817"/>
            <a:ext cx="3063772" cy="4242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68954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569692"/>
          </a:xfrm>
        </p:spPr>
        <p:txBody>
          <a:bodyPr>
            <a:normAutofit fontScale="90000"/>
          </a:bodyPr>
          <a:lstStyle/>
          <a:p>
            <a:pPr algn="ctr"/>
            <a:r>
              <a:rPr lang="en-US" b="1" i="1" dirty="0"/>
              <a:t>Beauty and the Beak: How Science, Technology, and a 3D Printed Beak Rescued a Bald Eagle</a:t>
            </a:r>
            <a:br>
              <a:rPr lang="en-US" b="1" i="1" dirty="0"/>
            </a:br>
            <a:r>
              <a:rPr lang="en-US" dirty="0"/>
              <a:t>by Deborah Lee Rose </a:t>
            </a:r>
            <a:endParaRPr lang="en-US" b="1" i="1" dirty="0"/>
          </a:p>
        </p:txBody>
      </p:sp>
      <p:sp>
        <p:nvSpPr>
          <p:cNvPr id="3" name="Content Placeholder 2"/>
          <p:cNvSpPr>
            <a:spLocks noGrp="1"/>
          </p:cNvSpPr>
          <p:nvPr>
            <p:ph sz="half" idx="1"/>
          </p:nvPr>
        </p:nvSpPr>
        <p:spPr>
          <a:xfrm>
            <a:off x="914400" y="2141537"/>
            <a:ext cx="5181600" cy="4351338"/>
          </a:xfrm>
        </p:spPr>
        <p:txBody>
          <a:bodyPr>
            <a:normAutofit fontScale="85000" lnSpcReduction="20000"/>
          </a:bodyPr>
          <a:lstStyle/>
          <a:p>
            <a:pPr marL="0" indent="0">
              <a:buNone/>
            </a:pPr>
            <a:endParaRPr lang="en-US" dirty="0"/>
          </a:p>
          <a:p>
            <a:pPr marL="0" indent="0">
              <a:buNone/>
            </a:pPr>
            <a:r>
              <a:rPr lang="en-US" dirty="0"/>
              <a:t>Meet Beauty, the bald eagle that made world news when she was injured, rescued and received a 3D-printed prosthetic beak. Follow Beauty's story as she grows up in the wild, is rescued after being illegally shot, and receives a new beak specially engineered by a human team including a raptor biologist, engineer and dentist. Learn more about how bald eagles as a species came back from near extinction, and about nationwide efforts to conserve this American symbol.</a:t>
            </a:r>
          </a:p>
          <a:p>
            <a:pPr marL="0" indent="0">
              <a:buNone/>
            </a:pPr>
            <a:r>
              <a:rPr lang="en-US" b="1" dirty="0"/>
              <a:t>Lexile:</a:t>
            </a:r>
            <a:r>
              <a:rPr lang="en-US" dirty="0"/>
              <a:t> 630L</a:t>
            </a:r>
          </a:p>
          <a:p>
            <a:pPr marL="0" indent="0">
              <a:buNone/>
            </a:pPr>
            <a:endParaRPr lang="en-US" dirty="0"/>
          </a:p>
        </p:txBody>
      </p:sp>
      <p:pic>
        <p:nvPicPr>
          <p:cNvPr id="18436" name="Picture 4" descr="cover_image">
            <a:extLst>
              <a:ext uri="{FF2B5EF4-FFF2-40B4-BE49-F238E27FC236}">
                <a16:creationId xmlns:a16="http://schemas.microsoft.com/office/drawing/2014/main" xmlns="" id="{EA3CC48C-F598-4FBB-862C-95E6A0EEA701}"/>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892853" y="2141537"/>
            <a:ext cx="4256406" cy="42327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64699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Clayton Byrd Goes Underground</a:t>
            </a:r>
            <a:br>
              <a:rPr lang="en-US" b="1" i="1" dirty="0"/>
            </a:br>
            <a:r>
              <a:rPr lang="en-US" dirty="0"/>
              <a:t>by Rita Williams-Garcia</a:t>
            </a:r>
            <a:endParaRPr lang="en-US" b="1" i="1" dirty="0"/>
          </a:p>
        </p:txBody>
      </p:sp>
      <p:sp>
        <p:nvSpPr>
          <p:cNvPr id="4" name="Content Placeholder 3"/>
          <p:cNvSpPr>
            <a:spLocks noGrp="1"/>
          </p:cNvSpPr>
          <p:nvPr>
            <p:ph sz="half" idx="2"/>
          </p:nvPr>
        </p:nvSpPr>
        <p:spPr>
          <a:xfrm>
            <a:off x="6096000" y="1825625"/>
            <a:ext cx="5181600" cy="4351338"/>
          </a:xfrm>
        </p:spPr>
        <p:txBody>
          <a:bodyPr/>
          <a:lstStyle/>
          <a:p>
            <a:pPr marL="0" indent="0">
              <a:buNone/>
            </a:pPr>
            <a:endParaRPr lang="en-US" dirty="0"/>
          </a:p>
          <a:p>
            <a:pPr marL="0" indent="0">
              <a:buNone/>
            </a:pPr>
            <a:endParaRPr lang="en-US" dirty="0"/>
          </a:p>
          <a:p>
            <a:pPr marL="0" indent="0">
              <a:buNone/>
            </a:pPr>
            <a:r>
              <a:rPr lang="en-US" dirty="0"/>
              <a:t>Clayton is forbidden by his mother from playing the blues after his grandfather dies and runs away to the subways to join a band.</a:t>
            </a:r>
          </a:p>
          <a:p>
            <a:pPr marL="0" indent="0">
              <a:buNone/>
            </a:pPr>
            <a:r>
              <a:rPr lang="en-US" b="1" dirty="0"/>
              <a:t>Lexile:</a:t>
            </a:r>
            <a:r>
              <a:rPr lang="en-US" dirty="0"/>
              <a:t> 710L</a:t>
            </a:r>
          </a:p>
          <a:p>
            <a:pPr marL="0" indent="0">
              <a:buNone/>
            </a:pPr>
            <a:endParaRPr lang="en-US" dirty="0"/>
          </a:p>
        </p:txBody>
      </p:sp>
      <p:pic>
        <p:nvPicPr>
          <p:cNvPr id="17412" name="Picture 4" descr="cover_image">
            <a:extLst>
              <a:ext uri="{FF2B5EF4-FFF2-40B4-BE49-F238E27FC236}">
                <a16:creationId xmlns:a16="http://schemas.microsoft.com/office/drawing/2014/main" xmlns="" id="{9AC26C42-E566-47F6-94FA-A60046EBFCAD}"/>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2054087" y="1825625"/>
            <a:ext cx="2910915" cy="43482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2826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i="1" dirty="0"/>
              <a:t>Tumble &amp; Blue</a:t>
            </a:r>
            <a:r>
              <a:rPr lang="en-US" dirty="0"/>
              <a:t/>
            </a:r>
            <a:br>
              <a:rPr lang="en-US" dirty="0"/>
            </a:br>
            <a:r>
              <a:rPr lang="en-US" dirty="0"/>
              <a:t>by Cassie Beasley</a:t>
            </a:r>
            <a:endParaRPr lang="en-US" b="1" i="1" dirty="0"/>
          </a:p>
        </p:txBody>
      </p:sp>
      <p:sp>
        <p:nvSpPr>
          <p:cNvPr id="6" name="Content Placeholder 5"/>
          <p:cNvSpPr>
            <a:spLocks noGrp="1"/>
          </p:cNvSpPr>
          <p:nvPr>
            <p:ph sz="half" idx="2"/>
          </p:nvPr>
        </p:nvSpPr>
        <p:spPr>
          <a:xfrm>
            <a:off x="6172200" y="1690688"/>
            <a:ext cx="5181600" cy="4351338"/>
          </a:xfrm>
        </p:spPr>
        <p:txBody>
          <a:bodyPr/>
          <a:lstStyle/>
          <a:p>
            <a:pPr marL="0" indent="0">
              <a:buNone/>
            </a:pPr>
            <a:endParaRPr lang="en-US" dirty="0"/>
          </a:p>
          <a:p>
            <a:pPr marL="0" indent="0">
              <a:buNone/>
            </a:pPr>
            <a:r>
              <a:rPr lang="en-US" dirty="0"/>
              <a:t>In order for Tumble Wilson and Blue Montgomery to fix their ancestors' mistakes and banish the bad luck that has followed them around for all of their lives, they must face Munch, the mysterious golden alligator who cast the curse centuries ago.</a:t>
            </a:r>
          </a:p>
          <a:p>
            <a:pPr marL="0" indent="0">
              <a:buNone/>
            </a:pPr>
            <a:r>
              <a:rPr lang="en-US" b="1" dirty="0"/>
              <a:t>Lexile:</a:t>
            </a:r>
            <a:r>
              <a:rPr lang="en-US" dirty="0"/>
              <a:t> 680L</a:t>
            </a:r>
          </a:p>
          <a:p>
            <a:pPr marL="0" indent="0">
              <a:buNone/>
            </a:pPr>
            <a:endParaRPr lang="en-US" dirty="0"/>
          </a:p>
        </p:txBody>
      </p:sp>
      <p:sp>
        <p:nvSpPr>
          <p:cNvPr id="3" name="Content Placeholder 2">
            <a:extLst>
              <a:ext uri="{FF2B5EF4-FFF2-40B4-BE49-F238E27FC236}">
                <a16:creationId xmlns:a16="http://schemas.microsoft.com/office/drawing/2014/main" xmlns="" id="{3188E43F-F9E4-456F-9F33-C04F19676B56}"/>
              </a:ext>
            </a:extLst>
          </p:cNvPr>
          <p:cNvSpPr>
            <a:spLocks noGrp="1"/>
          </p:cNvSpPr>
          <p:nvPr>
            <p:ph sz="half" idx="1"/>
          </p:nvPr>
        </p:nvSpPr>
        <p:spPr/>
        <p:txBody>
          <a:bodyPr/>
          <a:lstStyle/>
          <a:p>
            <a:pPr marL="0" indent="0">
              <a:buNone/>
            </a:pPr>
            <a:endParaRPr lang="en-US" dirty="0"/>
          </a:p>
        </p:txBody>
      </p:sp>
      <p:pic>
        <p:nvPicPr>
          <p:cNvPr id="1026" name="Picture 2" descr="cover_image">
            <a:extLst>
              <a:ext uri="{FF2B5EF4-FFF2-40B4-BE49-F238E27FC236}">
                <a16:creationId xmlns:a16="http://schemas.microsoft.com/office/drawing/2014/main" xmlns="" id="{443DFBBF-AE36-4354-B6AE-04B73AD4E9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6199" y="1825625"/>
            <a:ext cx="2914097" cy="43894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3751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Army Brats</a:t>
            </a:r>
            <a:br>
              <a:rPr lang="en-US" b="1" i="1" dirty="0"/>
            </a:br>
            <a:r>
              <a:rPr lang="en-US" dirty="0"/>
              <a:t>by Daphne </a:t>
            </a:r>
            <a:r>
              <a:rPr lang="en-US" dirty="0" err="1"/>
              <a:t>Benedis</a:t>
            </a:r>
            <a:r>
              <a:rPr lang="en-US" dirty="0"/>
              <a:t>-Grab</a:t>
            </a:r>
            <a:endParaRPr lang="en-US" b="1" dirty="0"/>
          </a:p>
        </p:txBody>
      </p:sp>
      <p:sp>
        <p:nvSpPr>
          <p:cNvPr id="4" name="Content Placeholder 3"/>
          <p:cNvSpPr>
            <a:spLocks noGrp="1"/>
          </p:cNvSpPr>
          <p:nvPr>
            <p:ph sz="half" idx="2"/>
          </p:nvPr>
        </p:nvSpPr>
        <p:spPr>
          <a:xfrm>
            <a:off x="1162930" y="1848340"/>
            <a:ext cx="5181600" cy="4455905"/>
          </a:xfrm>
        </p:spPr>
        <p:txBody>
          <a:bodyPr>
            <a:normAutofit fontScale="92500" lnSpcReduction="10000"/>
          </a:bodyPr>
          <a:lstStyle/>
          <a:p>
            <a:pPr marL="0" indent="0">
              <a:buNone/>
            </a:pPr>
            <a:r>
              <a:rPr lang="en-US" dirty="0"/>
              <a:t>When the Bailey family moves into an army base in Virginia, there are a lot of adjustments to make; twelve-year-old Tom runs afoul of the base school bully, ten-year-old Charlotte finds herself trying too hard to make friends with the "cool" girls, and six-year-old Rosie is just being difficult as usual--but they come together to investigate a mysterious building full of weird cages, and uncover Fort Patrick's secrets.</a:t>
            </a:r>
            <a:endParaRPr lang="en-US" b="1" dirty="0"/>
          </a:p>
          <a:p>
            <a:pPr marL="0" indent="0">
              <a:buNone/>
            </a:pPr>
            <a:r>
              <a:rPr lang="en-US" b="1" dirty="0"/>
              <a:t>Lexile:</a:t>
            </a:r>
            <a:r>
              <a:rPr lang="en-US" dirty="0"/>
              <a:t> 900L</a:t>
            </a:r>
          </a:p>
          <a:p>
            <a:pPr marL="0" indent="0">
              <a:buNone/>
            </a:pPr>
            <a:endParaRPr lang="en-US" dirty="0"/>
          </a:p>
        </p:txBody>
      </p:sp>
      <p:pic>
        <p:nvPicPr>
          <p:cNvPr id="3076" name="Picture 4" descr="cover_image">
            <a:extLst>
              <a:ext uri="{FF2B5EF4-FFF2-40B4-BE49-F238E27FC236}">
                <a16:creationId xmlns:a16="http://schemas.microsoft.com/office/drawing/2014/main" xmlns="" id="{51D29FD1-B6AF-4E0A-AE70-AB1B0FDE8B9A}"/>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7315200" y="1848340"/>
            <a:ext cx="2908905" cy="44000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3548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Insignificant Events in the Life of a Cactus</a:t>
            </a:r>
            <a:br>
              <a:rPr lang="en-US" b="1" i="1" dirty="0"/>
            </a:br>
            <a:r>
              <a:rPr lang="en-US" dirty="0"/>
              <a:t>by Dusti Bowling</a:t>
            </a:r>
            <a:endParaRPr lang="en-US" b="1" i="1" dirty="0"/>
          </a:p>
        </p:txBody>
      </p:sp>
      <p:sp>
        <p:nvSpPr>
          <p:cNvPr id="3" name="Content Placeholder 2"/>
          <p:cNvSpPr>
            <a:spLocks noGrp="1"/>
          </p:cNvSpPr>
          <p:nvPr>
            <p:ph sz="half" idx="1"/>
          </p:nvPr>
        </p:nvSpPr>
        <p:spPr>
          <a:xfrm>
            <a:off x="5900530" y="1825625"/>
            <a:ext cx="5181600" cy="4351338"/>
          </a:xfrm>
        </p:spPr>
        <p:txBody>
          <a:bodyPr>
            <a:normAutofit fontScale="70000" lnSpcReduction="20000"/>
          </a:bodyPr>
          <a:lstStyle/>
          <a:p>
            <a:pPr marL="0" indent="0">
              <a:buNone/>
            </a:pPr>
            <a:endParaRPr lang="en-US" dirty="0"/>
          </a:p>
          <a:p>
            <a:pPr marL="0" indent="0">
              <a:buNone/>
            </a:pPr>
            <a:r>
              <a:rPr lang="en-US" dirty="0" err="1"/>
              <a:t>Aven</a:t>
            </a:r>
            <a:r>
              <a:rPr lang="en-US" dirty="0"/>
              <a:t> Green loves to tell people that she lost her arms in an alligator wrestling match, or a wildfire in Tanzania, but the truth is she was born without them. So when her parents take a job running Stagecoach Pass, a rundown western theme park in Arizona, </a:t>
            </a:r>
            <a:r>
              <a:rPr lang="en-US" dirty="0" err="1"/>
              <a:t>Aven</a:t>
            </a:r>
            <a:r>
              <a:rPr lang="en-US" dirty="0"/>
              <a:t> moves with them across the country knowing that she'll have to answer the question over and over again. Her new life takes a turn when she bonds with Connor, a classmate who also feels isolated because of his own disability, and they discover a room at Stagecoach Pass that holds bigger secrets than </a:t>
            </a:r>
            <a:r>
              <a:rPr lang="en-US" dirty="0" err="1"/>
              <a:t>Aven</a:t>
            </a:r>
            <a:r>
              <a:rPr lang="en-US" dirty="0"/>
              <a:t> ever could have imagined. Can </a:t>
            </a:r>
            <a:r>
              <a:rPr lang="en-US" dirty="0" err="1"/>
              <a:t>Aven</a:t>
            </a:r>
            <a:r>
              <a:rPr lang="en-US" dirty="0"/>
              <a:t> solve a mystery, help a friend, and face her worst fears, even without arms?</a:t>
            </a:r>
            <a:endParaRPr lang="en-US" b="1" dirty="0"/>
          </a:p>
          <a:p>
            <a:pPr marL="0" indent="0">
              <a:buNone/>
            </a:pPr>
            <a:r>
              <a:rPr lang="en-US" b="1" dirty="0"/>
              <a:t>Lexile:</a:t>
            </a:r>
            <a:r>
              <a:rPr lang="en-US" dirty="0"/>
              <a:t> 700L</a:t>
            </a:r>
          </a:p>
          <a:p>
            <a:pPr marL="0" indent="0">
              <a:buNone/>
            </a:pPr>
            <a:endParaRPr lang="en-US" dirty="0"/>
          </a:p>
        </p:txBody>
      </p:sp>
      <p:pic>
        <p:nvPicPr>
          <p:cNvPr id="4100" name="Picture 4" descr="cover_image">
            <a:extLst>
              <a:ext uri="{FF2B5EF4-FFF2-40B4-BE49-F238E27FC236}">
                <a16:creationId xmlns:a16="http://schemas.microsoft.com/office/drawing/2014/main" xmlns="" id="{A60794E0-BE91-4F30-B4B7-B2700975CBB1}"/>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1958457" y="1931642"/>
            <a:ext cx="3033849"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8099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The War I Finally Won</a:t>
            </a:r>
            <a:r>
              <a:rPr lang="en-US" b="1" dirty="0"/>
              <a:t/>
            </a:r>
            <a:br>
              <a:rPr lang="en-US" b="1" dirty="0"/>
            </a:br>
            <a:r>
              <a:rPr lang="en-US" dirty="0"/>
              <a:t>by Kimberly Brubaker Bradley</a:t>
            </a:r>
            <a:endParaRPr lang="en-US" b="1" dirty="0"/>
          </a:p>
        </p:txBody>
      </p:sp>
      <p:sp>
        <p:nvSpPr>
          <p:cNvPr id="4" name="Content Placeholder 3"/>
          <p:cNvSpPr>
            <a:spLocks noGrp="1"/>
          </p:cNvSpPr>
          <p:nvPr>
            <p:ph sz="half" idx="2"/>
          </p:nvPr>
        </p:nvSpPr>
        <p:spPr>
          <a:xfrm>
            <a:off x="1409543" y="2132772"/>
            <a:ext cx="5181600" cy="4351338"/>
          </a:xfrm>
        </p:spPr>
        <p:txBody>
          <a:bodyPr>
            <a:normAutofit/>
          </a:bodyPr>
          <a:lstStyle/>
          <a:p>
            <a:pPr marL="0" indent="0">
              <a:buNone/>
            </a:pPr>
            <a:endParaRPr lang="en-US" dirty="0"/>
          </a:p>
          <a:p>
            <a:pPr marL="0" indent="0">
              <a:buNone/>
            </a:pPr>
            <a:r>
              <a:rPr lang="en-US" dirty="0"/>
              <a:t>As the frightening impact of World War II creeps closer and closer to her door, eleven-year-old Ada learns to manage life on the home front. Sequel to </a:t>
            </a:r>
            <a:r>
              <a:rPr lang="en-US" i="1" dirty="0"/>
              <a:t>The War That Saved My Life.</a:t>
            </a:r>
            <a:endParaRPr lang="en-US" b="1" dirty="0"/>
          </a:p>
          <a:p>
            <a:pPr marL="0" indent="0">
              <a:buNone/>
            </a:pPr>
            <a:r>
              <a:rPr lang="en-US" b="1" dirty="0"/>
              <a:t>Lexile:</a:t>
            </a:r>
            <a:r>
              <a:rPr lang="en-US" dirty="0"/>
              <a:t>  HL520L</a:t>
            </a:r>
          </a:p>
          <a:p>
            <a:pPr marL="0" indent="0">
              <a:buNone/>
            </a:pPr>
            <a:endParaRPr lang="en-US" dirty="0"/>
          </a:p>
        </p:txBody>
      </p:sp>
      <p:pic>
        <p:nvPicPr>
          <p:cNvPr id="5124" name="Picture 4" descr="cover_image">
            <a:extLst>
              <a:ext uri="{FF2B5EF4-FFF2-40B4-BE49-F238E27FC236}">
                <a16:creationId xmlns:a16="http://schemas.microsoft.com/office/drawing/2014/main" xmlns="" id="{6A98D040-40A0-4240-AC6A-D31BC47C9940}"/>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7268503" y="1952557"/>
            <a:ext cx="2949240"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297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The Perfect Score</a:t>
            </a:r>
            <a:br>
              <a:rPr lang="en-US" b="1" i="1" dirty="0"/>
            </a:br>
            <a:r>
              <a:rPr lang="en-US" dirty="0"/>
              <a:t>by Rob </a:t>
            </a:r>
            <a:r>
              <a:rPr lang="en-US" dirty="0" err="1"/>
              <a:t>Buyea</a:t>
            </a:r>
            <a:endParaRPr lang="en-US" b="1" i="1" dirty="0"/>
          </a:p>
        </p:txBody>
      </p:sp>
      <p:sp>
        <p:nvSpPr>
          <p:cNvPr id="3" name="Content Placeholder 2"/>
          <p:cNvSpPr>
            <a:spLocks noGrp="1"/>
          </p:cNvSpPr>
          <p:nvPr>
            <p:ph sz="half" idx="1"/>
          </p:nvPr>
        </p:nvSpPr>
        <p:spPr>
          <a:xfrm>
            <a:off x="5922641" y="2127525"/>
            <a:ext cx="5181600" cy="4351338"/>
          </a:xfrm>
        </p:spPr>
        <p:txBody>
          <a:bodyPr/>
          <a:lstStyle/>
          <a:p>
            <a:pPr marL="0" indent="0">
              <a:buNone/>
            </a:pPr>
            <a:endParaRPr lang="en-US" dirty="0"/>
          </a:p>
          <a:p>
            <a:pPr marL="0" indent="0">
              <a:buNone/>
            </a:pPr>
            <a:r>
              <a:rPr lang="en-US" dirty="0"/>
              <a:t>Told from different viewpoints, five sixth-graders, facing various challenges and under pressure to do well on statewide assessment tests, agree to a plan for acing the tests.</a:t>
            </a:r>
          </a:p>
          <a:p>
            <a:pPr marL="0" indent="0">
              <a:buNone/>
            </a:pPr>
            <a:r>
              <a:rPr lang="en-US" b="1" dirty="0"/>
              <a:t>Lexile:</a:t>
            </a:r>
            <a:r>
              <a:rPr lang="en-US" dirty="0"/>
              <a:t> 710L</a:t>
            </a:r>
          </a:p>
          <a:p>
            <a:pPr marL="0" indent="0">
              <a:buNone/>
            </a:pPr>
            <a:endParaRPr lang="en-US" dirty="0"/>
          </a:p>
        </p:txBody>
      </p:sp>
      <p:pic>
        <p:nvPicPr>
          <p:cNvPr id="6148" name="Picture 4" descr="cover_image">
            <a:extLst>
              <a:ext uri="{FF2B5EF4-FFF2-40B4-BE49-F238E27FC236}">
                <a16:creationId xmlns:a16="http://schemas.microsoft.com/office/drawing/2014/main" xmlns="" id="{8B4BE97B-F726-4E60-B3F7-9714A24700C9}"/>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2173746" y="1960562"/>
            <a:ext cx="2773707" cy="4213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4034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Her Right Foot</a:t>
            </a:r>
            <a:br>
              <a:rPr lang="en-US" b="1" i="1" dirty="0"/>
            </a:br>
            <a:r>
              <a:rPr lang="en-US" dirty="0"/>
              <a:t>by Dave Eggers</a:t>
            </a:r>
            <a:endParaRPr lang="en-US" b="1" i="1" dirty="0"/>
          </a:p>
        </p:txBody>
      </p:sp>
      <p:sp>
        <p:nvSpPr>
          <p:cNvPr id="4" name="Content Placeholder 3"/>
          <p:cNvSpPr>
            <a:spLocks noGrp="1"/>
          </p:cNvSpPr>
          <p:nvPr>
            <p:ph sz="half" idx="2"/>
          </p:nvPr>
        </p:nvSpPr>
        <p:spPr>
          <a:xfrm>
            <a:off x="914400" y="2080591"/>
            <a:ext cx="5181600" cy="4351338"/>
          </a:xfrm>
        </p:spPr>
        <p:txBody>
          <a:bodyPr>
            <a:normAutofit/>
          </a:bodyPr>
          <a:lstStyle/>
          <a:p>
            <a:pPr marL="0" indent="0" fontAlgn="base">
              <a:buNone/>
            </a:pPr>
            <a:endParaRPr lang="en-US" dirty="0"/>
          </a:p>
          <a:p>
            <a:pPr marL="0" indent="0" fontAlgn="base">
              <a:buNone/>
            </a:pPr>
            <a:endParaRPr lang="en-US" dirty="0"/>
          </a:p>
          <a:p>
            <a:pPr marL="0" indent="0" fontAlgn="base">
              <a:buNone/>
            </a:pPr>
            <a:r>
              <a:rPr lang="en-US" dirty="0"/>
              <a:t>Looks at the significance of the Statue of Liberty's right foot.</a:t>
            </a:r>
          </a:p>
          <a:p>
            <a:pPr marL="0" indent="0">
              <a:buNone/>
            </a:pPr>
            <a:endParaRPr lang="en-US" b="1" dirty="0"/>
          </a:p>
          <a:p>
            <a:pPr marL="0" indent="0" fontAlgn="base">
              <a:buNone/>
            </a:pPr>
            <a:r>
              <a:rPr lang="en-US" b="1" dirty="0"/>
              <a:t>Lexile:</a:t>
            </a:r>
            <a:r>
              <a:rPr lang="en-US" dirty="0"/>
              <a:t> NC800L</a:t>
            </a:r>
          </a:p>
          <a:p>
            <a:pPr marL="0" indent="0">
              <a:buNone/>
            </a:pPr>
            <a:endParaRPr lang="en-US" dirty="0"/>
          </a:p>
        </p:txBody>
      </p:sp>
      <p:pic>
        <p:nvPicPr>
          <p:cNvPr id="7172" name="Picture 4" descr="cover_image">
            <a:extLst>
              <a:ext uri="{FF2B5EF4-FFF2-40B4-BE49-F238E27FC236}">
                <a16:creationId xmlns:a16="http://schemas.microsoft.com/office/drawing/2014/main" xmlns="" id="{F0B4FB2C-F57C-43D7-B1EB-52F1E3BAA7CD}"/>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6561100" y="2080591"/>
            <a:ext cx="4403799" cy="34985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6634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This Is Not a Werewolf Story</a:t>
            </a:r>
            <a:br>
              <a:rPr lang="en-US" b="1" i="1" dirty="0"/>
            </a:br>
            <a:r>
              <a:rPr lang="en-US" dirty="0"/>
              <a:t>by Sandra Evans</a:t>
            </a:r>
            <a:endParaRPr lang="en-US" b="1" i="1" dirty="0"/>
          </a:p>
        </p:txBody>
      </p:sp>
      <p:sp>
        <p:nvSpPr>
          <p:cNvPr id="3" name="Content Placeholder 2"/>
          <p:cNvSpPr>
            <a:spLocks noGrp="1"/>
          </p:cNvSpPr>
          <p:nvPr>
            <p:ph sz="half" idx="1"/>
          </p:nvPr>
        </p:nvSpPr>
        <p:spPr>
          <a:xfrm>
            <a:off x="5900530" y="2111856"/>
            <a:ext cx="5181600" cy="4351338"/>
          </a:xfrm>
        </p:spPr>
        <p:txBody>
          <a:bodyPr>
            <a:normAutofit/>
          </a:bodyPr>
          <a:lstStyle/>
          <a:p>
            <a:pPr marL="0" indent="0" fontAlgn="base">
              <a:buNone/>
            </a:pPr>
            <a:endParaRPr lang="en-US" dirty="0"/>
          </a:p>
          <a:p>
            <a:pPr marL="0" indent="0" fontAlgn="base">
              <a:buNone/>
            </a:pPr>
            <a:r>
              <a:rPr lang="en-US" dirty="0"/>
              <a:t>This is the story of boarding school student Raul, who waits for sunset--and the mysterious, marvelous phenomenon that allows him to go home.</a:t>
            </a:r>
            <a:endParaRPr lang="en-US" b="1" dirty="0"/>
          </a:p>
          <a:p>
            <a:pPr marL="0" indent="0" fontAlgn="base">
              <a:buNone/>
            </a:pPr>
            <a:r>
              <a:rPr lang="en-US" b="1" dirty="0"/>
              <a:t>Lexile:</a:t>
            </a:r>
            <a:r>
              <a:rPr lang="en-US" dirty="0"/>
              <a:t> HL610L</a:t>
            </a:r>
          </a:p>
          <a:p>
            <a:pPr marL="0" indent="0" fontAlgn="base">
              <a:buNone/>
            </a:pPr>
            <a:endParaRPr lang="en-US" dirty="0"/>
          </a:p>
          <a:p>
            <a:pPr marL="0" indent="0">
              <a:buNone/>
            </a:pPr>
            <a:endParaRPr lang="en-US" dirty="0"/>
          </a:p>
        </p:txBody>
      </p:sp>
      <p:pic>
        <p:nvPicPr>
          <p:cNvPr id="8196" name="Picture 4" descr="cover_image">
            <a:extLst>
              <a:ext uri="{FF2B5EF4-FFF2-40B4-BE49-F238E27FC236}">
                <a16:creationId xmlns:a16="http://schemas.microsoft.com/office/drawing/2014/main" xmlns="" id="{6FD46899-CCCC-4885-9B84-099FBAD59329}"/>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2130641" y="1918388"/>
            <a:ext cx="2825672" cy="42921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79136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384</TotalTime>
  <Words>1140</Words>
  <Application>Microsoft Office PowerPoint</Application>
  <PresentationFormat>Widescreen</PresentationFormat>
  <Paragraphs>79</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1_Office Theme</vt:lpstr>
      <vt:lpstr>2019-2020 Volunteer State Book Award  Intermediate Division</vt:lpstr>
      <vt:lpstr>Wishtree by Katherine Applegate</vt:lpstr>
      <vt:lpstr>Tumble &amp; Blue by Cassie Beasley</vt:lpstr>
      <vt:lpstr>Army Brats by Daphne Benedis-Grab</vt:lpstr>
      <vt:lpstr>Insignificant Events in the Life of a Cactus by Dusti Bowling</vt:lpstr>
      <vt:lpstr>The War I Finally Won by Kimberly Brubaker Bradley</vt:lpstr>
      <vt:lpstr>The Perfect Score by Rob Buyea</vt:lpstr>
      <vt:lpstr>Her Right Foot by Dave Eggers</vt:lpstr>
      <vt:lpstr>This Is Not a Werewolf Story by Sandra Evans</vt:lpstr>
      <vt:lpstr>Ban This Book by Alan Gratz</vt:lpstr>
      <vt:lpstr>Real Friends by Shannon Hale and LeUyen Pham</vt:lpstr>
      <vt:lpstr>The Trail by Meika Hashimoto</vt:lpstr>
      <vt:lpstr>Ollie’s Odyssey by William Joyce</vt:lpstr>
      <vt:lpstr>Hello, Universe by Erin Entrada Kelly</vt:lpstr>
      <vt:lpstr>Amina’s Voice by Hena Khan</vt:lpstr>
      <vt:lpstr>Pablo and Birdy by Allison McGhee</vt:lpstr>
      <vt:lpstr>The Secret of Goldenrod by Diane O’Reilly</vt:lpstr>
      <vt:lpstr>Two Truths and a Lie by Ammi-Joan Paquette &amp; Laurie Ann Thompson</vt:lpstr>
      <vt:lpstr>Framed! A T.O.A.S.T. Mystery by James Ponti</vt:lpstr>
      <vt:lpstr>Beauty and the Beak: How Science, Technology, and a 3D Printed Beak Rescued a Bald Eagle by Deborah Lee Rose </vt:lpstr>
      <vt:lpstr>Clayton Byrd Goes Underground by Rita Williams-Garcia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2019-2020 Volunteer State Book Award  High School Division</dc:title>
  <dc:creator>Scot Smith</dc:creator>
  <cp:lastModifiedBy>Scot Smith</cp:lastModifiedBy>
  <cp:revision>39</cp:revision>
  <dcterms:created xsi:type="dcterms:W3CDTF">2019-07-03T12:27:00Z</dcterms:created>
  <dcterms:modified xsi:type="dcterms:W3CDTF">2019-08-08T08:45:06Z</dcterms:modified>
</cp:coreProperties>
</file>